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1" r:id="rId5"/>
    <p:sldId id="426" r:id="rId6"/>
    <p:sldId id="390" r:id="rId7"/>
    <p:sldId id="427" r:id="rId8"/>
    <p:sldId id="369" r:id="rId9"/>
    <p:sldId id="379" r:id="rId10"/>
    <p:sldId id="378" r:id="rId11"/>
    <p:sldId id="380" r:id="rId12"/>
    <p:sldId id="42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/>
    <p:restoredTop sz="87483"/>
  </p:normalViewPr>
  <p:slideViewPr>
    <p:cSldViewPr snapToGrid="0">
      <p:cViewPr varScale="1">
        <p:scale>
          <a:sx n="75" d="100"/>
          <a:sy n="75" d="100"/>
        </p:scale>
        <p:origin x="8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38-48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0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Hopefully</a:t>
            </a:r>
            <a:r>
              <a:rPr lang="en-US" baseline="0"/>
              <a:t> students answer: </a:t>
            </a:r>
          </a:p>
          <a:p>
            <a:pPr marL="228600" indent="-228600">
              <a:buAutoNum type="arabicPeriod"/>
            </a:pPr>
            <a:r>
              <a:rPr lang="en-US" baseline="0"/>
              <a:t>Pizza and Order</a:t>
            </a:r>
          </a:p>
          <a:p>
            <a:pPr marL="228600" indent="-228600">
              <a:buAutoNum type="arabicPeriod"/>
            </a:pPr>
            <a:r>
              <a:rPr lang="en-US" baseline="0"/>
              <a:t>Hopefully most say Pizza, ask why they chose that and if anyone chose order why they chose that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after returning from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Solution A is better!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</a:t>
            </a:r>
            <a:r>
              <a:rPr lang="en-US" baseline="0" dirty="0"/>
              <a:t> students answer: </a:t>
            </a:r>
          </a:p>
          <a:p>
            <a:pPr marL="228600" indent="-228600">
              <a:buAutoNum type="arabicPeriod"/>
            </a:pPr>
            <a:r>
              <a:rPr lang="en-US" baseline="0" dirty="0"/>
              <a:t>Pizza and Order</a:t>
            </a:r>
          </a:p>
          <a:p>
            <a:pPr marL="228600" indent="-228600">
              <a:buAutoNum type="arabicPeriod"/>
            </a:pPr>
            <a:r>
              <a:rPr lang="en-US" baseline="0" dirty="0"/>
              <a:t>Hopefully most say Pizza, ask why they chose that and if anyone chose order why they chose that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here that we are listing all the types explicitly, but that is not usually required</a:t>
            </a:r>
          </a:p>
          <a:p>
            <a:endParaRPr lang="en-US" dirty="0"/>
          </a:p>
          <a:p>
            <a:r>
              <a:rPr lang="en-US" dirty="0"/>
              <a:t>https://www.plantuml.com/plantuml/uml/JP31IiGm48RlynHXJwtO5oXILkfHgw3WUMo6tK2QASc4XOhlxXZRxLu2cVpVzuSv9i4eUV8mUap9lBbbmHTqmNp36OFrr4T2eO4khz5IhCQSX2UAJoXOhv57QmjNyLzaoDEz4Pvd5qwfXXzOrOLNxMOOSABMl4lK75WKlQYKu4JISvAgRetb_ELfLvGMLMpsrZox90__ZWwIMrJYWkn4ptdce8XrQUGSvFFCdifNDltrwUDgtNltVJIMBw7fpE7kO0eFvMmw7QmrjvC20XmfMDtkBm00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lantuml.com/plantuml/uml/HL3DQiCm3BxhAKnFoLXUe8pGqHwtRB32pbeiMaDi5qkcaD5tdnQxgGy2V_f--BHZmIJPJp1Eo6m-tJpZExfWVk6CmKwqJuH20rq_agNKZ9abUae756mhvTNQHTV4VygG_REHUBcuSE8MRb2j5xtQtXq6zBGrNvAK1nP5FmUTO1sFCGVvFiU95j7Ms9X_fiVgMDtNnOba7rcQTaLgR6saiR9gtXpBIydjWTsimIu8YFDqZALkqnRi1leUD-bil8QkDvkdJQa3o-nw1KeGx2XOFUS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we are planning to expand the coupon class later, then it may make sense to create a class for it to be prepared to re-use and</a:t>
            </a:r>
            <a:r>
              <a:rPr lang="en-US" baseline="0" dirty="0"/>
              <a:t> modify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1CDA-10D9-4E16-94B4-CFF5CFDA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"/>
            <a:ext cx="7886700" cy="1071987"/>
          </a:xfrm>
        </p:spPr>
        <p:txBody>
          <a:bodyPr>
            <a:normAutofit fontScale="90000"/>
          </a:bodyPr>
          <a:lstStyle/>
          <a:p>
            <a:r>
              <a:rPr lang="en-US"/>
              <a:t>Do the in-class activity </a:t>
            </a:r>
            <a:br>
              <a:rPr lang="en-US"/>
            </a:br>
            <a:r>
              <a:rPr lang="en-US"/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CF57C-A08C-4EA4-A46B-CF86C6E10D83}"/>
              </a:ext>
            </a:extLst>
          </p:cNvPr>
          <p:cNvSpPr txBox="1"/>
          <p:nvPr/>
        </p:nvSpPr>
        <p:spPr>
          <a:xfrm>
            <a:off x="1" y="643222"/>
            <a:ext cx="9144000" cy="560153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Arial"/>
              </a:rPr>
              <a:t>Pizza Restaurant Problem</a:t>
            </a:r>
            <a:r>
              <a:rPr lang="en-US" sz="2000" dirty="0">
                <a:cs typeface="Arial"/>
              </a:rPr>
              <a:t>: A pizza restaurant needs to calculate the cost of orders and record what pizzas need to be made.  An order consists of a number of pizzas each of which might have toppings as well as a customer’s name and an order date.  Each pizza costs $8 with no toppings.  The first 2 toppings cost $2 apiece.  Additional toppings beyond that cost $1.  If a pizza has just peppers, onions, and sausage - that's "The special" and it costs $12. </a:t>
            </a:r>
          </a:p>
          <a:p>
            <a:endParaRPr lang="en-US" sz="1100" dirty="0">
              <a:latin typeface="Arial"/>
              <a:cs typeface="Arial"/>
            </a:endParaRPr>
          </a:p>
          <a:p>
            <a:endParaRPr lang="en-US" sz="1100" dirty="0">
              <a:latin typeface="Arial"/>
              <a:cs typeface="Arial"/>
            </a:endParaRPr>
          </a:p>
          <a:p>
            <a:r>
              <a:rPr lang="en-US" b="1" dirty="0"/>
              <a:t>To Do #1 </a:t>
            </a:r>
            <a:r>
              <a:rPr lang="en-US" dirty="0"/>
              <a:t>Identify all the </a:t>
            </a:r>
            <a:r>
              <a:rPr lang="en-US" i="1" u="sng" dirty="0"/>
              <a:t>primary nouns</a:t>
            </a:r>
            <a:r>
              <a:rPr lang="en-US" dirty="0"/>
              <a:t> – those that are eligible to be a Java class</a:t>
            </a:r>
            <a:endParaRPr lang="en-US" i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primary noun</a:t>
            </a:r>
            <a:r>
              <a:rPr lang="en-US" dirty="0"/>
              <a:t> is a noun in the problem that has </a:t>
            </a:r>
            <a:r>
              <a:rPr lang="en-US" i="1" u="sng" dirty="0"/>
              <a:t>attributes</a:t>
            </a:r>
            <a:r>
              <a:rPr lang="en-US" i="1" dirty="0"/>
              <a:t> (other nouns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Nouns that designate</a:t>
            </a:r>
            <a:r>
              <a:rPr lang="en-US" i="1" dirty="0"/>
              <a:t> actors</a:t>
            </a:r>
            <a:r>
              <a:rPr lang="en-US" dirty="0"/>
              <a:t> of the system (i.e., The </a:t>
            </a:r>
            <a:r>
              <a:rPr lang="en-US" i="1" dirty="0"/>
              <a:t>user</a:t>
            </a:r>
            <a:r>
              <a:rPr lang="en-US" dirty="0"/>
              <a:t> can click…) can be </a:t>
            </a:r>
            <a:r>
              <a:rPr lang="en-US" b="1" dirty="0"/>
              <a:t>excluded</a:t>
            </a:r>
            <a:endParaRPr lang="en-US" i="1" dirty="0"/>
          </a:p>
          <a:p>
            <a:r>
              <a:rPr lang="en-US" b="1" dirty="0"/>
              <a:t>To Do #2 </a:t>
            </a:r>
            <a:r>
              <a:rPr lang="en-US" dirty="0"/>
              <a:t>Write down the </a:t>
            </a:r>
            <a:r>
              <a:rPr lang="en-US" i="1" u="sng" dirty="0"/>
              <a:t>other nouns</a:t>
            </a:r>
            <a:r>
              <a:rPr lang="en-US" i="1" dirty="0"/>
              <a:t> (</a:t>
            </a:r>
            <a:r>
              <a:rPr lang="en-US" i="1" u="sng" dirty="0"/>
              <a:t>attributes</a:t>
            </a:r>
            <a:r>
              <a:rPr lang="en-US" i="1" dirty="0"/>
              <a:t>) </a:t>
            </a:r>
            <a:r>
              <a:rPr lang="en-US" dirty="0"/>
              <a:t>associated with the </a:t>
            </a:r>
            <a:r>
              <a:rPr lang="en-US" i="1" dirty="0"/>
              <a:t>primary nouns</a:t>
            </a:r>
          </a:p>
          <a:p>
            <a:r>
              <a:rPr lang="en-US" b="1" dirty="0"/>
              <a:t>To Do #3 </a:t>
            </a:r>
            <a:r>
              <a:rPr lang="en-US" dirty="0"/>
              <a:t>Identify all the </a:t>
            </a:r>
            <a:r>
              <a:rPr lang="en-US" i="1" dirty="0"/>
              <a:t>verbs</a:t>
            </a:r>
            <a:endParaRPr lang="en-US" dirty="0"/>
          </a:p>
          <a:p>
            <a:r>
              <a:rPr lang="en-US" b="1" dirty="0"/>
              <a:t>To Do #4 </a:t>
            </a:r>
            <a:r>
              <a:rPr lang="en-US" dirty="0"/>
              <a:t>Identify which </a:t>
            </a:r>
            <a:r>
              <a:rPr lang="en-US" i="1" u="sng" dirty="0"/>
              <a:t>primary nouns</a:t>
            </a:r>
            <a:r>
              <a:rPr lang="en-US" dirty="0"/>
              <a:t> are worked on by the </a:t>
            </a:r>
            <a:r>
              <a:rPr lang="en-US" i="1" u="sng" dirty="0"/>
              <a:t>verbs</a:t>
            </a:r>
            <a:r>
              <a:rPr lang="en-US" dirty="0"/>
              <a:t> </a:t>
            </a:r>
          </a:p>
          <a:p>
            <a:r>
              <a:rPr lang="en-US" b="1" dirty="0"/>
              <a:t>To Do #5 </a:t>
            </a:r>
            <a:r>
              <a:rPr lang="en-US" dirty="0"/>
              <a:t>Design a system using UML to handle this problem</a:t>
            </a:r>
          </a:p>
          <a:p>
            <a:endParaRPr lang="en-US" dirty="0"/>
          </a:p>
          <a:p>
            <a:r>
              <a:rPr lang="en-US" dirty="0"/>
              <a:t>If you do this all well, then you should hopefully be able to make classes 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i="1" dirty="0"/>
              <a:t>primary noun</a:t>
            </a:r>
            <a:r>
              <a:rPr lang="en-US" dirty="0"/>
              <a:t> becomes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i="1" dirty="0"/>
              <a:t>attribute</a:t>
            </a:r>
            <a:r>
              <a:rPr lang="en-US" dirty="0"/>
              <a:t> (</a:t>
            </a:r>
            <a:r>
              <a:rPr lang="en-US" i="1" dirty="0"/>
              <a:t>other noun</a:t>
            </a:r>
            <a:r>
              <a:rPr lang="en-US" dirty="0"/>
              <a:t>) becomes a field for its respective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i="1" dirty="0"/>
              <a:t>verb</a:t>
            </a:r>
            <a:r>
              <a:rPr lang="en-US" dirty="0"/>
              <a:t> becomes the method for the respective class</a:t>
            </a:r>
            <a:endParaRPr lang="en-US" i="1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1E90C37-F0A9-6A30-ED98-E954E19E4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33" y="5791200"/>
            <a:ext cx="2457365" cy="98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69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classes did you have?</a:t>
            </a:r>
          </a:p>
          <a:p>
            <a:pPr marL="914400" lvl="1" indent="-514350"/>
            <a:r>
              <a:rPr lang="en-US" dirty="0"/>
              <a:t>Based on the primary nouns in the story problem</a:t>
            </a:r>
          </a:p>
          <a:p>
            <a:pPr marL="914400" lvl="1" indent="-514350"/>
            <a:r>
              <a:rPr lang="en-US" dirty="0"/>
              <a:t>And their fields? Based on </a:t>
            </a:r>
            <a:r>
              <a:rPr lang="en-US" i="1" dirty="0"/>
              <a:t>other nouns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methods go in </a:t>
            </a:r>
            <a:r>
              <a:rPr lang="en-US" i="1" dirty="0" err="1"/>
              <a:t>PizzaMain</a:t>
            </a:r>
            <a:r>
              <a:rPr lang="en-US" dirty="0"/>
              <a:t> class?</a:t>
            </a:r>
          </a:p>
          <a:p>
            <a:pPr marL="914400" lvl="1" indent="-514350"/>
            <a:r>
              <a:rPr lang="en-US" dirty="0"/>
              <a:t>Based on the verbs in the story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did you put the method </a:t>
            </a:r>
            <a:r>
              <a:rPr lang="en-US" i="1" dirty="0" err="1"/>
              <a:t>getCostOfPizza</a:t>
            </a:r>
            <a:r>
              <a:rPr lang="en-US" i="1" dirty="0"/>
              <a:t>()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683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5" y="703334"/>
            <a:ext cx="900418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Solution A</a:t>
            </a:r>
            <a:endParaRPr lang="en-US" dirty="0"/>
          </a:p>
        </p:txBody>
      </p:sp>
      <p:pic>
        <p:nvPicPr>
          <p:cNvPr id="7" name="Picture 6" descr="PlantUM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4" y="3092549"/>
            <a:ext cx="9021905" cy="186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6174" y="238702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Solution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6174" y="509696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Which is better? Discuss with someone nearby!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D8B1EC2-420E-3D40-0F10-05301DC3D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820100"/>
            <a:ext cx="2306782" cy="9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0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6" y="381000"/>
            <a:ext cx="900418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Solution A</a:t>
            </a:r>
            <a:endParaRPr lang="en-US"/>
          </a:p>
        </p:txBody>
      </p:sp>
      <p:pic>
        <p:nvPicPr>
          <p:cNvPr id="7" name="Picture 6" descr="PlantUM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5" y="1981201"/>
            <a:ext cx="8564705" cy="176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8600" y="19050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Solution B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095" y="3657600"/>
            <a:ext cx="8805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Conceptually, calculating costs could belong in either </a:t>
            </a:r>
            <a:r>
              <a:rPr lang="en-US" sz="2400" i="1" dirty="0"/>
              <a:t>Order</a:t>
            </a:r>
            <a:r>
              <a:rPr lang="en-US" sz="2400" dirty="0"/>
              <a:t> or Pizza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</a:t>
            </a:r>
            <a:r>
              <a:rPr lang="en-US" sz="2400" i="1" dirty="0"/>
              <a:t>Order</a:t>
            </a:r>
            <a:r>
              <a:rPr lang="en-US" sz="2400" dirty="0"/>
              <a:t> (in Solution B) is doing a lot of stuff, and </a:t>
            </a:r>
            <a:r>
              <a:rPr lang="en-US" sz="2400" i="1" dirty="0"/>
              <a:t>Pizza</a:t>
            </a:r>
            <a:r>
              <a:rPr lang="en-US" sz="2400" dirty="0"/>
              <a:t> is just a dumb data holder.</a:t>
            </a:r>
            <a:r>
              <a:rPr lang="en-US" sz="1600" dirty="0"/>
              <a:t>  ("dumb" means few methods, in this case just a </a:t>
            </a:r>
            <a:r>
              <a:rPr lang="en-US" sz="1600" i="1" dirty="0"/>
              <a:t>getter; </a:t>
            </a:r>
            <a:r>
              <a:rPr lang="en-US" sz="1600" dirty="0"/>
              <a:t>think “inert”)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by moving the </a:t>
            </a:r>
            <a:r>
              <a:rPr lang="en-US" sz="2400" i="1" dirty="0" err="1"/>
              <a:t>computeCostForPizza</a:t>
            </a:r>
            <a:r>
              <a:rPr lang="en-US" sz="2400" dirty="0"/>
              <a:t> functionality from </a:t>
            </a:r>
            <a:r>
              <a:rPr lang="en-US" sz="2400" i="1" dirty="0"/>
              <a:t>Order</a:t>
            </a:r>
            <a:r>
              <a:rPr lang="en-US" sz="2400" dirty="0"/>
              <a:t> to the </a:t>
            </a:r>
            <a:r>
              <a:rPr lang="en-US" sz="2400" i="1" dirty="0"/>
              <a:t>Pizza</a:t>
            </a:r>
            <a:r>
              <a:rPr lang="en-US" sz="2400" dirty="0"/>
              <a:t>, we improve the design and get Solution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</a:t>
            </a:r>
            <a:r>
              <a:rPr lang="en-US" sz="2400" i="1" dirty="0"/>
              <a:t>moving</a:t>
            </a:r>
            <a:r>
              <a:rPr lang="en-US" sz="2400" dirty="0"/>
              <a:t> from the </a:t>
            </a:r>
            <a:r>
              <a:rPr lang="en-US" sz="2400" i="1" dirty="0" err="1"/>
              <a:t>hasA</a:t>
            </a:r>
            <a:r>
              <a:rPr lang="en-US" sz="2400" i="1" dirty="0"/>
              <a:t> </a:t>
            </a:r>
            <a:r>
              <a:rPr lang="en-US" sz="2400" dirty="0"/>
              <a:t>class</a:t>
            </a:r>
            <a:r>
              <a:rPr lang="en-US" sz="2400" i="1" dirty="0"/>
              <a:t> </a:t>
            </a:r>
            <a:r>
              <a:rPr lang="en-US" sz="2400" dirty="0"/>
              <a:t>to the </a:t>
            </a:r>
            <a:r>
              <a:rPr lang="en-US" sz="2400" i="1" dirty="0" err="1"/>
              <a:t>has'ed</a:t>
            </a:r>
            <a:r>
              <a:rPr lang="en-US" sz="2400" i="1" dirty="0"/>
              <a:t> </a:t>
            </a:r>
            <a:r>
              <a:rPr lang="en-US" sz="2400" dirty="0"/>
              <a:t>class is sometimes call </a:t>
            </a:r>
            <a:r>
              <a:rPr lang="en-US" sz="2400" i="1" dirty="0"/>
              <a:t>pushing functionality down</a:t>
            </a:r>
          </a:p>
        </p:txBody>
      </p:sp>
    </p:spTree>
    <p:extLst>
      <p:ext uri="{BB962C8B-B14F-4D97-AF65-F5344CB8AC3E}">
        <p14:creationId xmlns:p14="http://schemas.microsoft.com/office/powerpoint/2010/main" val="343973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Alternate Pizza Restaurant</a:t>
            </a:r>
            <a:br>
              <a:rPr lang="en-US" dirty="0"/>
            </a:br>
            <a:r>
              <a:rPr lang="en-US" sz="3100" b="1" i="1" dirty="0"/>
              <a:t>Read Carefully!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 now the ability to add a discount to an order, such that a coupon can be added to an order and then it changes how the cost is calculated. A coupon may offer a discount percentage for toppings (50% off all toppings) and/or a percentage off of entire orders. In addition, there should be a way to calculate how long it takes to create a pizza based on its size and toppings.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 a UML diagram to model this.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67200" y="5913374"/>
            <a:ext cx="4708479" cy="79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PAUSE HERE for 5-10 minutes!</a:t>
            </a:r>
          </a:p>
          <a:p>
            <a:r>
              <a:rPr lang="en-US" dirty="0"/>
              <a:t>Try to make your own improved design </a:t>
            </a:r>
          </a:p>
          <a:p>
            <a:r>
              <a:rPr lang="en-US" dirty="0"/>
              <a:t>Using </a:t>
            </a:r>
            <a:r>
              <a:rPr lang="en-US" dirty="0" err="1"/>
              <a:t>plantuml</a:t>
            </a:r>
            <a:r>
              <a:rPr lang="en-US" dirty="0"/>
              <a:t> is good practice!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F609BAE-ED48-E97F-21CF-E5D4463D7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30108"/>
            <a:ext cx="167640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classes did you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did you put “</a:t>
            </a:r>
            <a:r>
              <a:rPr lang="en-US" dirty="0" err="1"/>
              <a:t>getCost</a:t>
            </a:r>
            <a:r>
              <a:rPr lang="en-US" dirty="0"/>
              <a:t>()”?</a:t>
            </a:r>
          </a:p>
        </p:txBody>
      </p:sp>
    </p:spTree>
    <p:extLst>
      <p:ext uri="{BB962C8B-B14F-4D97-AF65-F5344CB8AC3E}">
        <p14:creationId xmlns:p14="http://schemas.microsoft.com/office/powerpoint/2010/main" val="52715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dirty="0"/>
              <a:t>3. Functionality should be </a:t>
            </a:r>
            <a:r>
              <a:rPr lang="en-US" sz="2400" b="1" dirty="0"/>
              <a:t>distributed efficiently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No single part of the system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Each class should have a single responsibility it accomplishes</a:t>
            </a:r>
          </a:p>
          <a:p>
            <a:endParaRPr lang="en-US" dirty="0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23FFE424-213D-ED38-D7EF-9D0677B11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3" y="3790633"/>
            <a:ext cx="67722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28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Coupon or Topping?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" y="1200067"/>
            <a:ext cx="8229600" cy="4525963"/>
          </a:xfrm>
        </p:spPr>
        <p:txBody>
          <a:bodyPr/>
          <a:lstStyle/>
          <a:p>
            <a:r>
              <a:rPr lang="en-US" dirty="0"/>
              <a:t>It depends, do the classes do anything </a:t>
            </a:r>
            <a:r>
              <a:rPr lang="en-US" b="1" i="1" dirty="0"/>
              <a:t>with</a:t>
            </a:r>
            <a:r>
              <a:rPr lang="en-US" dirty="0"/>
              <a:t> their data, or are the just </a:t>
            </a:r>
            <a:r>
              <a:rPr lang="en-US" b="1" i="1" dirty="0"/>
              <a:t>data classes</a:t>
            </a:r>
            <a:r>
              <a:rPr lang="en-US" dirty="0"/>
              <a:t> that simply all you to get and set values?</a:t>
            </a:r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ADB88748-3FCB-5387-EA0F-2437D571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1" y="3182855"/>
            <a:ext cx="5244880" cy="308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65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Rule of Thumb - Avoid Data Classes!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class: just getters and setters</a:t>
            </a:r>
          </a:p>
          <a:p>
            <a:r>
              <a:rPr lang="en-US" dirty="0"/>
              <a:t>Violates a principle of OOD: </a:t>
            </a:r>
            <a:r>
              <a:rPr lang="en-US" b="1" i="1" dirty="0"/>
              <a:t>encapsulation,</a:t>
            </a:r>
            <a:r>
              <a:rPr lang="en-US" dirty="0"/>
              <a:t> because they aren’t in control of their own data – they are just inert repositories for other classes to use </a:t>
            </a:r>
            <a:r>
              <a:rPr lang="en-US" sz="1900" dirty="0"/>
              <a:t>(“inert" means few methods, e.g., just </a:t>
            </a:r>
            <a:r>
              <a:rPr lang="en-US" sz="1900" i="1" dirty="0"/>
              <a:t>getters/setters</a:t>
            </a:r>
            <a:r>
              <a:rPr lang="en-US" sz="1900" dirty="0"/>
              <a:t>)</a:t>
            </a:r>
          </a:p>
          <a:p>
            <a:r>
              <a:rPr lang="en-US" dirty="0"/>
              <a:t>Usually, you can improve a data class by finding functionality to add to them, then creating a method that implements that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1808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96EFD4-1250-457A-AB4B-16A5266B50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55B637-E92D-4086-B83D-87288CBA5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3796DB-86E9-4D44-9BCB-A762264A5A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847</Words>
  <Application>Microsoft Office PowerPoint</Application>
  <PresentationFormat>On-screen Show (4:3)</PresentationFormat>
  <Paragraphs>72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Do the in-class activity       </vt:lpstr>
      <vt:lpstr>UML</vt:lpstr>
      <vt:lpstr>PowerPoint Presentation</vt:lpstr>
      <vt:lpstr>PowerPoint Presentation</vt:lpstr>
      <vt:lpstr>Alternate Pizza Restaurant Read Carefully!</vt:lpstr>
      <vt:lpstr>UML</vt:lpstr>
      <vt:lpstr>One Solution</vt:lpstr>
      <vt:lpstr>Do we need Coupon or Topping?</vt:lpstr>
      <vt:lpstr>Rule of Thumb - Avoid Data Classes!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28</cp:revision>
  <cp:lastPrinted>2016-09-27T10:57:46Z</cp:lastPrinted>
  <dcterms:created xsi:type="dcterms:W3CDTF">2013-12-22T20:42:02Z</dcterms:created>
  <dcterms:modified xsi:type="dcterms:W3CDTF">2023-12-11T14:03:25Z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