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31"/>
  </p:notesMasterIdLst>
  <p:handoutMasterIdLst>
    <p:handoutMasterId r:id="rId32"/>
  </p:handoutMasterIdLst>
  <p:sldIdLst>
    <p:sldId id="256" r:id="rId2"/>
    <p:sldId id="412" r:id="rId3"/>
    <p:sldId id="423" r:id="rId4"/>
    <p:sldId id="424" r:id="rId5"/>
    <p:sldId id="413" r:id="rId6"/>
    <p:sldId id="404" r:id="rId7"/>
    <p:sldId id="401" r:id="rId8"/>
    <p:sldId id="425" r:id="rId9"/>
    <p:sldId id="426" r:id="rId10"/>
    <p:sldId id="383" r:id="rId11"/>
    <p:sldId id="427" r:id="rId12"/>
    <p:sldId id="428" r:id="rId13"/>
    <p:sldId id="429" r:id="rId14"/>
    <p:sldId id="430" r:id="rId15"/>
    <p:sldId id="398" r:id="rId16"/>
    <p:sldId id="393" r:id="rId17"/>
    <p:sldId id="431" r:id="rId18"/>
    <p:sldId id="432" r:id="rId19"/>
    <p:sldId id="407" r:id="rId20"/>
    <p:sldId id="408" r:id="rId21"/>
    <p:sldId id="406" r:id="rId22"/>
    <p:sldId id="415" r:id="rId23"/>
    <p:sldId id="416" r:id="rId24"/>
    <p:sldId id="417" r:id="rId25"/>
    <p:sldId id="418" r:id="rId26"/>
    <p:sldId id="410" r:id="rId27"/>
    <p:sldId id="433" r:id="rId28"/>
    <p:sldId id="414" r:id="rId29"/>
    <p:sldId id="400"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9BBB59"/>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69"/>
    <p:restoredTop sz="91837" autoAdjust="0"/>
  </p:normalViewPr>
  <p:slideViewPr>
    <p:cSldViewPr snapToObjects="1">
      <p:cViewPr varScale="1">
        <p:scale>
          <a:sx n="113" d="100"/>
          <a:sy n="113" d="100"/>
        </p:scale>
        <p:origin x="240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3/1/22</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3/1/22</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dirty="0"/>
              <a:t>Bring code for all the classes in </a:t>
            </a:r>
            <a:r>
              <a:rPr lang="en-US" dirty="0" err="1"/>
              <a:t>PolymorphismSolution</a:t>
            </a:r>
            <a:r>
              <a:rPr lang="en-US" dirty="0"/>
              <a:t> that have TODO items.  Highlight the TODO items so you can keep moving.</a:t>
            </a:r>
          </a:p>
          <a:p>
            <a:pPr eaLnBrk="1" hangingPunct="1">
              <a:spcBef>
                <a:spcPct val="0"/>
              </a:spcBef>
            </a:pPr>
            <a:endParaRPr lang="en-US" dirty="0"/>
          </a:p>
          <a:p>
            <a:pPr eaLnBrk="1" hangingPunct="1">
              <a:spcBef>
                <a:spcPct val="0"/>
              </a:spcBef>
            </a:pPr>
            <a:r>
              <a:rPr lang="en-US" dirty="0"/>
              <a:t>Bring code</a:t>
            </a:r>
            <a:r>
              <a:rPr lang="en-US" baseline="0" dirty="0"/>
              <a:t> for Ball and Pulsar from </a:t>
            </a:r>
            <a:r>
              <a:rPr lang="en-US" baseline="0" dirty="0" err="1"/>
              <a:t>BallWorldsSolution</a:t>
            </a:r>
            <a:r>
              <a:rPr lang="en-US" baseline="0" dirty="0"/>
              <a:t>.</a:t>
            </a:r>
          </a:p>
          <a:p>
            <a:pPr eaLnBrk="1" hangingPunct="1">
              <a:spcBef>
                <a:spcPct val="0"/>
              </a:spcBef>
            </a:pPr>
            <a:endParaRPr lang="en-US" baseline="0" dirty="0"/>
          </a:p>
          <a:p>
            <a:pPr eaLnBrk="1" hangingPunct="1">
              <a:spcBef>
                <a:spcPct val="0"/>
              </a:spcBef>
            </a:pPr>
            <a:r>
              <a:rPr lang="en-US" dirty="0"/>
              <a:t>Bring </a:t>
            </a:r>
            <a:r>
              <a:rPr lang="en-US" dirty="0" err="1"/>
              <a:t>BallWorlds</a:t>
            </a:r>
            <a:r>
              <a:rPr lang="en-US" dirty="0"/>
              <a:t> </a:t>
            </a:r>
            <a:r>
              <a:rPr lang="en-US" dirty="0" err="1"/>
              <a:t>DesignQuestions</a:t>
            </a:r>
            <a:r>
              <a:rPr lang="en-US" dirty="0"/>
              <a:t> Quiz.</a:t>
            </a:r>
            <a:r>
              <a:rPr lang="en-US" baseline="0" dirty="0"/>
              <a:t>  The UML design is linked from the instructions page.</a:t>
            </a:r>
            <a:endParaRPr lang="en-US" dirty="0"/>
          </a:p>
        </p:txBody>
      </p:sp>
      <p:sp>
        <p:nvSpPr>
          <p:cNvPr id="163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891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Q1</a:t>
            </a:r>
            <a:r>
              <a:rPr lang="en-US"/>
              <a:t>: If a class doesn't have an "extends" in its declaration, does it have a superclass?  If not, why not?  If so, what is its superclass?</a:t>
            </a:r>
            <a:r>
              <a:rPr lang="en-US" baseline="0"/>
              <a:t> [Yes, </a:t>
            </a:r>
            <a:r>
              <a:rPr lang="en-US"/>
              <a:t>Object]</a:t>
            </a:r>
          </a:p>
          <a:p>
            <a:endParaRPr lang="en-US"/>
          </a:p>
        </p:txBody>
      </p:sp>
      <p:sp>
        <p:nvSpPr>
          <p:cNvPr id="3891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BB1CBAE0-65F2-4540-800E-9AAD0D751D54}" type="slidenum">
              <a:rPr lang="en-US" sz="1100">
                <a:latin typeface="Calibri" pitchFamily="-112" charset="0"/>
              </a:rPr>
              <a:pPr eaLnBrk="1" hangingPunct="1"/>
              <a:t>11</a:t>
            </a:fld>
            <a:endParaRPr lang="en-US" sz="1100">
              <a:latin typeface="Calibri" pitchFamily="-112" charset="0"/>
            </a:endParaRPr>
          </a:p>
        </p:txBody>
      </p:sp>
    </p:spTree>
    <p:extLst>
      <p:ext uri="{BB962C8B-B14F-4D97-AF65-F5344CB8AC3E}">
        <p14:creationId xmlns:p14="http://schemas.microsoft.com/office/powerpoint/2010/main" val="415154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63"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i="0"/>
              <a:t>Q2</a:t>
            </a:r>
            <a:r>
              <a:rPr lang="en-US" i="0"/>
              <a:t>: Which of the methods provided by Object is considered dangerous by many programmers?</a:t>
            </a:r>
            <a:r>
              <a:rPr lang="en-US" i="0" baseline="0"/>
              <a:t>   [</a:t>
            </a:r>
            <a:r>
              <a:rPr lang="en-US" i="0"/>
              <a:t>clone()]</a:t>
            </a:r>
          </a:p>
          <a:p>
            <a:endParaRPr lang="en-US" i="0"/>
          </a:p>
          <a:p>
            <a:r>
              <a:rPr lang="en-US" i="1"/>
              <a:t>Effective Java </a:t>
            </a:r>
            <a:r>
              <a:rPr lang="en-US"/>
              <a:t>includes a seven page description on overriding </a:t>
            </a:r>
            <a:r>
              <a:rPr lang="en-US" b="1">
                <a:solidFill>
                  <a:srgbClr val="EB641B"/>
                </a:solidFill>
                <a:latin typeface="Lucida Sans Typewriter" pitchFamily="-106" charset="0"/>
              </a:rPr>
              <a:t>clone()</a:t>
            </a:r>
            <a:r>
              <a:rPr lang="en-US"/>
              <a:t>:</a:t>
            </a:r>
          </a:p>
          <a:p>
            <a:pPr marL="818629" lvl="1" indent="-440682"/>
            <a:r>
              <a:rPr lang="en-US">
                <a:ea typeface="ＭＳ Ｐゴシック" pitchFamily="-106" charset="-128"/>
              </a:rPr>
              <a:t>“[You] are probably better off providing some alternative means of object copying or simply not providing the capability.”</a:t>
            </a:r>
          </a:p>
          <a:p>
            <a:endParaRPr lang="en-US"/>
          </a:p>
        </p:txBody>
      </p:sp>
      <p:sp>
        <p:nvSpPr>
          <p:cNvPr id="40964"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00A8DA8D-1D0B-4D5F-A0D3-FEC63201B45F}" type="slidenum">
              <a:rPr lang="en-US" sz="1100">
                <a:latin typeface="Calibri" pitchFamily="-112" charset="0"/>
              </a:rPr>
              <a:pPr eaLnBrk="1" hangingPunct="1"/>
              <a:t>12</a:t>
            </a:fld>
            <a:endParaRPr lang="en-US" sz="1100">
              <a:latin typeface="Calibri" pitchFamily="-112" charset="0"/>
            </a:endParaRPr>
          </a:p>
        </p:txBody>
      </p:sp>
    </p:spTree>
    <p:extLst>
      <p:ext uri="{BB962C8B-B14F-4D97-AF65-F5344CB8AC3E}">
        <p14:creationId xmlns:p14="http://schemas.microsoft.com/office/powerpoint/2010/main" val="69501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Q3</a:t>
            </a:r>
            <a:r>
              <a:rPr lang="en-US"/>
              <a:t>:</a:t>
            </a:r>
            <a:r>
              <a:rPr lang="en-US" baseline="0"/>
              <a:t> </a:t>
            </a:r>
            <a:r>
              <a:rPr lang="en-US"/>
              <a:t>What method(s) provide the name of the class that an object was created as?</a:t>
            </a:r>
            <a:r>
              <a:rPr lang="en-US" baseline="0"/>
              <a:t>   [ </a:t>
            </a:r>
            <a:r>
              <a:rPr lang="en-US" err="1"/>
              <a:t>getClass</a:t>
            </a:r>
            <a:r>
              <a:rPr lang="en-US"/>
              <a:t>().</a:t>
            </a:r>
            <a:r>
              <a:rPr lang="en-US" err="1"/>
              <a:t>getName</a:t>
            </a:r>
            <a:r>
              <a:rPr lang="en-US"/>
              <a:t>()</a:t>
            </a:r>
            <a:r>
              <a:rPr lang="en-US" baseline="0"/>
              <a:t> </a:t>
            </a:r>
            <a:r>
              <a:rPr lang="en-US"/>
              <a:t>]</a:t>
            </a:r>
          </a:p>
          <a:p>
            <a:endParaRPr lang="en-US"/>
          </a:p>
          <a:p>
            <a:r>
              <a:rPr lang="en-US"/>
              <a:t>See TODO 1-3 in banking package, use </a:t>
            </a:r>
            <a:r>
              <a:rPr lang="en-US" b="1" err="1"/>
              <a:t>getClass</a:t>
            </a:r>
            <a:r>
              <a:rPr lang="en-US" b="1"/>
              <a:t>().</a:t>
            </a:r>
            <a:r>
              <a:rPr lang="en-US" b="1" err="1"/>
              <a:t>getSimpleName</a:t>
            </a:r>
            <a:r>
              <a:rPr lang="en-US" b="1"/>
              <a:t>()</a:t>
            </a:r>
            <a:r>
              <a:rPr lang="en-US"/>
              <a:t>, show in debugger also.</a:t>
            </a:r>
          </a:p>
          <a:p>
            <a:endParaRPr lang="en-US"/>
          </a:p>
          <a:p>
            <a:r>
              <a:rPr lang="en-US" err="1"/>
              <a:t>getName</a:t>
            </a:r>
            <a:r>
              <a:rPr lang="en-US"/>
              <a:t>()</a:t>
            </a:r>
            <a:r>
              <a:rPr lang="en-US" baseline="0"/>
              <a:t> includes package name while </a:t>
            </a:r>
            <a:r>
              <a:rPr lang="en-US" baseline="0" err="1"/>
              <a:t>getSimpleName</a:t>
            </a:r>
            <a:r>
              <a:rPr lang="en-US" baseline="0"/>
              <a:t>() does not.</a:t>
            </a:r>
          </a:p>
          <a:p>
            <a:endParaRPr lang="en-US" baseline="0"/>
          </a:p>
          <a:p>
            <a:endParaRPr lang="en-US" baseline="0"/>
          </a:p>
          <a:p>
            <a:r>
              <a:rPr lang="en-US" sz="1200" kern="1200">
                <a:solidFill>
                  <a:schemeClr val="tx1"/>
                </a:solidFill>
                <a:effectLst/>
                <a:latin typeface="+mn-lt"/>
                <a:ea typeface="ＭＳ Ｐゴシック" pitchFamily="-112" charset="-128"/>
                <a:cs typeface="+mn-cs"/>
              </a:rPr>
              <a:t>@Override</a:t>
            </a:r>
          </a:p>
          <a:p>
            <a:pPr lvl="1"/>
            <a:r>
              <a:rPr lang="en-US" sz="1200" kern="1200">
                <a:solidFill>
                  <a:schemeClr val="tx1"/>
                </a:solidFill>
                <a:effectLst/>
                <a:latin typeface="+mn-lt"/>
                <a:ea typeface="ＭＳ Ｐゴシック" pitchFamily="-112" charset="-128"/>
                <a:cs typeface="+mn-cs"/>
              </a:rPr>
              <a:t>public String </a:t>
            </a:r>
            <a:r>
              <a:rPr lang="en-US" sz="1200" kern="1200" err="1">
                <a:solidFill>
                  <a:schemeClr val="tx1"/>
                </a:solidFill>
                <a:effectLst/>
                <a:latin typeface="+mn-lt"/>
                <a:ea typeface="ＭＳ Ｐゴシック" pitchFamily="-112" charset="-128"/>
                <a:cs typeface="+mn-cs"/>
              </a:rPr>
              <a:t>toString</a:t>
            </a:r>
            <a:r>
              <a:rPr lang="en-US" sz="1200" kern="1200">
                <a:solidFill>
                  <a:schemeClr val="tx1"/>
                </a:solidFill>
                <a:effectLst/>
                <a:latin typeface="+mn-lt"/>
                <a:ea typeface="ＭＳ Ｐゴシック" pitchFamily="-112" charset="-128"/>
                <a:cs typeface="+mn-cs"/>
              </a:rPr>
              <a:t>() {</a:t>
            </a:r>
          </a:p>
          <a:p>
            <a:pPr lvl="1"/>
            <a:r>
              <a:rPr lang="en-US" sz="1200" kern="1200">
                <a:solidFill>
                  <a:schemeClr val="tx1"/>
                </a:solidFill>
                <a:effectLst/>
                <a:latin typeface="+mn-lt"/>
                <a:ea typeface="ＭＳ Ｐゴシック" pitchFamily="-112" charset="-128"/>
                <a:cs typeface="+mn-cs"/>
              </a:rPr>
              <a:t>return </a:t>
            </a:r>
            <a:r>
              <a:rPr lang="en-US" sz="1200" kern="1200" err="1">
                <a:solidFill>
                  <a:schemeClr val="tx1"/>
                </a:solidFill>
                <a:effectLst/>
                <a:latin typeface="+mn-lt"/>
                <a:ea typeface="ＭＳ Ｐゴシック" pitchFamily="-112" charset="-128"/>
                <a:cs typeface="+mn-cs"/>
              </a:rPr>
              <a:t>String.format</a:t>
            </a:r>
            <a:r>
              <a:rPr lang="en-US" sz="1200" kern="1200">
                <a:solidFill>
                  <a:schemeClr val="tx1"/>
                </a:solidFill>
                <a:effectLst/>
                <a:latin typeface="+mn-lt"/>
                <a:ea typeface="ＭＳ Ｐゴシック" pitchFamily="-112" charset="-128"/>
                <a:cs typeface="+mn-cs"/>
              </a:rPr>
              <a:t>("%s with a balance of %6.2f", </a:t>
            </a:r>
          </a:p>
          <a:p>
            <a:pPr lvl="1"/>
            <a:r>
              <a:rPr lang="en-US" sz="1200" kern="1200" err="1">
                <a:solidFill>
                  <a:schemeClr val="tx1"/>
                </a:solidFill>
                <a:effectLst/>
                <a:latin typeface="+mn-lt"/>
                <a:ea typeface="ＭＳ Ｐゴシック" pitchFamily="-112" charset="-128"/>
                <a:cs typeface="+mn-cs"/>
              </a:rPr>
              <a:t>getClass</a:t>
            </a:r>
            <a:r>
              <a:rPr lang="en-US" sz="1200" kern="1200">
                <a:solidFill>
                  <a:schemeClr val="tx1"/>
                </a:solidFill>
                <a:effectLst/>
                <a:latin typeface="+mn-lt"/>
                <a:ea typeface="ＭＳ Ｐゴシック" pitchFamily="-112" charset="-128"/>
                <a:cs typeface="+mn-cs"/>
              </a:rPr>
              <a:t>().</a:t>
            </a:r>
            <a:r>
              <a:rPr lang="en-US" sz="1200" kern="1200" err="1">
                <a:solidFill>
                  <a:schemeClr val="tx1"/>
                </a:solidFill>
                <a:effectLst/>
                <a:latin typeface="+mn-lt"/>
                <a:ea typeface="ＭＳ Ｐゴシック" pitchFamily="-112" charset="-128"/>
                <a:cs typeface="+mn-cs"/>
              </a:rPr>
              <a:t>getName</a:t>
            </a:r>
            <a:r>
              <a:rPr lang="en-US" sz="1200" kern="1200">
                <a:solidFill>
                  <a:schemeClr val="tx1"/>
                </a:solidFill>
                <a:effectLst/>
                <a:latin typeface="+mn-lt"/>
                <a:ea typeface="ＭＳ Ｐゴシック" pitchFamily="-112" charset="-128"/>
                <a:cs typeface="+mn-cs"/>
              </a:rPr>
              <a:t>(), </a:t>
            </a:r>
            <a:r>
              <a:rPr lang="en-US" sz="1200" kern="1200" err="1">
                <a:solidFill>
                  <a:schemeClr val="tx1"/>
                </a:solidFill>
                <a:effectLst/>
                <a:latin typeface="+mn-lt"/>
                <a:ea typeface="ＭＳ Ｐゴシック" pitchFamily="-112" charset="-128"/>
                <a:cs typeface="+mn-cs"/>
              </a:rPr>
              <a:t>this.balance</a:t>
            </a:r>
            <a:r>
              <a:rPr lang="en-US" sz="1200" kern="1200">
                <a:solidFill>
                  <a:schemeClr val="tx1"/>
                </a:solidFill>
                <a:effectLst/>
                <a:latin typeface="+mn-lt"/>
                <a:ea typeface="ＭＳ Ｐゴシック" pitchFamily="-112" charset="-128"/>
                <a:cs typeface="+mn-cs"/>
              </a:rPr>
              <a:t>);</a:t>
            </a:r>
          </a:p>
          <a:p>
            <a:r>
              <a:rPr lang="en-US" sz="1200" kern="1200">
                <a:solidFill>
                  <a:schemeClr val="tx1"/>
                </a:solidFill>
                <a:effectLst/>
                <a:latin typeface="+mn-lt"/>
                <a:ea typeface="ＭＳ Ｐゴシック" pitchFamily="-112" charset="-128"/>
                <a:cs typeface="+mn-cs"/>
              </a:rPr>
              <a:t>}</a:t>
            </a:r>
          </a:p>
          <a:p>
            <a:endParaRPr lang="en-US"/>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7D4BBD53-6B39-4A21-B0AE-3B7E4AFCDE77}" type="slidenum">
              <a:rPr lang="en-US" sz="1100">
                <a:latin typeface="Calibri" pitchFamily="-112" charset="0"/>
              </a:rPr>
              <a:pPr eaLnBrk="1" hangingPunct="1"/>
              <a:t>13</a:t>
            </a:fld>
            <a:endParaRPr lang="en-US" sz="1100">
              <a:latin typeface="Calibri" pitchFamily="-112" charset="0"/>
            </a:endParaRPr>
          </a:p>
        </p:txBody>
      </p:sp>
    </p:spTree>
    <p:extLst>
      <p:ext uri="{BB962C8B-B14F-4D97-AF65-F5344CB8AC3E}">
        <p14:creationId xmlns:p14="http://schemas.microsoft.com/office/powerpoint/2010/main" val="1638412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b="1"/>
              <a:t>Q4</a:t>
            </a:r>
            <a:r>
              <a:rPr lang="en-US"/>
              <a:t>: If a class doesn’t override the equals() method, what does the inherited equals() do?</a:t>
            </a:r>
            <a:r>
              <a:rPr lang="en-US" baseline="0"/>
              <a:t>   [</a:t>
            </a:r>
            <a:r>
              <a:rPr lang="en-US"/>
              <a:t>It works just like ==, comparing references.]</a:t>
            </a:r>
          </a:p>
          <a:p>
            <a:endParaRPr lang="en-US"/>
          </a:p>
          <a:p>
            <a:r>
              <a:rPr lang="en-US" b="1"/>
              <a:t>Discuss</a:t>
            </a:r>
            <a:r>
              <a:rPr lang="en-US"/>
              <a:t>: does it make sense to compare state on </a:t>
            </a:r>
            <a:r>
              <a:rPr lang="en-US" err="1"/>
              <a:t>BankAccounts</a:t>
            </a:r>
            <a:r>
              <a:rPr lang="en-US"/>
              <a:t>?  Not unless we have an account ID.</a:t>
            </a:r>
          </a:p>
          <a:p>
            <a:r>
              <a:rPr lang="en-US"/>
              <a:t>Implement equals() for </a:t>
            </a:r>
            <a:r>
              <a:rPr lang="en-US" err="1"/>
              <a:t>SafeDepositBox</a:t>
            </a:r>
            <a:r>
              <a:rPr lang="en-US"/>
              <a:t> (TODO 4)</a:t>
            </a:r>
          </a:p>
          <a:p>
            <a:endParaRPr lang="en-US"/>
          </a:p>
          <a:p>
            <a:r>
              <a:rPr lang="en-US"/>
              <a:t>Leaving code for today. Could mention the provided sample code</a:t>
            </a:r>
            <a:r>
              <a:rPr lang="en-US" baseline="0"/>
              <a:t> for using inheritance to build a GUI, plus using text input. But to give more time for </a:t>
            </a:r>
            <a:r>
              <a:rPr lang="en-US" baseline="0" err="1"/>
              <a:t>BallWorlds</a:t>
            </a:r>
            <a:r>
              <a:rPr lang="en-US" baseline="0"/>
              <a:t>, we aren’t going through that example.</a:t>
            </a:r>
            <a:endParaRPr lang="en-US"/>
          </a:p>
        </p:txBody>
      </p:sp>
      <p:sp>
        <p:nvSpPr>
          <p:cNvPr id="4506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E8A9CFA2-2322-42DB-8E70-247462FCE025}" type="slidenum">
              <a:rPr lang="en-US" sz="1100">
                <a:latin typeface="Calibri" pitchFamily="-112" charset="0"/>
              </a:rPr>
              <a:pPr eaLnBrk="1" hangingPunct="1"/>
              <a:t>14</a:t>
            </a:fld>
            <a:endParaRPr lang="en-US" sz="1100">
              <a:latin typeface="Calibri" pitchFamily="-112" charset="0"/>
            </a:endParaRPr>
          </a:p>
        </p:txBody>
      </p:sp>
    </p:spTree>
    <p:extLst>
      <p:ext uri="{BB962C8B-B14F-4D97-AF65-F5344CB8AC3E}">
        <p14:creationId xmlns:p14="http://schemas.microsoft.com/office/powerpoint/2010/main" val="1232954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15</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a:t>Don’t draw this one again, just discuss</a:t>
            </a:r>
            <a:r>
              <a:rPr lang="en-US" baseline="0" dirty="0"/>
              <a:t> briefly.</a:t>
            </a:r>
            <a:endParaRPr lang="en-US" dirty="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16</a:t>
            </a:fld>
            <a:endParaRPr lang="en-US">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17</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18</a:t>
            </a:fld>
            <a:endParaRPr lang="en-US"/>
          </a:p>
        </p:txBody>
      </p:sp>
    </p:spTree>
    <p:extLst>
      <p:ext uri="{BB962C8B-B14F-4D97-AF65-F5344CB8AC3E}">
        <p14:creationId xmlns:p14="http://schemas.microsoft.com/office/powerpoint/2010/main" val="860628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21</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22</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This</a:t>
            </a:r>
            <a:r>
              <a:rPr lang="en-US" baseline="0" dirty="0"/>
              <a:t> can be used to help demonstrate that instance variables/methods INSIDE Alpha will be accessible by various other classes</a:t>
            </a:r>
            <a:endParaRPr lang="en-US" dirty="0"/>
          </a:p>
          <a:p>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17488067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23</a:t>
            </a:fld>
            <a:endParaRPr lang="en-US"/>
          </a:p>
        </p:txBody>
      </p:sp>
    </p:spTree>
    <p:extLst>
      <p:ext uri="{BB962C8B-B14F-4D97-AF65-F5344CB8AC3E}">
        <p14:creationId xmlns:p14="http://schemas.microsoft.com/office/powerpoint/2010/main" val="3159781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24</a:t>
            </a:fld>
            <a:endParaRPr lang="en-US"/>
          </a:p>
        </p:txBody>
      </p:sp>
    </p:spTree>
    <p:extLst>
      <p:ext uri="{BB962C8B-B14F-4D97-AF65-F5344CB8AC3E}">
        <p14:creationId xmlns:p14="http://schemas.microsoft.com/office/powerpoint/2010/main" val="8804116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25</a:t>
            </a:fld>
            <a:endParaRPr lang="en-US"/>
          </a:p>
        </p:txBody>
      </p:sp>
    </p:spTree>
    <p:extLst>
      <p:ext uri="{BB962C8B-B14F-4D97-AF65-F5344CB8AC3E}">
        <p14:creationId xmlns:p14="http://schemas.microsoft.com/office/powerpoint/2010/main" val="1542065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26</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27</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28</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[Live</a:t>
            </a:r>
            <a:r>
              <a:rPr lang="en-US" baseline="0" dirty="0"/>
              <a:t> code Pulsar together.]</a:t>
            </a:r>
            <a:endParaRPr lang="en-US" dirty="0"/>
          </a:p>
        </p:txBody>
      </p:sp>
      <p:sp>
        <p:nvSpPr>
          <p:cNvPr id="4" name="Slide Number Placeholder 3"/>
          <p:cNvSpPr>
            <a:spLocks noGrp="1"/>
          </p:cNvSpPr>
          <p:nvPr>
            <p:ph type="sldNum" sz="quarter" idx="10"/>
          </p:nvPr>
        </p:nvSpPr>
        <p:spPr/>
        <p:txBody>
          <a:bodyPr/>
          <a:lstStyle/>
          <a:p>
            <a:fld id="{248864E1-4B69-422B-B62A-8F6170F91C11}" type="slidenum">
              <a:rPr lang="en-US" smtClean="0"/>
              <a:pPr/>
              <a:t>29</a:t>
            </a:fld>
            <a:endParaRPr lang="en-US"/>
          </a:p>
        </p:txBody>
      </p:sp>
    </p:spTree>
    <p:extLst>
      <p:ext uri="{BB962C8B-B14F-4D97-AF65-F5344CB8AC3E}">
        <p14:creationId xmlns:p14="http://schemas.microsoft.com/office/powerpoint/2010/main" val="1855029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3</a:t>
            </a:fld>
            <a:endParaRPr lang="en-US"/>
          </a:p>
        </p:txBody>
      </p:sp>
    </p:spTree>
    <p:extLst>
      <p:ext uri="{BB962C8B-B14F-4D97-AF65-F5344CB8AC3E}">
        <p14:creationId xmlns:p14="http://schemas.microsoft.com/office/powerpoint/2010/main" val="70129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4</a:t>
            </a:fld>
            <a:endParaRPr lang="en-US"/>
          </a:p>
        </p:txBody>
      </p:sp>
    </p:spTree>
    <p:extLst>
      <p:ext uri="{BB962C8B-B14F-4D97-AF65-F5344CB8AC3E}">
        <p14:creationId xmlns:p14="http://schemas.microsoft.com/office/powerpoint/2010/main" val="908521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PARTIALLY COMPLETED (CANNOT INSTANTIATE</a:t>
            </a:r>
            <a:r>
              <a:rPr lang="en-US" baseline="0" dirty="0"/>
              <a:t> ABSTRACT CLASS)</a:t>
            </a:r>
            <a:endParaRPr lang="en-US" dirty="0"/>
          </a:p>
          <a:p>
            <a:r>
              <a:rPr lang="en-US" dirty="0"/>
              <a:t>BETWEEN</a:t>
            </a:r>
            <a:r>
              <a:rPr lang="en-US" baseline="0" dirty="0"/>
              <a:t> INTERFACE AND ACTUAL SUPERCLASS</a:t>
            </a:r>
            <a:endParaRPr lang="en-US" dirty="0"/>
          </a:p>
          <a:p>
            <a:r>
              <a:rPr lang="en-US" dirty="0"/>
              <a:t>The main reason for using Abstract classes is to force programmers to create</a:t>
            </a:r>
            <a:r>
              <a:rPr lang="en-US" baseline="0" dirty="0"/>
              <a:t> subclasses. Declaring certain methods abstract prevents you from coming up with useless default methods that others might inherit by accident.</a:t>
            </a:r>
          </a:p>
          <a:p>
            <a:r>
              <a:rPr lang="en-US" baseline="0" dirty="0"/>
              <a:t>This also allows code reuse when only a few methods of an interface differ in implementation. </a:t>
            </a:r>
          </a:p>
          <a:p>
            <a:endParaRPr lang="en-US" baseline="0" dirty="0"/>
          </a:p>
        </p:txBody>
      </p:sp>
      <p:sp>
        <p:nvSpPr>
          <p:cNvPr id="4" name="Slide Number Placeholder 3"/>
          <p:cNvSpPr>
            <a:spLocks noGrp="1"/>
          </p:cNvSpPr>
          <p:nvPr>
            <p:ph type="sldNum" sz="quarter" idx="10"/>
          </p:nvPr>
        </p:nvSpPr>
        <p:spPr/>
        <p:txBody>
          <a:bodyPr/>
          <a:lstStyle/>
          <a:p>
            <a:pPr>
              <a:defRPr/>
            </a:pPr>
            <a:fld id="{3A187583-0EC9-4694-9EAD-0DA64A27677E}" type="slidenum">
              <a:rPr lang="en-US" smtClean="0"/>
              <a:pPr>
                <a:defRPr/>
              </a:pPr>
              <a:t>5</a:t>
            </a:fld>
            <a:endParaRPr lang="en-US"/>
          </a:p>
        </p:txBody>
      </p:sp>
    </p:spTree>
    <p:extLst>
      <p:ext uri="{BB962C8B-B14F-4D97-AF65-F5344CB8AC3E}">
        <p14:creationId xmlns:p14="http://schemas.microsoft.com/office/powerpoint/2010/main" val="1151677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022213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Rot="1" noChangeAspect="1" noChangeArrowheads="1"/>
          </p:cNvSpPr>
          <p:nvPr>
            <p:ph type="sldImg"/>
          </p:nvPr>
        </p:nvSpPr>
        <p:spPr bwMode="auto">
          <a:xfrm>
            <a:off x="1181100" y="698500"/>
            <a:ext cx="4648200" cy="3486150"/>
          </a:xfrm>
          <a:prstGeom prst="rect">
            <a:avLst/>
          </a:prstGeom>
          <a:solidFill>
            <a:srgbClr val="FFFFFF"/>
          </a:solidFill>
          <a:ln>
            <a:solidFill>
              <a:srgbClr val="000000"/>
            </a:solidFill>
            <a:miter lim="800000"/>
            <a:headEnd/>
            <a:tailEnd/>
          </a:ln>
        </p:spPr>
      </p:sp>
      <p:sp>
        <p:nvSpPr>
          <p:cNvPr id="26626" name="Rectangle 2"/>
          <p:cNvSpPr>
            <a:spLocks noGrp="1" noChangeArrowheads="1"/>
          </p:cNvSpPr>
          <p:nvPr>
            <p:ph type="body" idx="1"/>
          </p:nvPr>
        </p:nvSpPr>
        <p:spPr bwMode="auto">
          <a:xfrm>
            <a:off x="701040" y="4415790"/>
            <a:ext cx="5608320" cy="4183380"/>
          </a:xfrm>
          <a:prstGeom prst="rect">
            <a:avLst/>
          </a:prstGeom>
          <a:noFill/>
          <a:ln>
            <a:miter lim="800000"/>
            <a:headEnd/>
            <a:tailEnd/>
          </a:ln>
        </p:spPr>
        <p:txBody>
          <a:bodyPr>
            <a:prstTxWarp prst="textNoShape">
              <a:avLst/>
            </a:prstTxWarp>
          </a:bodyPr>
          <a:lstStyle/>
          <a:p>
            <a:r>
              <a:rPr lang="en-US" dirty="0">
                <a:ea typeface="Lucida Grande" charset="0"/>
                <a:cs typeface="Lucida Grande" charset="0"/>
                <a:sym typeface="Lucida Grande" charset="0"/>
              </a:rPr>
              <a:t>Showing Sale &amp; Store attributes as associations visually emphasizes relationships important in object collaboration</a:t>
            </a:r>
          </a:p>
          <a:p>
            <a:endParaRPr lang="en-US" dirty="0">
              <a:ea typeface="Lucida Grande" charset="0"/>
              <a:cs typeface="Lucida Grande" charset="0"/>
              <a:sym typeface="Lucida Grande" charset="0"/>
            </a:endParaRPr>
          </a:p>
          <a:p>
            <a:r>
              <a:rPr lang="en-US" dirty="0">
                <a:ea typeface="Lucida Grande" charset="0"/>
                <a:cs typeface="Lucida Grande" charset="0"/>
                <a:sym typeface="Lucida Grande" charset="0"/>
              </a:rPr>
              <a:t>[How many attributes does Register have?  3</a:t>
            </a:r>
          </a:p>
          <a:p>
            <a:r>
              <a:rPr lang="en-US" dirty="0">
                <a:ea typeface="Lucida Grande" charset="0"/>
                <a:cs typeface="Lucida Grande" charset="0"/>
                <a:sym typeface="Lucida Grande" charset="0"/>
              </a:rPr>
              <a:t>What are their names?  Id, </a:t>
            </a:r>
            <a:r>
              <a:rPr lang="en-US" dirty="0" err="1">
                <a:ea typeface="Lucida Grande" charset="0"/>
                <a:cs typeface="Lucida Grande" charset="0"/>
                <a:sym typeface="Lucida Grande" charset="0"/>
              </a:rPr>
              <a:t>currentSale</a:t>
            </a:r>
            <a:r>
              <a:rPr lang="en-US" dirty="0">
                <a:ea typeface="Lucida Grande" charset="0"/>
                <a:cs typeface="Lucida Grande" charset="0"/>
                <a:sym typeface="Lucida Grande" charset="0"/>
              </a:rPr>
              <a:t>, and location]</a:t>
            </a:r>
          </a:p>
          <a:p>
            <a:endParaRPr lang="en-US" dirty="0">
              <a:ea typeface="Lucida Grande" charset="0"/>
              <a:cs typeface="Lucida Grande" charset="0"/>
              <a:sym typeface="Lucida Grande" charset="0"/>
            </a:endParaRPr>
          </a:p>
        </p:txBody>
      </p:sp>
    </p:spTree>
    <p:extLst>
      <p:ext uri="{BB962C8B-B14F-4D97-AF65-F5344CB8AC3E}">
        <p14:creationId xmlns:p14="http://schemas.microsoft.com/office/powerpoint/2010/main" val="1262119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Rot="1" noChangeAspect="1" noChangeArrowheads="1"/>
          </p:cNvSpPr>
          <p:nvPr>
            <p:ph type="sldImg"/>
          </p:nvPr>
        </p:nvSpPr>
        <p:spPr bwMode="auto">
          <a:xfrm>
            <a:off x="1181100" y="698500"/>
            <a:ext cx="4648200" cy="3486150"/>
          </a:xfrm>
          <a:prstGeom prst="rect">
            <a:avLst/>
          </a:prstGeom>
          <a:solidFill>
            <a:srgbClr val="FFFFFF"/>
          </a:solidFill>
          <a:ln>
            <a:solidFill>
              <a:srgbClr val="000000"/>
            </a:solidFill>
            <a:miter lim="800000"/>
            <a:headEnd/>
            <a:tailEnd/>
          </a:ln>
        </p:spPr>
      </p:sp>
      <p:sp>
        <p:nvSpPr>
          <p:cNvPr id="37890" name="Rectangle 2"/>
          <p:cNvSpPr>
            <a:spLocks noGrp="1" noChangeArrowheads="1"/>
          </p:cNvSpPr>
          <p:nvPr>
            <p:ph type="body" idx="1"/>
          </p:nvPr>
        </p:nvSpPr>
        <p:spPr bwMode="auto">
          <a:xfrm>
            <a:off x="701040" y="4415790"/>
            <a:ext cx="5608320" cy="4183380"/>
          </a:xfrm>
          <a:prstGeom prst="rect">
            <a:avLst/>
          </a:prstGeom>
          <a:noFill/>
          <a:ln>
            <a:miter lim="800000"/>
            <a:headEnd/>
            <a:tailEnd/>
          </a:ln>
        </p:spPr>
        <p:txBody>
          <a:bodyPr>
            <a:prstTxWarp prst="textNoShape">
              <a:avLst/>
            </a:prstTxWarp>
          </a:bodyPr>
          <a:lstStyle/>
          <a:p>
            <a:r>
              <a:rPr lang="en-US" b="1" dirty="0">
                <a:ea typeface="Lucida Grande" charset="0"/>
                <a:cs typeface="Lucida Grande" charset="0"/>
                <a:sym typeface="Lucida Grande" charset="0"/>
              </a:rPr>
              <a:t>A dependency is a “using relationship” that states a change in specification of one thing may affect another thing that uses it</a:t>
            </a:r>
          </a:p>
          <a:p>
            <a:r>
              <a:rPr lang="en-US" b="1" dirty="0">
                <a:ea typeface="Lucida Grande" charset="0"/>
                <a:cs typeface="Lucida Grande" charset="0"/>
                <a:sym typeface="Lucida Grande" charset="0"/>
              </a:rPr>
              <a:t>&gt;&gt;&gt;On board (and quiz)</a:t>
            </a:r>
            <a:r>
              <a:rPr lang="en-US" dirty="0">
                <a:ea typeface="Lucida Grande" charset="0"/>
                <a:cs typeface="Lucida Grande" charset="0"/>
                <a:sym typeface="Lucida Grande" charset="0"/>
              </a:rPr>
              <a:t>: global variable, parameter, local variable, static method call</a:t>
            </a:r>
          </a:p>
          <a:p>
            <a:r>
              <a:rPr lang="en-US" dirty="0">
                <a:ea typeface="Lucida Grande" charset="0"/>
                <a:cs typeface="Lucida Grande" charset="0"/>
                <a:sym typeface="Lucida Grande" charset="0"/>
              </a:rPr>
              <a:t>[Which of these are we showing here?  Parameter]</a:t>
            </a:r>
          </a:p>
          <a:p>
            <a:r>
              <a:rPr lang="en-US" dirty="0">
                <a:ea typeface="Lucida Grande" charset="0"/>
                <a:cs typeface="Lucida Grande" charset="0"/>
                <a:sym typeface="Lucida Grande" charset="0"/>
              </a:rPr>
              <a:t>• labels</a:t>
            </a:r>
          </a:p>
        </p:txBody>
      </p:sp>
    </p:spTree>
    <p:extLst>
      <p:ext uri="{BB962C8B-B14F-4D97-AF65-F5344CB8AC3E}">
        <p14:creationId xmlns:p14="http://schemas.microsoft.com/office/powerpoint/2010/main" val="331109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6867" name="Rectangle 3"/>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2423697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3/1/22</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3/1/22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3/1/22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3/1/22</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3/1/22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3/1/22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3/1/22</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3/1/22</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3/1/22</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3/1/22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3/1/22</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3/1/22</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xmlns:p14="http://schemas.microsoft.com/office/powerpoint/2010/main" spd="slow">
        <p:fade/>
      </p:transition>
    </mc:Fallback>
  </mc:AlternateContent>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dirty="0">
                <a:ea typeface="+mj-ea"/>
              </a:rPr>
              <a:t>CSSE 220</a:t>
            </a: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dirty="0"/>
              <a:t>Object &amp; Polymorphism</a:t>
            </a:r>
            <a:br>
              <a:rPr lang="en-US" sz="2500" dirty="0"/>
            </a:br>
            <a:endParaRPr lang="en-US" sz="2500" dirty="0"/>
          </a:p>
        </p:txBody>
      </p:sp>
      <p:sp>
        <p:nvSpPr>
          <p:cNvPr id="5" name="Rectangle 4">
            <a:extLst>
              <a:ext uri="{FF2B5EF4-FFF2-40B4-BE49-F238E27FC236}">
                <a16:creationId xmlns:a16="http://schemas.microsoft.com/office/drawing/2014/main" id="{C1040F0B-D3BF-5A40-B438-A35FEC81ED2D}"/>
              </a:ext>
            </a:extLst>
          </p:cNvPr>
          <p:cNvSpPr/>
          <p:nvPr/>
        </p:nvSpPr>
        <p:spPr>
          <a:xfrm>
            <a:off x="304800" y="5257800"/>
            <a:ext cx="8534400" cy="1295400"/>
          </a:xfrm>
          <a:prstGeom prst="rect">
            <a:avLst/>
          </a:prstGeom>
          <a:solidFill>
            <a:srgbClr val="9BBB59"/>
          </a:solidFill>
          <a:ln w="55000">
            <a:solidFill>
              <a:srgbClr val="92D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PracticeIPolymorphism</a:t>
            </a:r>
            <a:endParaRPr lang="en-US" sz="2400" i="1" dirty="0"/>
          </a:p>
          <a:p>
            <a:pPr marL="342900" indent="-342900">
              <a:buFont typeface="Arial" panose="020B0604020202020204" pitchFamily="34" charset="0"/>
              <a:buChar char="•"/>
            </a:pPr>
            <a:r>
              <a:rPr lang="en-US" sz="2400" i="1" dirty="0" err="1"/>
              <a:t>PracticeIPolymorphismSolution</a:t>
            </a:r>
            <a:endParaRPr lang="en-US" sz="2400" i="1"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ea typeface="+mj-ea"/>
              </a:rPr>
              <a:t>I, Object</a:t>
            </a:r>
          </a:p>
        </p:txBody>
      </p:sp>
      <p:sp>
        <p:nvSpPr>
          <p:cNvPr id="35843" name="Text Placeholder 4"/>
          <p:cNvSpPr>
            <a:spLocks noGrp="1"/>
          </p:cNvSpPr>
          <p:nvPr>
            <p:ph type="body" idx="1"/>
          </p:nvPr>
        </p:nvSpPr>
        <p:spPr>
          <a:xfrm>
            <a:off x="3922713" y="2932113"/>
            <a:ext cx="4572000" cy="1454150"/>
          </a:xfrm>
        </p:spPr>
        <p:txBody>
          <a:bodyPr/>
          <a:lstStyle/>
          <a:p>
            <a:r>
              <a:rPr lang="en-US"/>
              <a:t>The superest class in Java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4"/>
          <p:cNvSpPr>
            <a:spLocks noGrp="1"/>
          </p:cNvSpPr>
          <p:nvPr>
            <p:ph idx="1"/>
          </p:nvPr>
        </p:nvSpPr>
        <p:spPr>
          <a:xfrm>
            <a:off x="457200" y="1066800"/>
            <a:ext cx="8686800" cy="5341938"/>
          </a:xfrm>
        </p:spPr>
        <p:txBody>
          <a:bodyPr/>
          <a:lstStyle/>
          <a:p>
            <a:pPr marL="109537" indent="0">
              <a:buNone/>
            </a:pPr>
            <a:r>
              <a:rPr lang="en-US" sz="3200" b="1" i="1" dirty="0"/>
              <a:t>Every</a:t>
            </a:r>
            <a:r>
              <a:rPr lang="en-US" sz="3200" i="1" dirty="0"/>
              <a:t> class in Java inherits from </a:t>
            </a:r>
            <a:r>
              <a:rPr lang="en-US" sz="3200" b="1" i="1" dirty="0">
                <a:solidFill>
                  <a:srgbClr val="EB641B"/>
                </a:solidFill>
                <a:latin typeface="Lucida Sans Typewriter" pitchFamily="-112" charset="0"/>
              </a:rPr>
              <a:t>Object</a:t>
            </a:r>
          </a:p>
          <a:p>
            <a:pPr lvl="1"/>
            <a:endParaRPr lang="en-US" dirty="0"/>
          </a:p>
          <a:p>
            <a:r>
              <a:rPr lang="en-US" dirty="0"/>
              <a:t>Directly and </a:t>
            </a:r>
            <a:r>
              <a:rPr lang="en-US" b="1" dirty="0"/>
              <a:t>explicitly</a:t>
            </a:r>
            <a:r>
              <a:rPr lang="en-US" dirty="0"/>
              <a:t>:</a:t>
            </a:r>
          </a:p>
          <a:p>
            <a:pPr lvl="1"/>
            <a:r>
              <a:rPr lang="en-US" b="1" dirty="0">
                <a:solidFill>
                  <a:srgbClr val="0000FF"/>
                </a:solidFill>
                <a:latin typeface="Lucida Sans Typewriter" pitchFamily="-112" charset="0"/>
              </a:rPr>
              <a:t>public class String extends Object {…}</a:t>
            </a:r>
          </a:p>
          <a:p>
            <a:endParaRPr lang="en-US" dirty="0"/>
          </a:p>
          <a:p>
            <a:r>
              <a:rPr lang="en-US" dirty="0"/>
              <a:t>Directly and </a:t>
            </a:r>
            <a:r>
              <a:rPr lang="en-US" b="1" dirty="0"/>
              <a:t>implicitly</a:t>
            </a:r>
            <a:r>
              <a:rPr lang="en-US" dirty="0"/>
              <a:t> (no </a:t>
            </a:r>
            <a:r>
              <a:rPr lang="en-US" sz="2400" dirty="0">
                <a:latin typeface="Courier New" panose="02070309020205020404" pitchFamily="49" charset="0"/>
                <a:cs typeface="Courier New" panose="02070309020205020404" pitchFamily="49" charset="0"/>
              </a:rPr>
              <a:t>extends</a:t>
            </a:r>
            <a:r>
              <a:rPr lang="en-US" dirty="0"/>
              <a:t> keyword):</a:t>
            </a:r>
          </a:p>
          <a:p>
            <a:pPr lvl="1"/>
            <a:r>
              <a:rPr lang="en-US" b="1" dirty="0">
                <a:solidFill>
                  <a:srgbClr val="0000FF"/>
                </a:solidFill>
                <a:latin typeface="Lucida Sans Typewriter" pitchFamily="-112" charset="0"/>
              </a:rPr>
              <a:t>class </a:t>
            </a:r>
            <a:r>
              <a:rPr lang="en-US" b="1" dirty="0" err="1">
                <a:solidFill>
                  <a:srgbClr val="0000FF"/>
                </a:solidFill>
                <a:latin typeface="Lucida Sans Typewriter" pitchFamily="-112" charset="0"/>
              </a:rPr>
              <a:t>BankAccount</a:t>
            </a:r>
            <a:r>
              <a:rPr lang="en-US" b="1" dirty="0">
                <a:solidFill>
                  <a:srgbClr val="0000FF"/>
                </a:solidFill>
                <a:latin typeface="Lucida Sans Typewriter" pitchFamily="-112" charset="0"/>
              </a:rPr>
              <a:t> {…}</a:t>
            </a:r>
          </a:p>
          <a:p>
            <a:endParaRPr lang="en-US" dirty="0"/>
          </a:p>
          <a:p>
            <a:r>
              <a:rPr lang="en-US" b="1" dirty="0"/>
              <a:t>Indirectly – through transitivity</a:t>
            </a:r>
            <a:r>
              <a:rPr lang="en-US" dirty="0"/>
              <a:t>:</a:t>
            </a:r>
          </a:p>
          <a:p>
            <a:pPr lvl="1"/>
            <a:r>
              <a:rPr lang="en-US" b="1" dirty="0">
                <a:solidFill>
                  <a:srgbClr val="0000FF"/>
                </a:solidFill>
                <a:latin typeface="Lucida Sans Typewriter" pitchFamily="-112" charset="0"/>
              </a:rPr>
              <a:t>class </a:t>
            </a:r>
            <a:r>
              <a:rPr lang="en-US" b="1" dirty="0" err="1">
                <a:solidFill>
                  <a:srgbClr val="0000FF"/>
                </a:solidFill>
                <a:latin typeface="Lucida Sans Typewriter" pitchFamily="-112" charset="0"/>
              </a:rPr>
              <a:t>SavingsAccount</a:t>
            </a:r>
            <a:r>
              <a:rPr lang="en-US" b="1" dirty="0">
                <a:solidFill>
                  <a:srgbClr val="0000FF"/>
                </a:solidFill>
                <a:latin typeface="Lucida Sans Typewriter" pitchFamily="-112" charset="0"/>
              </a:rPr>
              <a:t> extends </a:t>
            </a:r>
            <a:r>
              <a:rPr lang="en-US" b="1" dirty="0" err="1">
                <a:solidFill>
                  <a:srgbClr val="0000FF"/>
                </a:solidFill>
                <a:latin typeface="Lucida Sans Typewriter" pitchFamily="-112" charset="0"/>
              </a:rPr>
              <a:t>BankAccount</a:t>
            </a:r>
            <a:r>
              <a:rPr lang="en-US" b="1" dirty="0">
                <a:solidFill>
                  <a:srgbClr val="0000FF"/>
                </a:solidFill>
                <a:latin typeface="Lucida Sans Typewriter" pitchFamily="-112" charset="0"/>
              </a:rPr>
              <a:t> {…}</a:t>
            </a:r>
          </a:p>
        </p:txBody>
      </p:sp>
      <p:sp>
        <p:nvSpPr>
          <p:cNvPr id="4" name="Title 3"/>
          <p:cNvSpPr>
            <a:spLocks noGrp="1"/>
          </p:cNvSpPr>
          <p:nvPr>
            <p:ph type="title"/>
          </p:nvPr>
        </p:nvSpPr>
        <p:spPr/>
        <p:txBody>
          <a:bodyPr/>
          <a:lstStyle/>
          <a:p>
            <a:pPr>
              <a:defRPr/>
            </a:pPr>
            <a:r>
              <a:rPr lang="en-US">
                <a:ea typeface="+mj-ea"/>
              </a:rPr>
              <a:t>Object</a:t>
            </a: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a:solidFill>
                  <a:schemeClr val="bg1"/>
                </a:solidFill>
                <a:cs typeface="Arial" pitchFamily="34" charset="0"/>
                <a:sym typeface="Arial" pitchFamily="34" charset="0"/>
              </a:rPr>
              <a:t>Q1</a:t>
            </a:r>
          </a:p>
        </p:txBody>
      </p:sp>
      <p:sp>
        <p:nvSpPr>
          <p:cNvPr id="2" name="Freeform 1">
            <a:extLst>
              <a:ext uri="{FF2B5EF4-FFF2-40B4-BE49-F238E27FC236}">
                <a16:creationId xmlns:a16="http://schemas.microsoft.com/office/drawing/2014/main" id="{F3278179-62E0-C449-B819-721CFC79DA03}"/>
              </a:ext>
            </a:extLst>
          </p:cNvPr>
          <p:cNvSpPr/>
          <p:nvPr/>
        </p:nvSpPr>
        <p:spPr>
          <a:xfrm>
            <a:off x="4452257" y="1815512"/>
            <a:ext cx="1001486" cy="688202"/>
          </a:xfrm>
          <a:custGeom>
            <a:avLst/>
            <a:gdLst>
              <a:gd name="connsiteX0" fmla="*/ 0 w 1001486"/>
              <a:gd name="connsiteY0" fmla="*/ 209231 h 688202"/>
              <a:gd name="connsiteX1" fmla="*/ 587829 w 1001486"/>
              <a:gd name="connsiteY1" fmla="*/ 24174 h 688202"/>
              <a:gd name="connsiteX2" fmla="*/ 1001486 w 1001486"/>
              <a:gd name="connsiteY2" fmla="*/ 688202 h 688202"/>
            </a:gdLst>
            <a:ahLst/>
            <a:cxnLst>
              <a:cxn ang="0">
                <a:pos x="connsiteX0" y="connsiteY0"/>
              </a:cxn>
              <a:cxn ang="0">
                <a:pos x="connsiteX1" y="connsiteY1"/>
              </a:cxn>
              <a:cxn ang="0">
                <a:pos x="connsiteX2" y="connsiteY2"/>
              </a:cxn>
            </a:cxnLst>
            <a:rect l="l" t="t" r="r" b="b"/>
            <a:pathLst>
              <a:path w="1001486" h="688202">
                <a:moveTo>
                  <a:pt x="0" y="209231"/>
                </a:moveTo>
                <a:cubicBezTo>
                  <a:pt x="210457" y="76788"/>
                  <a:pt x="420915" y="-55654"/>
                  <a:pt x="587829" y="24174"/>
                </a:cubicBezTo>
                <a:cubicBezTo>
                  <a:pt x="754743" y="104002"/>
                  <a:pt x="878114" y="396102"/>
                  <a:pt x="1001486" y="688202"/>
                </a:cubicBezTo>
              </a:path>
            </a:pathLst>
          </a:custGeom>
          <a:ln w="28575">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7890">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890">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8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a:xfrm>
            <a:off x="457200" y="1447800"/>
            <a:ext cx="8229600" cy="4960938"/>
          </a:xfrm>
        </p:spPr>
        <p:txBody>
          <a:bodyPr/>
          <a:lstStyle/>
          <a:p>
            <a:r>
              <a:rPr lang="en-US" b="1">
                <a:solidFill>
                  <a:srgbClr val="0000FF"/>
                </a:solidFill>
                <a:latin typeface="Lucida Sans Typewriter" pitchFamily="-112" charset="0"/>
              </a:rPr>
              <a:t>String </a:t>
            </a:r>
            <a:r>
              <a:rPr lang="en-US" b="1" err="1">
                <a:solidFill>
                  <a:srgbClr val="0000FF"/>
                </a:solidFill>
                <a:latin typeface="Lucida Sans Typewriter" pitchFamily="-112" charset="0"/>
              </a:rPr>
              <a:t>toString</a:t>
            </a:r>
            <a:r>
              <a:rPr lang="en-US" b="1">
                <a:solidFill>
                  <a:srgbClr val="0000FF"/>
                </a:solidFill>
                <a:latin typeface="Lucida Sans Typewriter" pitchFamily="-112" charset="0"/>
              </a:rPr>
              <a:t>()</a:t>
            </a:r>
          </a:p>
          <a:p>
            <a:endParaRPr lang="en-US" b="1">
              <a:solidFill>
                <a:srgbClr val="0000FF"/>
              </a:solidFill>
              <a:latin typeface="Lucida Sans Typewriter" pitchFamily="-112" charset="0"/>
            </a:endParaRPr>
          </a:p>
          <a:p>
            <a:r>
              <a:rPr lang="en-US" b="1" err="1">
                <a:solidFill>
                  <a:srgbClr val="0000FF"/>
                </a:solidFill>
                <a:latin typeface="Lucida Sans Typewriter" pitchFamily="-112" charset="0"/>
              </a:rPr>
              <a:t>boolean</a:t>
            </a:r>
            <a:r>
              <a:rPr lang="en-US" b="1">
                <a:solidFill>
                  <a:srgbClr val="0000FF"/>
                </a:solidFill>
                <a:latin typeface="Lucida Sans Typewriter" pitchFamily="-112" charset="0"/>
              </a:rPr>
              <a:t> equals(Object </a:t>
            </a:r>
            <a:r>
              <a:rPr lang="en-US" b="1" err="1">
                <a:solidFill>
                  <a:srgbClr val="0000FF"/>
                </a:solidFill>
                <a:latin typeface="Lucida Sans Typewriter" pitchFamily="-112" charset="0"/>
              </a:rPr>
              <a:t>otherObject</a:t>
            </a:r>
            <a:r>
              <a:rPr lang="en-US" b="1">
                <a:solidFill>
                  <a:srgbClr val="0000FF"/>
                </a:solidFill>
                <a:latin typeface="Lucida Sans Typewriter" pitchFamily="-112" charset="0"/>
              </a:rPr>
              <a:t>)</a:t>
            </a:r>
          </a:p>
          <a:p>
            <a:endParaRPr lang="en-US" b="1">
              <a:solidFill>
                <a:srgbClr val="0000FF"/>
              </a:solidFill>
              <a:latin typeface="Lucida Sans Typewriter" pitchFamily="-112" charset="0"/>
            </a:endParaRPr>
          </a:p>
          <a:p>
            <a:r>
              <a:rPr lang="en-US" b="1">
                <a:solidFill>
                  <a:srgbClr val="0000FF"/>
                </a:solidFill>
                <a:latin typeface="Lucida Sans Typewriter" pitchFamily="-112" charset="0"/>
              </a:rPr>
              <a:t>Class </a:t>
            </a:r>
            <a:r>
              <a:rPr lang="en-US" b="1" err="1">
                <a:solidFill>
                  <a:srgbClr val="0000FF"/>
                </a:solidFill>
                <a:latin typeface="Lucida Sans Typewriter" pitchFamily="-112" charset="0"/>
              </a:rPr>
              <a:t>getClass</a:t>
            </a:r>
            <a:r>
              <a:rPr lang="en-US" b="1">
                <a:solidFill>
                  <a:srgbClr val="0000FF"/>
                </a:solidFill>
                <a:latin typeface="Lucida Sans Typewriter" pitchFamily="-112" charset="0"/>
              </a:rPr>
              <a:t>()</a:t>
            </a:r>
          </a:p>
          <a:p>
            <a:endParaRPr lang="en-US" b="1">
              <a:solidFill>
                <a:srgbClr val="0000FF"/>
              </a:solidFill>
              <a:latin typeface="Lucida Sans Typewriter" pitchFamily="-112" charset="0"/>
            </a:endParaRPr>
          </a:p>
          <a:p>
            <a:r>
              <a:rPr lang="en-US" b="1">
                <a:solidFill>
                  <a:srgbClr val="0000FF"/>
                </a:solidFill>
                <a:latin typeface="Lucida Sans Typewriter" pitchFamily="-112" charset="0"/>
              </a:rPr>
              <a:t>Object clone()</a:t>
            </a:r>
          </a:p>
          <a:p>
            <a:endParaRPr lang="en-US" b="1">
              <a:solidFill>
                <a:srgbClr val="0000FF"/>
              </a:solidFill>
              <a:latin typeface="Lucida Sans Typewriter" pitchFamily="-112" charset="0"/>
            </a:endParaRPr>
          </a:p>
          <a:p>
            <a:r>
              <a:rPr lang="en-US" b="1">
                <a:solidFill>
                  <a:srgbClr val="0000FF"/>
                </a:solidFill>
                <a:latin typeface="Lucida Sans Typewriter" pitchFamily="-112" charset="0"/>
              </a:rPr>
              <a:t>…</a:t>
            </a:r>
          </a:p>
        </p:txBody>
      </p:sp>
      <p:sp>
        <p:nvSpPr>
          <p:cNvPr id="3" name="Title 2"/>
          <p:cNvSpPr>
            <a:spLocks noGrp="1"/>
          </p:cNvSpPr>
          <p:nvPr>
            <p:ph type="title"/>
          </p:nvPr>
        </p:nvSpPr>
        <p:spPr/>
        <p:txBody>
          <a:bodyPr>
            <a:normAutofit fontScale="90000"/>
          </a:bodyPr>
          <a:lstStyle/>
          <a:p>
            <a:pPr>
              <a:defRPr/>
            </a:pPr>
            <a:r>
              <a:rPr lang="en-US">
                <a:latin typeface="Lucida Sans Typewriter" pitchFamily="33" charset="0"/>
                <a:ea typeface="+mj-ea"/>
                <a:cs typeface="Lucida Sans Typewriter" pitchFamily="33" charset="0"/>
              </a:rPr>
              <a:t>Object</a:t>
            </a:r>
            <a:r>
              <a:rPr lang="en-US">
                <a:ea typeface="+mj-ea"/>
              </a:rPr>
              <a:t> Provides Several </a:t>
            </a:r>
            <a:r>
              <a:rPr lang="en-US" u="sng">
                <a:ea typeface="+mj-ea"/>
              </a:rPr>
              <a:t>Methods</a:t>
            </a:r>
          </a:p>
        </p:txBody>
      </p:sp>
      <p:sp>
        <p:nvSpPr>
          <p:cNvPr id="4" name="Line Callout 2 3"/>
          <p:cNvSpPr/>
          <p:nvPr/>
        </p:nvSpPr>
        <p:spPr>
          <a:xfrm>
            <a:off x="5715000" y="1731963"/>
            <a:ext cx="3200400" cy="498475"/>
          </a:xfrm>
          <a:prstGeom prst="borderCallout2">
            <a:avLst>
              <a:gd name="adj1" fmla="val 18750"/>
              <a:gd name="adj2" fmla="val -8333"/>
              <a:gd name="adj3" fmla="val 18750"/>
              <a:gd name="adj4" fmla="val -16667"/>
              <a:gd name="adj5" fmla="val 133145"/>
              <a:gd name="adj6" fmla="val -4252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t>Often overridden</a:t>
            </a:r>
          </a:p>
        </p:txBody>
      </p:sp>
      <p:cxnSp>
        <p:nvCxnSpPr>
          <p:cNvPr id="6" name="Straight Connector 5"/>
          <p:cNvCxnSpPr/>
          <p:nvPr/>
        </p:nvCxnSpPr>
        <p:spPr>
          <a:xfrm rot="10800000">
            <a:off x="4419600" y="1827213"/>
            <a:ext cx="762000" cy="1587"/>
          </a:xfrm>
          <a:prstGeom prst="line">
            <a:avLst/>
          </a:prstGeom>
          <a:ln>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Line Callout 2 8"/>
          <p:cNvSpPr/>
          <p:nvPr/>
        </p:nvSpPr>
        <p:spPr>
          <a:xfrm>
            <a:off x="5181600" y="3810000"/>
            <a:ext cx="3200400" cy="500063"/>
          </a:xfrm>
          <a:prstGeom prst="borderCallout2">
            <a:avLst>
              <a:gd name="adj1" fmla="val 18750"/>
              <a:gd name="adj2" fmla="val -8333"/>
              <a:gd name="adj3" fmla="val 18750"/>
              <a:gd name="adj4" fmla="val -16667"/>
              <a:gd name="adj5" fmla="val -23168"/>
              <a:gd name="adj6" fmla="val -30999"/>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t>Sometimes useful</a:t>
            </a:r>
          </a:p>
        </p:txBody>
      </p:sp>
      <p:sp>
        <p:nvSpPr>
          <p:cNvPr id="10" name="Line Callout 2 9"/>
          <p:cNvSpPr/>
          <p:nvPr/>
        </p:nvSpPr>
        <p:spPr>
          <a:xfrm>
            <a:off x="4114800" y="5181600"/>
            <a:ext cx="3200400" cy="500063"/>
          </a:xfrm>
          <a:prstGeom prst="borderCallout2">
            <a:avLst>
              <a:gd name="adj1" fmla="val 18750"/>
              <a:gd name="adj2" fmla="val -8333"/>
              <a:gd name="adj3" fmla="val 18750"/>
              <a:gd name="adj4" fmla="val -16667"/>
              <a:gd name="adj5" fmla="val -85103"/>
              <a:gd name="adj6" fmla="val -25008"/>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a:t>Often dangerous!</a:t>
            </a:r>
          </a:p>
        </p:txBody>
      </p:sp>
      <p:sp>
        <p:nvSpPr>
          <p:cNvPr id="12"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a:solidFill>
                  <a:schemeClr val="bg1"/>
                </a:solidFill>
                <a:cs typeface="Arial" pitchFamily="34" charset="0"/>
                <a:sym typeface="Arial" pitchFamily="34" charset="0"/>
              </a:rPr>
              <a:t>Q2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1"/>
          <p:cNvSpPr>
            <a:spLocks noGrp="1"/>
          </p:cNvSpPr>
          <p:nvPr>
            <p:ph idx="1"/>
          </p:nvPr>
        </p:nvSpPr>
        <p:spPr>
          <a:xfrm>
            <a:off x="457200" y="1363662"/>
            <a:ext cx="8229600" cy="5341938"/>
          </a:xfrm>
        </p:spPr>
        <p:txBody>
          <a:bodyPr/>
          <a:lstStyle/>
          <a:p>
            <a:r>
              <a:rPr lang="en-US"/>
              <a:t>Return a concise, human-readable summary of the object state</a:t>
            </a:r>
          </a:p>
          <a:p>
            <a:endParaRPr lang="en-US"/>
          </a:p>
          <a:p>
            <a:r>
              <a:rPr lang="en-US"/>
              <a:t>Very useful because it’s called automatically:</a:t>
            </a:r>
          </a:p>
          <a:p>
            <a:pPr lvl="1"/>
            <a:r>
              <a:rPr lang="en-US"/>
              <a:t>During string concatenation</a:t>
            </a:r>
          </a:p>
          <a:p>
            <a:pPr lvl="1"/>
            <a:r>
              <a:rPr lang="en-US"/>
              <a:t>For printing</a:t>
            </a:r>
          </a:p>
          <a:p>
            <a:pPr lvl="1"/>
            <a:r>
              <a:rPr lang="en-US"/>
              <a:t>In the debugger</a:t>
            </a:r>
          </a:p>
          <a:p>
            <a:pPr lvl="1"/>
            <a:endParaRPr lang="en-US"/>
          </a:p>
          <a:p>
            <a:r>
              <a:rPr lang="en-US" b="1" err="1">
                <a:solidFill>
                  <a:srgbClr val="0000FF"/>
                </a:solidFill>
                <a:latin typeface="Lucida Sans Typewriter" pitchFamily="-112" charset="0"/>
              </a:rPr>
              <a:t>getClass</a:t>
            </a:r>
            <a:r>
              <a:rPr lang="en-US" b="1">
                <a:solidFill>
                  <a:srgbClr val="0000FF"/>
                </a:solidFill>
                <a:latin typeface="Lucida Sans Typewriter" pitchFamily="-112" charset="0"/>
              </a:rPr>
              <a:t>().</a:t>
            </a:r>
            <a:r>
              <a:rPr lang="en-US" b="1" err="1">
                <a:solidFill>
                  <a:srgbClr val="0000FF"/>
                </a:solidFill>
                <a:latin typeface="Lucida Sans Typewriter" pitchFamily="-112" charset="0"/>
              </a:rPr>
              <a:t>getName</a:t>
            </a:r>
            <a:r>
              <a:rPr lang="en-US" b="1">
                <a:solidFill>
                  <a:srgbClr val="0000FF"/>
                </a:solidFill>
                <a:latin typeface="Lucida Sans Typewriter" pitchFamily="-112" charset="0"/>
              </a:rPr>
              <a:t>() OR </a:t>
            </a:r>
            <a:br>
              <a:rPr lang="en-US" b="1">
                <a:solidFill>
                  <a:srgbClr val="0000FF"/>
                </a:solidFill>
                <a:latin typeface="Lucida Sans Typewriter" pitchFamily="-112" charset="0"/>
              </a:rPr>
            </a:br>
            <a:r>
              <a:rPr lang="en-US" b="1" err="1">
                <a:solidFill>
                  <a:srgbClr val="0000FF"/>
                </a:solidFill>
                <a:latin typeface="Lucida Sans Typewriter" pitchFamily="-112" charset="0"/>
              </a:rPr>
              <a:t>getClass</a:t>
            </a:r>
            <a:r>
              <a:rPr lang="en-US" b="1">
                <a:solidFill>
                  <a:srgbClr val="0000FF"/>
                </a:solidFill>
                <a:latin typeface="Lucida Sans Typewriter" pitchFamily="-112" charset="0"/>
              </a:rPr>
              <a:t>().</a:t>
            </a:r>
            <a:r>
              <a:rPr lang="en-US" b="1" err="1">
                <a:solidFill>
                  <a:srgbClr val="0000FF"/>
                </a:solidFill>
                <a:latin typeface="Lucida Sans Typewriter" pitchFamily="-112" charset="0"/>
              </a:rPr>
              <a:t>getSimpleName</a:t>
            </a:r>
            <a:r>
              <a:rPr lang="en-US" b="1">
                <a:solidFill>
                  <a:srgbClr val="0000FF"/>
                </a:solidFill>
                <a:latin typeface="Lucida Sans Typewriter" pitchFamily="-112" charset="0"/>
              </a:rPr>
              <a:t>() </a:t>
            </a:r>
            <a:r>
              <a:rPr lang="en-US"/>
              <a:t>comes in handy here…</a:t>
            </a:r>
          </a:p>
        </p:txBody>
      </p:sp>
      <p:sp>
        <p:nvSpPr>
          <p:cNvPr id="3" name="Title 2"/>
          <p:cNvSpPr>
            <a:spLocks noGrp="1"/>
          </p:cNvSpPr>
          <p:nvPr>
            <p:ph type="title"/>
          </p:nvPr>
        </p:nvSpPr>
        <p:spPr/>
        <p:txBody>
          <a:bodyPr/>
          <a:lstStyle/>
          <a:p>
            <a:pPr>
              <a:defRPr/>
            </a:pPr>
            <a:r>
              <a:rPr lang="en-US">
                <a:ea typeface="+mj-ea"/>
              </a:rPr>
              <a:t>Overriding </a:t>
            </a:r>
            <a:r>
              <a:rPr lang="en-US" err="1">
                <a:latin typeface="Lucida Sans Typewriter" pitchFamily="49" charset="0"/>
                <a:ea typeface="+mj-ea"/>
              </a:rPr>
              <a:t>toString</a:t>
            </a:r>
            <a:r>
              <a:rPr lang="en-US">
                <a:latin typeface="Lucida Sans Typewriter" pitchFamily="49" charset="0"/>
                <a:ea typeface="+mj-ea"/>
              </a:rPr>
              <a:t>()</a:t>
            </a: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a:solidFill>
                  <a:schemeClr val="bg1"/>
                </a:solidFill>
                <a:cs typeface="Arial" pitchFamily="34" charset="0"/>
                <a:sym typeface="Arial" pitchFamily="34" charset="0"/>
              </a:rPr>
              <a:t>Q3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Content Placeholder 1"/>
          <p:cNvSpPr>
            <a:spLocks noGrp="1"/>
          </p:cNvSpPr>
          <p:nvPr>
            <p:ph idx="1"/>
          </p:nvPr>
        </p:nvSpPr>
        <p:spPr>
          <a:xfrm>
            <a:off x="381000" y="762000"/>
            <a:ext cx="8229600" cy="5341938"/>
          </a:xfrm>
        </p:spPr>
        <p:txBody>
          <a:bodyPr/>
          <a:lstStyle/>
          <a:p>
            <a:pPr marL="109537" indent="0">
              <a:buNone/>
            </a:pPr>
            <a:r>
              <a:rPr lang="en-US" dirty="0">
                <a:solidFill>
                  <a:srgbClr val="0000FF"/>
                </a:solidFill>
                <a:latin typeface="Courier"/>
                <a:cs typeface="Courier"/>
              </a:rPr>
              <a:t>equals(Object foo)</a:t>
            </a:r>
          </a:p>
          <a:p>
            <a:r>
              <a:rPr lang="en-US" dirty="0"/>
              <a:t>Should return true when comparing two objects of same type with same “meaning” (deep equality)</a:t>
            </a:r>
          </a:p>
          <a:p>
            <a:r>
              <a:rPr lang="en-US" dirty="0"/>
              <a:t>Should </a:t>
            </a:r>
            <a:r>
              <a:rPr lang="en-US" b="1" dirty="0"/>
              <a:t>not</a:t>
            </a:r>
            <a:r>
              <a:rPr lang="en-US" dirty="0"/>
              <a:t> return </a:t>
            </a:r>
            <a:r>
              <a:rPr lang="en-US" i="1" dirty="0"/>
              <a:t>reference equality</a:t>
            </a:r>
            <a:r>
              <a:rPr lang="en-US" dirty="0"/>
              <a:t> (shallow equality)</a:t>
            </a:r>
          </a:p>
          <a:p>
            <a:endParaRPr lang="en-US" dirty="0"/>
          </a:p>
          <a:p>
            <a:r>
              <a:rPr lang="en-US" dirty="0"/>
              <a:t>How?</a:t>
            </a:r>
          </a:p>
          <a:p>
            <a:pPr lvl="1"/>
            <a:r>
              <a:rPr lang="en-US" dirty="0"/>
              <a:t>Must check types—use </a:t>
            </a:r>
            <a:r>
              <a:rPr lang="en-US" sz="2200" b="1" dirty="0" err="1">
                <a:solidFill>
                  <a:srgbClr val="0000FF"/>
                </a:solidFill>
                <a:latin typeface="Lucida Sans Typewriter" pitchFamily="-112" charset="0"/>
              </a:rPr>
              <a:t>instanceof</a:t>
            </a:r>
            <a:r>
              <a:rPr lang="en-US" sz="2200" b="1" dirty="0">
                <a:solidFill>
                  <a:srgbClr val="0000FF"/>
                </a:solidFill>
                <a:latin typeface="Lucida Sans Typewriter" pitchFamily="-112" charset="0"/>
              </a:rPr>
              <a:t> OR </a:t>
            </a:r>
            <a:r>
              <a:rPr lang="en-US" sz="2200" b="1" dirty="0" err="1">
                <a:solidFill>
                  <a:srgbClr val="0000FF"/>
                </a:solidFill>
                <a:latin typeface="Lucida Sans Typewriter" pitchFamily="-112" charset="0"/>
              </a:rPr>
              <a:t>getClass</a:t>
            </a:r>
            <a:r>
              <a:rPr lang="en-US" sz="2200" b="1" dirty="0">
                <a:solidFill>
                  <a:srgbClr val="0000FF"/>
                </a:solidFill>
                <a:latin typeface="Lucida Sans Typewriter" pitchFamily="-112" charset="0"/>
              </a:rPr>
              <a:t>().</a:t>
            </a:r>
            <a:r>
              <a:rPr lang="en-US" sz="2200" b="1" dirty="0" err="1">
                <a:solidFill>
                  <a:srgbClr val="0000FF"/>
                </a:solidFill>
                <a:latin typeface="Lucida Sans Typewriter" pitchFamily="-112" charset="0"/>
              </a:rPr>
              <a:t>isAssignableFrom</a:t>
            </a:r>
            <a:r>
              <a:rPr lang="en-US" sz="2200" b="1" dirty="0">
                <a:solidFill>
                  <a:srgbClr val="0000FF"/>
                </a:solidFill>
                <a:latin typeface="Lucida Sans Typewriter" pitchFamily="-112" charset="0"/>
              </a:rPr>
              <a:t>(</a:t>
            </a:r>
            <a:r>
              <a:rPr lang="en-US" sz="2200" b="1" dirty="0" err="1">
                <a:solidFill>
                  <a:srgbClr val="0000FF"/>
                </a:solidFill>
                <a:latin typeface="Lucida Sans Typewriter" pitchFamily="-112" charset="0"/>
              </a:rPr>
              <a:t>foo.getClass</a:t>
            </a:r>
            <a:r>
              <a:rPr lang="en-US" sz="2200" b="1" dirty="0">
                <a:solidFill>
                  <a:srgbClr val="0000FF"/>
                </a:solidFill>
                <a:latin typeface="Lucida Sans Typewriter" pitchFamily="-112" charset="0"/>
              </a:rPr>
              <a:t>())</a:t>
            </a:r>
          </a:p>
          <a:p>
            <a:pPr lvl="1"/>
            <a:r>
              <a:rPr lang="en-US" dirty="0"/>
              <a:t>Must compare state—use </a:t>
            </a:r>
            <a:r>
              <a:rPr lang="en-US" b="1" u="sng" dirty="0"/>
              <a:t>cast</a:t>
            </a:r>
          </a:p>
          <a:p>
            <a:pPr lvl="1"/>
            <a:endParaRPr lang="en-US" dirty="0"/>
          </a:p>
          <a:p>
            <a:endParaRPr lang="en-US" dirty="0"/>
          </a:p>
        </p:txBody>
      </p:sp>
      <p:sp>
        <p:nvSpPr>
          <p:cNvPr id="3" name="Title 2"/>
          <p:cNvSpPr>
            <a:spLocks noGrp="1"/>
          </p:cNvSpPr>
          <p:nvPr>
            <p:ph type="title"/>
          </p:nvPr>
        </p:nvSpPr>
        <p:spPr/>
        <p:txBody>
          <a:bodyPr/>
          <a:lstStyle/>
          <a:p>
            <a:pPr>
              <a:defRPr/>
            </a:pPr>
            <a:r>
              <a:rPr lang="en-US">
                <a:ea typeface="+mj-ea"/>
              </a:rPr>
              <a:t>Overriding </a:t>
            </a:r>
            <a:r>
              <a:rPr lang="en-US">
                <a:latin typeface="Lucida Sans Typewriter" pitchFamily="49" charset="0"/>
                <a:ea typeface="+mj-ea"/>
              </a:rPr>
              <a:t>equals(Object o)</a:t>
            </a:r>
          </a:p>
        </p:txBody>
      </p:sp>
      <p:sp>
        <p:nvSpPr>
          <p:cNvPr id="5" name="Rectangle 9"/>
          <p:cNvSpPr>
            <a:spLocks/>
          </p:cNvSpPr>
          <p:nvPr/>
        </p:nvSpPr>
        <p:spPr bwMode="auto">
          <a:xfrm>
            <a:off x="8432800" y="6334564"/>
            <a:ext cx="558800" cy="4191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0" tIns="0" rIns="0" bIns="0" anchor="ctr"/>
          <a:lstStyle/>
          <a:p>
            <a:pPr algn="ctr">
              <a:defRPr/>
            </a:pPr>
            <a:r>
              <a:rPr lang="en-US" sz="1800">
                <a:solidFill>
                  <a:schemeClr val="bg1"/>
                </a:solidFill>
                <a:cs typeface="Arial" pitchFamily="34" charset="0"/>
                <a:sym typeface="Arial" pitchFamily="34" charset="0"/>
              </a:rPr>
              <a:t>Q4</a:t>
            </a:r>
          </a:p>
        </p:txBody>
      </p:sp>
      <p:sp>
        <p:nvSpPr>
          <p:cNvPr id="2" name="Line Callout 2 1"/>
          <p:cNvSpPr/>
          <p:nvPr/>
        </p:nvSpPr>
        <p:spPr>
          <a:xfrm>
            <a:off x="609600" y="5486400"/>
            <a:ext cx="4572000" cy="1066800"/>
          </a:xfrm>
          <a:prstGeom prst="borderCallout2">
            <a:avLst>
              <a:gd name="adj1" fmla="val 51222"/>
              <a:gd name="adj2" fmla="val 99882"/>
              <a:gd name="adj3" fmla="val 35670"/>
              <a:gd name="adj4" fmla="val 114760"/>
              <a:gd name="adj5" fmla="val -16731"/>
              <a:gd name="adj6" fmla="val 10605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Recall: casting a variable: Taking an Object of one particular type and telling the compiler it is another type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034">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034">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034">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Text Placeholder 2"/>
          <p:cNvSpPr>
            <a:spLocks noGrp="1"/>
          </p:cNvSpPr>
          <p:nvPr>
            <p:ph type="body" idx="1"/>
          </p:nvPr>
        </p:nvSpPr>
        <p:spPr/>
        <p:txBody>
          <a:bodyPr/>
          <a:lstStyle/>
          <a:p>
            <a:r>
              <a:rPr lang="en-US" dirty="0"/>
              <a:t>Review and Practice</a:t>
            </a:r>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a:t>A subclass instance </a:t>
            </a:r>
            <a:r>
              <a:rPr lang="en-US" b="1" dirty="0"/>
              <a:t>is a</a:t>
            </a:r>
            <a:r>
              <a:rPr lang="en-US" dirty="0"/>
              <a:t> </a:t>
            </a:r>
            <a:r>
              <a:rPr lang="en-US" dirty="0" err="1"/>
              <a:t>superclass</a:t>
            </a:r>
            <a:r>
              <a:rPr lang="en-US" dirty="0"/>
              <a:t> instance</a:t>
            </a:r>
          </a:p>
          <a:p>
            <a:pPr lvl="1">
              <a:buFont typeface="Verdana" charset="0"/>
              <a:buChar char="◦"/>
              <a:defRPr/>
            </a:pPr>
            <a:r>
              <a:rPr lang="en-US" dirty="0"/>
              <a:t>Polymorphism still works!</a:t>
            </a:r>
          </a:p>
          <a:p>
            <a:pPr marL="630238" lvl="2" indent="0">
              <a:buNone/>
              <a:defRPr/>
            </a:pPr>
            <a:r>
              <a:rPr lang="en-US" sz="2400" b="1" dirty="0" err="1">
                <a:solidFill>
                  <a:schemeClr val="accent3"/>
                </a:solidFill>
                <a:latin typeface="Lucida Sans Typewriter" pitchFamily="49" charset="0"/>
              </a:rPr>
              <a:t>BankAccount</a:t>
            </a:r>
            <a:r>
              <a:rPr lang="en-US" sz="2400" b="1" dirty="0">
                <a:solidFill>
                  <a:schemeClr val="accent3"/>
                </a:solidFill>
                <a:latin typeface="Lucida Sans Typewriter" pitchFamily="49" charset="0"/>
              </a:rPr>
              <a:t> </a:t>
            </a:r>
            <a:r>
              <a:rPr lang="en-US" sz="2400" b="1" dirty="0" err="1">
                <a:solidFill>
                  <a:schemeClr val="accent3"/>
                </a:solidFill>
                <a:latin typeface="Lucida Sans Typewriter" pitchFamily="49" charset="0"/>
              </a:rPr>
              <a:t>ba</a:t>
            </a:r>
            <a:r>
              <a:rPr lang="en-US" sz="2400" b="1" dirty="0">
                <a:solidFill>
                  <a:schemeClr val="accent3"/>
                </a:solidFill>
                <a:latin typeface="Lucida Sans Typewriter" pitchFamily="49" charset="0"/>
              </a:rPr>
              <a:t> = new </a:t>
            </a:r>
            <a:r>
              <a:rPr lang="en-US" sz="2400" b="1" dirty="0" err="1">
                <a:solidFill>
                  <a:schemeClr val="accent3"/>
                </a:solidFill>
                <a:latin typeface="Lucida Sans Typewriter" pitchFamily="49" charset="0"/>
              </a:rPr>
              <a:t>SavingsAccount</a:t>
            </a:r>
            <a:r>
              <a:rPr lang="en-US" sz="2400" b="1" dirty="0">
                <a:solidFill>
                  <a:schemeClr val="accent3"/>
                </a:solidFill>
                <a:latin typeface="Lucida Sans Typewriter" pitchFamily="49" charset="0"/>
              </a:rPr>
              <a:t>();</a:t>
            </a:r>
            <a:br>
              <a:rPr lang="en-US" sz="2400" b="1" dirty="0">
                <a:solidFill>
                  <a:schemeClr val="accent3"/>
                </a:solidFill>
                <a:latin typeface="Lucida Sans Typewriter" pitchFamily="49" charset="0"/>
              </a:rPr>
            </a:br>
            <a:r>
              <a:rPr lang="en-US" sz="2400" b="1" dirty="0" err="1">
                <a:solidFill>
                  <a:schemeClr val="accent3"/>
                </a:solidFill>
                <a:latin typeface="Lucida Sans Typewriter" pitchFamily="49" charset="0"/>
              </a:rPr>
              <a:t>ba.deposit</a:t>
            </a:r>
            <a:r>
              <a:rPr lang="en-US" sz="2400" b="1" dirty="0">
                <a:solidFill>
                  <a:schemeClr val="accent3"/>
                </a:solidFill>
                <a:latin typeface="Lucida Sans Typewriter" pitchFamily="49" charset="0"/>
              </a:rPr>
              <a:t>(100);</a:t>
            </a:r>
          </a:p>
          <a:p>
            <a:pPr lvl="1">
              <a:buFont typeface="Verdana" charset="0"/>
              <a:buChar char="◦"/>
              <a:defRPr/>
            </a:pPr>
            <a:endParaRPr lang="en-US" dirty="0"/>
          </a:p>
          <a:p>
            <a:pPr>
              <a:buFont typeface="Wingdings 3" charset="2"/>
              <a:buChar char=""/>
              <a:defRPr/>
            </a:pPr>
            <a:r>
              <a:rPr lang="en-US" dirty="0"/>
              <a:t>But not the other way around!</a:t>
            </a:r>
          </a:p>
          <a:p>
            <a:pPr marL="630238" lvl="2" indent="0">
              <a:buNone/>
              <a:defRPr/>
            </a:pPr>
            <a:r>
              <a:rPr lang="en-US" sz="2400" b="1" dirty="0" err="1">
                <a:solidFill>
                  <a:schemeClr val="accent2"/>
                </a:solidFill>
                <a:latin typeface="Lucida Sans Typewriter" pitchFamily="49" charset="0"/>
              </a:rPr>
              <a:t>SavingsAccount</a:t>
            </a:r>
            <a:r>
              <a:rPr lang="en-US" sz="2400" b="1" dirty="0">
                <a:solidFill>
                  <a:schemeClr val="accent2"/>
                </a:solidFill>
                <a:latin typeface="Lucida Sans Typewriter" pitchFamily="49" charset="0"/>
              </a:rPr>
              <a:t> </a:t>
            </a:r>
            <a:r>
              <a:rPr lang="en-US" sz="2400" b="1" dirty="0" err="1">
                <a:solidFill>
                  <a:schemeClr val="accent2"/>
                </a:solidFill>
                <a:latin typeface="Lucida Sans Typewriter" pitchFamily="49" charset="0"/>
              </a:rPr>
              <a:t>sa</a:t>
            </a:r>
            <a:r>
              <a:rPr lang="en-US" sz="2400" b="1" dirty="0">
                <a:solidFill>
                  <a:schemeClr val="accent2"/>
                </a:solidFill>
                <a:latin typeface="Lucida Sans Typewriter" pitchFamily="49" charset="0"/>
              </a:rPr>
              <a:t> = new </a:t>
            </a:r>
            <a:r>
              <a:rPr lang="en-US" sz="2400" b="1" dirty="0" err="1">
                <a:solidFill>
                  <a:schemeClr val="accent2"/>
                </a:solidFill>
                <a:latin typeface="Lucida Sans Typewriter" pitchFamily="49" charset="0"/>
              </a:rPr>
              <a:t>BankAccount</a:t>
            </a:r>
            <a:r>
              <a:rPr lang="en-US" sz="2400" b="1" dirty="0">
                <a:solidFill>
                  <a:schemeClr val="accent2"/>
                </a:solidFill>
                <a:latin typeface="Lucida Sans Typewriter" pitchFamily="49" charset="0"/>
              </a:rPr>
              <a:t>();</a:t>
            </a:r>
            <a:br>
              <a:rPr lang="en-US" sz="2400" b="1" dirty="0">
                <a:solidFill>
                  <a:schemeClr val="accent2"/>
                </a:solidFill>
                <a:latin typeface="Lucida Sans Typewriter" pitchFamily="49" charset="0"/>
              </a:rPr>
            </a:br>
            <a:r>
              <a:rPr lang="en-US" sz="2400" b="1" dirty="0" err="1">
                <a:solidFill>
                  <a:schemeClr val="accent2"/>
                </a:solidFill>
                <a:latin typeface="Lucida Sans Typewriter" pitchFamily="49" charset="0"/>
              </a:rPr>
              <a:t>sa.addInterest</a:t>
            </a:r>
            <a:r>
              <a:rPr lang="en-US" sz="2400" b="1" dirty="0">
                <a:solidFill>
                  <a:schemeClr val="accent2"/>
                </a:solidFill>
                <a:latin typeface="Lucida Sans Typewriter" pitchFamily="49" charset="0"/>
              </a:rPr>
              <a:t>();</a:t>
            </a:r>
          </a:p>
          <a:p>
            <a:pPr lvl="1">
              <a:buFont typeface="Verdana" charset="0"/>
              <a:buChar char="◦"/>
              <a:defRPr/>
            </a:pPr>
            <a:endParaRPr lang="en-US" dirty="0"/>
          </a:p>
          <a:p>
            <a:pPr>
              <a:buFont typeface="Wingdings 3" charset="2"/>
              <a:buChar char=""/>
              <a:defRPr/>
            </a:pPr>
            <a:r>
              <a:rPr lang="en-US" dirty="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a:solidFill>
                  <a:schemeClr val="accent2"/>
                </a:solidFill>
              </a:rPr>
              <a:t>Recall</a:t>
            </a:r>
            <a:r>
              <a:rPr lang="en-US" dirty="0"/>
              <a:t>: Polymorphism and Subclasses</a:t>
            </a:r>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315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sp>
        <p:nvSpPr>
          <p:cNvPr id="6" name="Content Placeholder 1"/>
          <p:cNvSpPr txBox="1">
            <a:spLocks/>
          </p:cNvSpPr>
          <p:nvPr/>
        </p:nvSpPr>
        <p:spPr bwMode="auto">
          <a:xfrm>
            <a:off x="523973" y="3689808"/>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Can cast to tell compiler to temporarily believe that object x is </a:t>
            </a:r>
            <a:r>
              <a:rPr lang="en-US" sz="2700" i="1" dirty="0">
                <a:latin typeface="+mn-lt"/>
                <a:ea typeface="ＭＳ Ｐゴシック" pitchFamily="-106" charset="-128"/>
                <a:cs typeface="+mn-cs"/>
              </a:rPr>
              <a:t>declared</a:t>
            </a:r>
            <a:r>
              <a:rPr lang="en-US" sz="2700" dirty="0">
                <a:latin typeface="+mn-lt"/>
                <a:ea typeface="ＭＳ Ｐゴシック" pitchFamily="-106" charset="-128"/>
                <a:cs typeface="+mn-cs"/>
              </a:rPr>
              <a:t> as a B, i.e., not A</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a:t>
            </a:r>
          </a:p>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lang="en-US" sz="2700" dirty="0" err="1">
                <a:solidFill>
                  <a:srgbClr val="0000FF"/>
                </a:solidFill>
                <a:latin typeface="Courier"/>
                <a:ea typeface="ＭＳ Ｐゴシック" pitchFamily="-106" charset="-128"/>
                <a:cs typeface="Courier"/>
              </a:rPr>
              <a:t>x.foo</a:t>
            </a:r>
            <a:r>
              <a:rPr lang="en-US" sz="2700" dirty="0">
                <a:solidFill>
                  <a:srgbClr val="0000FF"/>
                </a:solidFill>
                <a:latin typeface="Courier"/>
                <a:ea typeface="ＭＳ Ｐゴシック" pitchFamily="-106" charset="-128"/>
                <a:cs typeface="Courier"/>
              </a:rPr>
              <a:t>()</a:t>
            </a: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((B)x).foo()</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685800" y="5562600"/>
            <a:ext cx="2895600" cy="646331"/>
          </a:xfrm>
          <a:prstGeom prst="rect">
            <a:avLst/>
          </a:prstGeom>
          <a:noFill/>
        </p:spPr>
        <p:txBody>
          <a:bodyPr wrap="square" rtlCol="0">
            <a:spAutoFit/>
          </a:bodyPr>
          <a:lstStyle/>
          <a:p>
            <a:r>
              <a:rPr lang="en-US" dirty="0"/>
              <a:t>Now we can access all of A's and also B’s methods</a:t>
            </a:r>
          </a:p>
        </p:txBody>
      </p:sp>
      <p:sp>
        <p:nvSpPr>
          <p:cNvPr id="8" name="TextBox 7"/>
          <p:cNvSpPr txBox="1"/>
          <p:nvPr/>
        </p:nvSpPr>
        <p:spPr>
          <a:xfrm>
            <a:off x="4005943" y="5410200"/>
            <a:ext cx="4680857" cy="1323439"/>
          </a:xfrm>
          <a:prstGeom prst="rect">
            <a:avLst/>
          </a:prstGeom>
          <a:noFill/>
        </p:spPr>
        <p:txBody>
          <a:bodyPr wrap="square" rtlCol="0">
            <a:spAutoFit/>
          </a:bodyPr>
          <a:lstStyle/>
          <a:p>
            <a:r>
              <a:rPr lang="en-US" sz="2000" dirty="0"/>
              <a:t>If it turns out that </a:t>
            </a:r>
            <a:r>
              <a:rPr lang="en-US" sz="2000" i="1" dirty="0"/>
              <a:t>x</a:t>
            </a:r>
            <a:r>
              <a:rPr lang="en-US" sz="2000" dirty="0"/>
              <a:t> is not an instance of B, i.e., our cast lied to the compiler, then Java gives a run-time error (class cast exception) </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43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1: Identify the Declared/Casted Type</a:t>
            </a:r>
          </a:p>
          <a:p>
            <a:pPr lvl="1"/>
            <a:r>
              <a:rPr lang="en-US" dirty="0"/>
              <a:t>This is the item to the left of the variable name when the variable was declared:</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1"/>
            <a:r>
              <a:rPr lang="en-US" dirty="0"/>
              <a:t>Declared Type may be changed due to a cast:</a:t>
            </a:r>
          </a:p>
          <a:p>
            <a:pPr lvl="1"/>
            <a:r>
              <a:rPr lang="en-US" dirty="0"/>
              <a:t>((</a:t>
            </a:r>
            <a:r>
              <a:rPr lang="en-US" dirty="0" err="1"/>
              <a:t>SavingsAccount</a:t>
            </a:r>
            <a:r>
              <a:rPr lang="en-US" dirty="0"/>
              <a:t>)</a:t>
            </a:r>
            <a:r>
              <a:rPr lang="en-US" dirty="0" err="1"/>
              <a:t>sa</a:t>
            </a:r>
            <a:r>
              <a:rPr lang="en-US" dirty="0"/>
              <a:t>).</a:t>
            </a:r>
            <a:r>
              <a:rPr lang="en-US" dirty="0" err="1"/>
              <a:t>addInterest</a:t>
            </a:r>
            <a:r>
              <a:rPr lang="en-US" dirty="0"/>
              <a:t>();</a:t>
            </a:r>
          </a:p>
          <a:p>
            <a:pPr lvl="1"/>
            <a:endParaRPr lang="en-US" dirty="0"/>
          </a:p>
          <a:p>
            <a:pPr lvl="1"/>
            <a:endParaRPr lang="en-US" dirty="0"/>
          </a:p>
          <a:p>
            <a:pPr lvl="1"/>
            <a:endParaRPr lang="en-US" dirty="0"/>
          </a:p>
          <a:p>
            <a:pPr lvl="1"/>
            <a:r>
              <a:rPr lang="en-US" dirty="0"/>
              <a:t>If there is a casted type, record that, otherwise use the declared type.</a:t>
            </a:r>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Declared Type</a:t>
            </a:r>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Casted Type</a:t>
            </a:r>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10"/>
          <p:cNvGraphicFramePr>
            <a:graphicFrameLocks noGrp="1"/>
          </p:cNvGraphicFramePr>
          <p:nvPr>
            <p:ph idx="1"/>
          </p:nvPr>
        </p:nvGraphicFramePr>
        <p:xfrm>
          <a:off x="228600" y="1066800"/>
          <a:ext cx="8915400" cy="2819400"/>
        </p:xfrm>
        <a:graphic>
          <a:graphicData uri="http://schemas.openxmlformats.org/drawingml/2006/table">
            <a:tbl>
              <a:tblPr/>
              <a:tblGrid>
                <a:gridCol w="2209800">
                  <a:extLst>
                    <a:ext uri="{9D8B030D-6E8A-4147-A177-3AD203B41FA5}">
                      <a16:colId xmlns:a16="http://schemas.microsoft.com/office/drawing/2014/main" val="2625482833"/>
                    </a:ext>
                  </a:extLst>
                </a:gridCol>
                <a:gridCol w="1219200">
                  <a:extLst>
                    <a:ext uri="{9D8B030D-6E8A-4147-A177-3AD203B41FA5}">
                      <a16:colId xmlns:a16="http://schemas.microsoft.com/office/drawing/2014/main" val="496453782"/>
                    </a:ext>
                  </a:extLst>
                </a:gridCol>
                <a:gridCol w="1828800">
                  <a:extLst>
                    <a:ext uri="{9D8B030D-6E8A-4147-A177-3AD203B41FA5}">
                      <a16:colId xmlns:a16="http://schemas.microsoft.com/office/drawing/2014/main" val="2251970094"/>
                    </a:ext>
                  </a:extLst>
                </a:gridCol>
                <a:gridCol w="1874520">
                  <a:extLst>
                    <a:ext uri="{9D8B030D-6E8A-4147-A177-3AD203B41FA5}">
                      <a16:colId xmlns:a16="http://schemas.microsoft.com/office/drawing/2014/main" val="136134424"/>
                    </a:ext>
                  </a:extLst>
                </a:gridCol>
                <a:gridCol w="1783080">
                  <a:extLst>
                    <a:ext uri="{9D8B030D-6E8A-4147-A177-3AD203B41FA5}">
                      <a16:colId xmlns:a16="http://schemas.microsoft.com/office/drawing/2014/main" val="1873018206"/>
                    </a:ext>
                  </a:extLst>
                </a:gridCol>
              </a:tblGrid>
              <a:tr h="335280">
                <a:tc>
                  <a:txBody>
                    <a:bodyPr/>
                    <a:lstStyle/>
                    <a:p>
                      <a:pPr algn="ctr" rtl="0" fontAlgn="b"/>
                      <a:r>
                        <a:rPr lang="en-US" sz="2500" b="1" dirty="0">
                          <a:solidFill>
                            <a:srgbClr val="000000"/>
                          </a:solidFill>
                          <a:effectLst/>
                          <a:latin typeface="Arial" panose="020B0604020202020204" pitchFamily="34" charset="0"/>
                        </a:rPr>
                        <a:t>Modifier used in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Beta's access to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err="1">
                          <a:solidFill>
                            <a:srgbClr val="000000"/>
                          </a:solidFill>
                          <a:effectLst/>
                          <a:latin typeface="Arial" panose="020B0604020202020204" pitchFamily="34" charset="0"/>
                        </a:rPr>
                        <a:t>AlphaSub's</a:t>
                      </a:r>
                      <a:r>
                        <a:rPr lang="en-US" sz="2500" b="1" dirty="0">
                          <a:solidFill>
                            <a:srgbClr val="000000"/>
                          </a:solidFill>
                          <a:effectLst/>
                          <a:latin typeface="Arial" panose="020B0604020202020204" pitchFamily="34" charset="0"/>
                        </a:rPr>
                        <a:t> access to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1" dirty="0">
                          <a:solidFill>
                            <a:srgbClr val="000000"/>
                          </a:solidFill>
                          <a:effectLst/>
                          <a:latin typeface="Arial" panose="020B0604020202020204" pitchFamily="34" charset="0"/>
                        </a:rPr>
                        <a:t>Gamma's access to Alpha</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052109764"/>
                  </a:ext>
                </a:extLst>
              </a:tr>
              <a:tr h="335280">
                <a:tc>
                  <a:txBody>
                    <a:bodyPr/>
                    <a:lstStyle/>
                    <a:p>
                      <a:pPr rtl="0" fontAlgn="b"/>
                      <a:r>
                        <a:rPr lang="en-US" sz="2500" b="0">
                          <a:solidFill>
                            <a:srgbClr val="000000"/>
                          </a:solidFill>
                          <a:effectLst/>
                          <a:latin typeface="Monaco"/>
                        </a:rPr>
                        <a:t>public</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86273764"/>
                  </a:ext>
                </a:extLst>
              </a:tr>
              <a:tr h="335280">
                <a:tc>
                  <a:txBody>
                    <a:bodyPr/>
                    <a:lstStyle/>
                    <a:p>
                      <a:pPr rtl="0" fontAlgn="b"/>
                      <a:r>
                        <a:rPr lang="en-US" sz="2500" b="0">
                          <a:solidFill>
                            <a:srgbClr val="000000"/>
                          </a:solidFill>
                          <a:effectLst/>
                          <a:latin typeface="Monaco"/>
                        </a:rPr>
                        <a:t>protected</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48298909"/>
                  </a:ext>
                </a:extLst>
              </a:tr>
              <a:tr h="335280">
                <a:tc>
                  <a:txBody>
                    <a:bodyPr/>
                    <a:lstStyle/>
                    <a:p>
                      <a:pPr rtl="0" fontAlgn="b"/>
                      <a:r>
                        <a:rPr lang="en-US" sz="2500" b="0" i="1">
                          <a:solidFill>
                            <a:srgbClr val="000000"/>
                          </a:solidFill>
                          <a:effectLst/>
                          <a:latin typeface="Arial" panose="020B0604020202020204" pitchFamily="34" charset="0"/>
                        </a:rPr>
                        <a:t>no modifier</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8454696"/>
                  </a:ext>
                </a:extLst>
              </a:tr>
              <a:tr h="335280">
                <a:tc>
                  <a:txBody>
                    <a:bodyPr/>
                    <a:lstStyle/>
                    <a:p>
                      <a:pPr rtl="0" fontAlgn="b"/>
                      <a:r>
                        <a:rPr lang="en-US" sz="2500" b="0">
                          <a:solidFill>
                            <a:srgbClr val="000000"/>
                          </a:solidFill>
                          <a:effectLst/>
                          <a:latin typeface="Monaco"/>
                        </a:rPr>
                        <a:t>private</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Y</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tc>
                  <a:txBody>
                    <a:bodyPr/>
                    <a:lstStyle/>
                    <a:p>
                      <a:pPr algn="ctr" rtl="0" fontAlgn="b"/>
                      <a:r>
                        <a:rPr lang="en-US" sz="2500" b="0" dirty="0">
                          <a:solidFill>
                            <a:srgbClr val="000000"/>
                          </a:solidFill>
                          <a:effectLst/>
                          <a:latin typeface="Arial" panose="020B0604020202020204" pitchFamily="34" charset="0"/>
                        </a:rPr>
                        <a:t>N</a:t>
                      </a:r>
                    </a:p>
                  </a:txBody>
                  <a:tcPr marL="22860" marR="22860" marT="15240" marB="15240" anchor="b">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968615234"/>
                  </a:ext>
                </a:extLst>
              </a:tr>
            </a:tbl>
          </a:graphicData>
        </a:graphic>
      </p:graphicFrame>
      <p:sp>
        <p:nvSpPr>
          <p:cNvPr id="3" name="Title 2"/>
          <p:cNvSpPr>
            <a:spLocks noGrp="1"/>
          </p:cNvSpPr>
          <p:nvPr>
            <p:ph type="title"/>
          </p:nvPr>
        </p:nvSpPr>
        <p:spPr>
          <a:xfrm>
            <a:off x="457200" y="304800"/>
            <a:ext cx="8229600" cy="792162"/>
          </a:xfrm>
        </p:spPr>
        <p:txBody>
          <a:bodyPr/>
          <a:lstStyle/>
          <a:p>
            <a:r>
              <a:rPr lang="en-US" dirty="0"/>
              <a:t>Access Levels: Review</a:t>
            </a:r>
          </a:p>
        </p:txBody>
      </p:sp>
      <p:pic>
        <p:nvPicPr>
          <p:cNvPr id="1029" name="Picture 5" descr="Classes and Packages of the Example Used to Illustrate Access Leve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64000"/>
            <a:ext cx="3971615" cy="17526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50E1C979-3E8D-244A-BE2F-F587686BC15C}"/>
              </a:ext>
            </a:extLst>
          </p:cNvPr>
          <p:cNvPicPr>
            <a:picLocks noChangeAspect="1"/>
          </p:cNvPicPr>
          <p:nvPr/>
        </p:nvPicPr>
        <p:blipFill>
          <a:blip r:embed="rId4"/>
          <a:stretch>
            <a:fillRect/>
          </a:stretch>
        </p:blipFill>
        <p:spPr>
          <a:xfrm>
            <a:off x="5486400" y="3987800"/>
            <a:ext cx="3556000" cy="2184400"/>
          </a:xfrm>
          <a:prstGeom prst="rect">
            <a:avLst/>
          </a:prstGeom>
        </p:spPr>
      </p:pic>
      <p:pic>
        <p:nvPicPr>
          <p:cNvPr id="7" name="Graphic 6">
            <a:extLst>
              <a:ext uri="{FF2B5EF4-FFF2-40B4-BE49-F238E27FC236}">
                <a16:creationId xmlns:a16="http://schemas.microsoft.com/office/drawing/2014/main" id="{F63A9606-F826-1B40-906C-2ADE5CA1DAE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14800" y="3987800"/>
            <a:ext cx="1257300" cy="1676400"/>
          </a:xfrm>
          <a:prstGeom prst="rect">
            <a:avLst/>
          </a:prstGeom>
        </p:spPr>
      </p:pic>
    </p:spTree>
    <p:extLst>
      <p:ext uri="{BB962C8B-B14F-4D97-AF65-F5344CB8AC3E}">
        <p14:creationId xmlns:p14="http://schemas.microsoft.com/office/powerpoint/2010/main" val="22470688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2: Identify the Instantiation/Actual Type</a:t>
            </a:r>
          </a:p>
          <a:p>
            <a:pPr lvl="1"/>
            <a:r>
              <a:rPr lang="en-US" dirty="0"/>
              <a:t>This is the type on the right hand side of the equal sign the last time the variable was assigned to:</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2"/>
            <a:endParaRPr lang="en-US" dirty="0"/>
          </a:p>
          <a:p>
            <a:pPr lvl="1"/>
            <a:r>
              <a:rPr lang="en-US" dirty="0"/>
              <a:t>Record the instantiation type</a:t>
            </a:r>
          </a:p>
          <a:p>
            <a:pPr lvl="2"/>
            <a:endParaRPr lang="en-US" dirty="0"/>
          </a:p>
          <a:p>
            <a:pPr lvl="2"/>
            <a:endParaRPr lang="en-US" dirty="0"/>
          </a:p>
          <a:p>
            <a:pPr lvl="2"/>
            <a:endParaRPr lang="en-US" dirty="0"/>
          </a:p>
          <a:p>
            <a:pPr lvl="2"/>
            <a:endParaRPr lang="en-US" dirty="0"/>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Instantiation Type</a:t>
            </a:r>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3: Check for Compilation Errors</a:t>
            </a:r>
          </a:p>
          <a:p>
            <a:pPr marL="630238" lvl="2" indent="0">
              <a:buNone/>
            </a:pPr>
            <a:r>
              <a:rPr lang="en-US" dirty="0"/>
              <a:t>Calling a method that is not available based on the declared or casted type of the object</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err="1">
                <a:solidFill>
                  <a:srgbClr val="FF0000"/>
                </a:solidFill>
              </a:rPr>
              <a:t>sa.addInterest</a:t>
            </a:r>
            <a:r>
              <a:rPr lang="en-US" dirty="0">
                <a:solidFill>
                  <a:srgbClr val="FF0000"/>
                </a:solidFill>
              </a:rPr>
              <a:t>();</a:t>
            </a:r>
          </a:p>
          <a:p>
            <a:pPr marL="914400" lvl="3" indent="0">
              <a:buNone/>
            </a:pPr>
            <a:r>
              <a:rPr lang="en-US" dirty="0">
                <a:solidFill>
                  <a:srgbClr val="FF0000"/>
                </a:solidFill>
              </a:rPr>
              <a:t>Compiler Error: </a:t>
            </a:r>
            <a:r>
              <a:rPr lang="en-US" dirty="0" err="1">
                <a:solidFill>
                  <a:srgbClr val="FF0000"/>
                </a:solidFill>
              </a:rPr>
              <a:t>BankAccount</a:t>
            </a:r>
            <a:r>
              <a:rPr lang="en-US" dirty="0">
                <a:solidFill>
                  <a:srgbClr val="FF0000"/>
                </a:solidFill>
              </a:rPr>
              <a:t> does not have </a:t>
            </a:r>
            <a:r>
              <a:rPr lang="en-US" dirty="0" err="1">
                <a:solidFill>
                  <a:srgbClr val="FF0000"/>
                </a:solidFill>
              </a:rPr>
              <a:t>addInterest</a:t>
            </a:r>
            <a:endParaRPr lang="en-US" dirty="0">
              <a:solidFill>
                <a:srgbClr val="FF0000"/>
              </a:solidFill>
            </a:endParaRPr>
          </a:p>
          <a:p>
            <a:pPr marL="630238" lvl="2" indent="0">
              <a:buNone/>
            </a:pPr>
            <a:r>
              <a:rPr lang="en-US" dirty="0"/>
              <a:t>Incompatible type assignment</a:t>
            </a:r>
          </a:p>
          <a:p>
            <a:pPr marL="914400" lvl="3" indent="0">
              <a:buNone/>
            </a:pPr>
            <a:r>
              <a:rPr lang="en-US" dirty="0" err="1"/>
              <a:t>SavingsAccount</a:t>
            </a:r>
            <a:r>
              <a:rPr lang="en-US" dirty="0"/>
              <a:t> x = new </a:t>
            </a:r>
            <a:r>
              <a:rPr lang="en-US" dirty="0" err="1"/>
              <a:t>BankAccount</a:t>
            </a:r>
            <a:r>
              <a:rPr lang="en-US" dirty="0"/>
              <a:t>();</a:t>
            </a:r>
          </a:p>
          <a:p>
            <a:pPr marL="914400" lvl="3" indent="0">
              <a:buNone/>
            </a:pPr>
            <a:r>
              <a:rPr lang="en-US" dirty="0">
                <a:solidFill>
                  <a:srgbClr val="FF0000"/>
                </a:solidFill>
              </a:rPr>
              <a:t>Compiler Error: </a:t>
            </a:r>
            <a:r>
              <a:rPr lang="en-US" dirty="0" err="1">
                <a:solidFill>
                  <a:srgbClr val="FF0000"/>
                </a:solidFill>
              </a:rPr>
              <a:t>BankAccounts</a:t>
            </a:r>
            <a:r>
              <a:rPr lang="en-US" dirty="0">
                <a:solidFill>
                  <a:srgbClr val="FF0000"/>
                </a:solidFill>
              </a:rPr>
              <a:t> can not be stored in </a:t>
            </a:r>
            <a:r>
              <a:rPr lang="en-US" dirty="0" err="1">
                <a:solidFill>
                  <a:srgbClr val="FF0000"/>
                </a:solidFill>
              </a:rPr>
              <a:t>SavingAccount</a:t>
            </a:r>
            <a:r>
              <a:rPr lang="en-US" dirty="0">
                <a:solidFill>
                  <a:srgbClr val="FF0000"/>
                </a:solidFill>
              </a:rPr>
              <a:t> typed variables</a:t>
            </a:r>
          </a:p>
          <a:p>
            <a:pPr marL="630238" lvl="2" indent="0">
              <a:buNone/>
            </a:pPr>
            <a:r>
              <a:rPr lang="en-US" dirty="0"/>
              <a:t>Invalid cast: casting to a type that isn’t in the tree below the declaration type.</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a:t>((</a:t>
            </a:r>
            <a:r>
              <a:rPr lang="en-US" dirty="0" err="1"/>
              <a:t>SafetyDepositBox</a:t>
            </a:r>
            <a:r>
              <a:rPr lang="en-US" dirty="0"/>
              <a:t>)</a:t>
            </a:r>
            <a:r>
              <a:rPr lang="en-US" dirty="0" err="1"/>
              <a:t>sa</a:t>
            </a:r>
            <a:r>
              <a:rPr lang="en-US" dirty="0"/>
              <a:t>).</a:t>
            </a:r>
            <a:r>
              <a:rPr lang="en-US" dirty="0" err="1"/>
              <a:t>depositItem</a:t>
            </a:r>
            <a:r>
              <a:rPr lang="en-US" dirty="0"/>
              <a:t>();</a:t>
            </a:r>
          </a:p>
          <a:p>
            <a:pPr marL="630238" lvl="2" indent="0">
              <a:buNone/>
            </a:pPr>
            <a:r>
              <a:rPr lang="en-US" dirty="0"/>
              <a:t>	</a:t>
            </a:r>
            <a:r>
              <a:rPr lang="en-US" dirty="0" err="1"/>
              <a:t>SafetyDepositBox</a:t>
            </a:r>
            <a:r>
              <a:rPr lang="en-US" dirty="0"/>
              <a:t> is not below </a:t>
            </a:r>
            <a:r>
              <a:rPr lang="en-US" dirty="0" err="1"/>
              <a:t>BankAccount</a:t>
            </a:r>
            <a:r>
              <a:rPr lang="en-US" dirty="0"/>
              <a:t>.</a:t>
            </a:r>
          </a:p>
          <a:p>
            <a:pPr marL="630238" lvl="2" indent="0">
              <a:buNone/>
            </a:pPr>
            <a:r>
              <a:rPr lang="en-US" dirty="0"/>
              <a:t>Cannot instantiate interfaces or abstract classes!</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a:p>
            <a:pPr marL="630238" lvl="2" indent="0">
              <a:buNone/>
            </a:pPr>
            <a:r>
              <a:rPr lang="en-US" dirty="0"/>
              <a:t>Runtime errors are caused by invalid casting</a:t>
            </a:r>
            <a:br>
              <a:rPr lang="en-US" dirty="0"/>
            </a:br>
            <a:endParaRPr lang="en-US" dirty="0"/>
          </a:p>
          <a:p>
            <a:pPr marL="630238" lvl="2" indent="0">
              <a:buNone/>
            </a:pPr>
            <a:r>
              <a:rPr lang="en-US" dirty="0"/>
              <a:t>A </a:t>
            </a:r>
            <a:r>
              <a:rPr lang="en-US" i="1" dirty="0">
                <a:highlight>
                  <a:srgbClr val="FFFF00"/>
                </a:highlight>
              </a:rPr>
              <a:t>legal </a:t>
            </a:r>
            <a:r>
              <a:rPr lang="en-US" dirty="0"/>
              <a:t>type cast is one where:</a:t>
            </a:r>
            <a:br>
              <a:rPr lang="en-US" dirty="0"/>
            </a:br>
            <a:endParaRPr lang="en-US" dirty="0"/>
          </a:p>
          <a:p>
            <a:pPr marL="1087438" lvl="2" indent="-457200">
              <a:buFont typeface="+mj-lt"/>
              <a:buAutoNum type="arabicPeriod"/>
            </a:pPr>
            <a:r>
              <a:rPr lang="en-US" dirty="0"/>
              <a:t>The </a:t>
            </a:r>
            <a:r>
              <a:rPr lang="en-US" i="1" dirty="0"/>
              <a:t>instantiation type</a:t>
            </a:r>
            <a:r>
              <a:rPr lang="en-US" dirty="0"/>
              <a:t> matches the </a:t>
            </a:r>
            <a:r>
              <a:rPr lang="en-US" i="1" dirty="0"/>
              <a:t>casted type</a:t>
            </a:r>
          </a:p>
          <a:p>
            <a:pPr marL="1087438" lvl="2" indent="-457200">
              <a:buFont typeface="+mj-lt"/>
              <a:buAutoNum type="arabicPeriod"/>
            </a:pPr>
            <a:r>
              <a:rPr lang="en-US" dirty="0"/>
              <a:t>The </a:t>
            </a:r>
            <a:r>
              <a:rPr lang="en-US" i="1" dirty="0"/>
              <a:t>casted type</a:t>
            </a:r>
            <a:r>
              <a:rPr lang="en-US" dirty="0"/>
              <a:t> is in the inheritance hierarchy below class Object and above the </a:t>
            </a:r>
            <a:r>
              <a:rPr lang="en-US" i="1" dirty="0"/>
              <a:t>instantiation type</a:t>
            </a:r>
            <a:r>
              <a:rPr lang="en-US" dirty="0"/>
              <a:t> </a:t>
            </a:r>
            <a:br>
              <a:rPr lang="en-US" dirty="0"/>
            </a:br>
            <a:endParaRPr lang="en-US" dirty="0"/>
          </a:p>
          <a:p>
            <a:pPr marL="630238" lvl="2" indent="0">
              <a:buNone/>
            </a:pPr>
            <a:r>
              <a:rPr lang="en-US" dirty="0"/>
              <a:t>All other type casts are </a:t>
            </a:r>
            <a:r>
              <a:rPr lang="en-US" i="1" dirty="0"/>
              <a:t>illegal</a:t>
            </a:r>
            <a:r>
              <a:rPr lang="en-US" dirty="0"/>
              <a:t> and will cause a runtime error</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Determining Illegal Type Casts</a:t>
            </a:r>
          </a:p>
        </p:txBody>
      </p:sp>
    </p:spTree>
    <p:extLst>
      <p:ext uri="{BB962C8B-B14F-4D97-AF65-F5344CB8AC3E}">
        <p14:creationId xmlns:p14="http://schemas.microsoft.com/office/powerpoint/2010/main" val="206853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a:extLst>
              <a:ext uri="{FF2B5EF4-FFF2-40B4-BE49-F238E27FC236}">
                <a16:creationId xmlns:a16="http://schemas.microsoft.com/office/drawing/2014/main" id="{B5AB72D4-0837-394C-93D2-8422379D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7086600" cy="5541654"/>
          </a:xfrm>
          <a:prstGeom prst="rect">
            <a:avLst/>
          </a:prstGeom>
        </p:spPr>
      </p:pic>
    </p:spTree>
    <p:extLst>
      <p:ext uri="{BB962C8B-B14F-4D97-AF65-F5344CB8AC3E}">
        <p14:creationId xmlns:p14="http://schemas.microsoft.com/office/powerpoint/2010/main" val="186646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5" name="Picture 4" descr="Diagram&#10;&#10;Description automatically generated">
            <a:extLst>
              <a:ext uri="{FF2B5EF4-FFF2-40B4-BE49-F238E27FC236}">
                <a16:creationId xmlns:a16="http://schemas.microsoft.com/office/drawing/2014/main" id="{5E8353CF-EFCB-1844-A700-2154B978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69" y="1856739"/>
            <a:ext cx="8505191" cy="3846569"/>
          </a:xfrm>
          <a:prstGeom prst="rect">
            <a:avLst/>
          </a:prstGeom>
        </p:spPr>
      </p:pic>
    </p:spTree>
    <p:extLst>
      <p:ext uri="{BB962C8B-B14F-4D97-AF65-F5344CB8AC3E}">
        <p14:creationId xmlns:p14="http://schemas.microsoft.com/office/powerpoint/2010/main" val="32335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with medium confidence">
            <a:extLst>
              <a:ext uri="{FF2B5EF4-FFF2-40B4-BE49-F238E27FC236}">
                <a16:creationId xmlns:a16="http://schemas.microsoft.com/office/drawing/2014/main" id="{30C83555-A1B1-1B43-B201-E93D13F22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0" y="1901190"/>
            <a:ext cx="8471762" cy="3839210"/>
          </a:xfrm>
          <a:prstGeom prst="rect">
            <a:avLst/>
          </a:prstGeom>
        </p:spPr>
      </p:pic>
    </p:spTree>
    <p:extLst>
      <p:ext uri="{BB962C8B-B14F-4D97-AF65-F5344CB8AC3E}">
        <p14:creationId xmlns:p14="http://schemas.microsoft.com/office/powerpoint/2010/main" val="170850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5: Find Method to Run</a:t>
            </a:r>
          </a:p>
          <a:p>
            <a:endParaRPr lang="en-US" dirty="0"/>
          </a:p>
          <a:p>
            <a:pPr lvl="1"/>
            <a:r>
              <a:rPr lang="en-US" dirty="0"/>
              <a:t>Find the instantiation type in the hierarchy. </a:t>
            </a:r>
          </a:p>
          <a:p>
            <a:pPr marL="1087438" lvl="2" indent="-457200">
              <a:buFont typeface="+mj-lt"/>
              <a:buAutoNum type="arabicPeriod"/>
            </a:pPr>
            <a:r>
              <a:rPr lang="en-US" dirty="0"/>
              <a:t>If that type implements the given method, then use that implementation.</a:t>
            </a:r>
          </a:p>
          <a:p>
            <a:pPr marL="1087438" lvl="2" indent="-457200">
              <a:buFont typeface="+mj-lt"/>
              <a:buAutoNum type="arabicPeriod"/>
            </a:pPr>
            <a:r>
              <a:rPr lang="en-US" dirty="0"/>
              <a:t>Otherwise, move up to the parent type and see if there’s an implementation there. </a:t>
            </a:r>
          </a:p>
          <a:p>
            <a:pPr marL="1371600" lvl="3" indent="-457200">
              <a:buFont typeface="+mj-lt"/>
              <a:buAutoNum type="alphaLcPeriod"/>
            </a:pPr>
            <a:r>
              <a:rPr lang="en-US" dirty="0"/>
              <a:t>If there is an implementation, use that.</a:t>
            </a:r>
          </a:p>
          <a:p>
            <a:pPr marL="1371600" lvl="3" indent="-457200">
              <a:buFont typeface="+mj-lt"/>
              <a:buAutoNum type="alphaLcPeriod"/>
            </a:pPr>
            <a:r>
              <a:rPr lang="en-US" dirty="0"/>
              <a:t>Otherwise, repeat step 2 until an implementation is found.</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Exercise</a:t>
            </a:r>
          </a:p>
        </p:txBody>
      </p:sp>
      <p:sp>
        <p:nvSpPr>
          <p:cNvPr id="3" name="Content Placeholder 2"/>
          <p:cNvSpPr>
            <a:spLocks noGrp="1"/>
          </p:cNvSpPr>
          <p:nvPr>
            <p:ph idx="1"/>
          </p:nvPr>
        </p:nvSpPr>
        <p:spPr>
          <a:xfrm>
            <a:off x="457200" y="1371600"/>
            <a:ext cx="8382000" cy="5105400"/>
          </a:xfrm>
        </p:spPr>
        <p:txBody>
          <a:bodyPr/>
          <a:lstStyle/>
          <a:p>
            <a:r>
              <a:rPr lang="en-US"/>
              <a:t>Finish Quiz</a:t>
            </a:r>
          </a:p>
          <a:p>
            <a:r>
              <a:rPr lang="en-US"/>
              <a:t>Start reading the </a:t>
            </a:r>
            <a:r>
              <a:rPr lang="en-US" i="1" err="1"/>
              <a:t>RefactoringInheritance</a:t>
            </a:r>
            <a:r>
              <a:rPr lang="en-US"/>
              <a:t> </a:t>
            </a:r>
            <a:br>
              <a:rPr lang="en-US"/>
            </a:br>
            <a:r>
              <a:rPr lang="en-US"/>
              <a:t>HW assignment which comes after LLO Part 2</a:t>
            </a:r>
          </a:p>
        </p:txBody>
      </p:sp>
    </p:spTree>
    <p:extLst>
      <p:ext uri="{BB962C8B-B14F-4D97-AF65-F5344CB8AC3E}">
        <p14:creationId xmlns:p14="http://schemas.microsoft.com/office/powerpoint/2010/main" val="3533401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Type</a:t>
            </a:r>
          </a:p>
          <a:p>
            <a:pPr lvl="1"/>
            <a:r>
              <a:rPr lang="en-US" dirty="0" err="1"/>
              <a:t>DeclaredType</a:t>
            </a:r>
            <a:r>
              <a:rPr lang="en-US" dirty="0"/>
              <a:t> </a:t>
            </a:r>
            <a:r>
              <a:rPr lang="en-US" dirty="0" err="1"/>
              <a:t>var</a:t>
            </a:r>
            <a:r>
              <a:rPr lang="en-US" dirty="0"/>
              <a:t> = ….   (can change!)</a:t>
            </a:r>
          </a:p>
          <a:p>
            <a:pPr lvl="1"/>
            <a:r>
              <a:rPr lang="en-US" dirty="0" err="1"/>
              <a:t>CastedType</a:t>
            </a:r>
            <a:r>
              <a:rPr lang="en-US" dirty="0"/>
              <a:t> var2 = (</a:t>
            </a:r>
            <a:r>
              <a:rPr lang="en-US" dirty="0" err="1"/>
              <a:t>CastedType</a:t>
            </a:r>
            <a:r>
              <a:rPr lang="en-US" dirty="0"/>
              <a:t>)</a:t>
            </a:r>
            <a:r>
              <a:rPr lang="en-US" dirty="0" err="1"/>
              <a:t>var</a:t>
            </a:r>
            <a:r>
              <a:rPr lang="en-US" dirty="0"/>
              <a:t>;</a:t>
            </a:r>
          </a:p>
          <a:p>
            <a:r>
              <a:rPr lang="en-US" dirty="0"/>
              <a:t>Step 2: Identify the Instantiation/Actual Type</a:t>
            </a:r>
          </a:p>
          <a:p>
            <a:pPr lvl="1"/>
            <a:r>
              <a:rPr lang="en-US" dirty="0"/>
              <a:t>(Never changes! To the right of original “= new *”)</a:t>
            </a:r>
          </a:p>
          <a:p>
            <a:pPr lvl="1"/>
            <a:r>
              <a:rPr lang="en-US" dirty="0"/>
              <a:t>…= new </a:t>
            </a:r>
            <a:r>
              <a:rPr lang="en-US" dirty="0" err="1"/>
              <a:t>InstantiatedType</a:t>
            </a:r>
            <a:r>
              <a:rPr lang="en-US" dirty="0"/>
              <a:t>();</a:t>
            </a:r>
          </a:p>
          <a:p>
            <a:r>
              <a:rPr lang="en-US" dirty="0"/>
              <a:t>Step 3: Check for Compilation Errors</a:t>
            </a:r>
          </a:p>
          <a:p>
            <a:pPr lvl="1"/>
            <a:r>
              <a:rPr lang="en-US" dirty="0"/>
              <a:t>Method not available based on declared/casted type</a:t>
            </a:r>
          </a:p>
          <a:p>
            <a:pPr lvl="1"/>
            <a:r>
              <a:rPr lang="en-US" dirty="0"/>
              <a:t>Incompatible type assignment:    Dog x = new  Cat()</a:t>
            </a:r>
          </a:p>
          <a:p>
            <a:pPr lvl="1"/>
            <a:r>
              <a:rPr lang="en-US" dirty="0"/>
              <a:t>Invalid cast: casting to type not below declaration type</a:t>
            </a:r>
          </a:p>
          <a:p>
            <a:r>
              <a:rPr lang="en-US" dirty="0"/>
              <a:t>Step 4: Check for Runtime Errors</a:t>
            </a:r>
          </a:p>
          <a:p>
            <a:pPr lvl="2"/>
            <a:r>
              <a:rPr lang="en-US" dirty="0"/>
              <a:t>Instantiation type must matches casted type OR</a:t>
            </a:r>
          </a:p>
          <a:p>
            <a:pPr lvl="2"/>
            <a:r>
              <a:rPr lang="en-US" dirty="0"/>
              <a:t>	Casted type is between declaration and instantiation type </a:t>
            </a:r>
          </a:p>
          <a:p>
            <a:r>
              <a:rPr lang="en-US" dirty="0"/>
              <a:t>Step 5: Find Method to Run</a:t>
            </a:r>
          </a:p>
          <a:p>
            <a:pPr lvl="1"/>
            <a:r>
              <a:rPr lang="en-US" dirty="0"/>
              <a:t>Start with instantiation type and look to super class!</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a:t>Determing</a:t>
            </a:r>
            <a:r>
              <a:rPr lang="en-US" dirty="0"/>
              <a:t> Method at Runtime</a:t>
            </a:r>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722376" y="457200"/>
            <a:ext cx="7772400" cy="1828800"/>
          </a:xfrm>
        </p:spPr>
        <p:txBody>
          <a:bodyPr/>
          <a:lstStyle/>
          <a:p>
            <a:r>
              <a:rPr lang="en-US" dirty="0" err="1"/>
              <a:t>ByoGUI</a:t>
            </a:r>
            <a:r>
              <a:rPr lang="en-US" dirty="0"/>
              <a:t> Worktime</a:t>
            </a:r>
          </a:p>
        </p:txBody>
      </p:sp>
    </p:spTree>
    <p:extLst>
      <p:ext uri="{BB962C8B-B14F-4D97-AF65-F5344CB8AC3E}">
        <p14:creationId xmlns:p14="http://schemas.microsoft.com/office/powerpoint/2010/main" val="14556992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FFDB7000-959C-534C-B8AB-3F2EBEAD8A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4800" y="838200"/>
            <a:ext cx="5181600" cy="2438400"/>
          </a:xfrm>
          <a:prstGeom prst="rect">
            <a:avLst/>
          </a:prstGeom>
        </p:spPr>
      </p:pic>
      <p:sp>
        <p:nvSpPr>
          <p:cNvPr id="3" name="Title 2"/>
          <p:cNvSpPr>
            <a:spLocks noGrp="1"/>
          </p:cNvSpPr>
          <p:nvPr>
            <p:ph type="title"/>
          </p:nvPr>
        </p:nvSpPr>
        <p:spPr/>
        <p:txBody>
          <a:bodyPr/>
          <a:lstStyle/>
          <a:p>
            <a:pPr>
              <a:defRPr/>
            </a:pPr>
            <a:r>
              <a:rPr lang="en-US" dirty="0">
                <a:solidFill>
                  <a:schemeClr val="tx1"/>
                </a:solidFill>
              </a:rPr>
              <a:t>Abstract Class Example - UML</a:t>
            </a:r>
          </a:p>
        </p:txBody>
      </p:sp>
      <p:sp>
        <p:nvSpPr>
          <p:cNvPr id="9" name="Rounded Rectangle 8">
            <a:extLst>
              <a:ext uri="{FF2B5EF4-FFF2-40B4-BE49-F238E27FC236}">
                <a16:creationId xmlns:a16="http://schemas.microsoft.com/office/drawing/2014/main" id="{C64B1FC2-9739-D345-A8FD-F1F5CBC84058}"/>
              </a:ext>
            </a:extLst>
          </p:cNvPr>
          <p:cNvSpPr/>
          <p:nvPr/>
        </p:nvSpPr>
        <p:spPr>
          <a:xfrm>
            <a:off x="457200" y="2133600"/>
            <a:ext cx="1295400" cy="152400"/>
          </a:xfrm>
          <a:prstGeom prst="roundRect">
            <a:avLst/>
          </a:prstGeom>
          <a:noFill/>
          <a:ln w="127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grpSp>
        <p:nvGrpSpPr>
          <p:cNvPr id="12" name="Group 11">
            <a:extLst>
              <a:ext uri="{FF2B5EF4-FFF2-40B4-BE49-F238E27FC236}">
                <a16:creationId xmlns:a16="http://schemas.microsoft.com/office/drawing/2014/main" id="{4B250344-6D58-A14A-9A46-F42F8A74D119}"/>
              </a:ext>
            </a:extLst>
          </p:cNvPr>
          <p:cNvGrpSpPr/>
          <p:nvPr/>
        </p:nvGrpSpPr>
        <p:grpSpPr>
          <a:xfrm>
            <a:off x="533400" y="3581400"/>
            <a:ext cx="7296446" cy="2554545"/>
            <a:chOff x="533400" y="3581400"/>
            <a:chExt cx="7296446" cy="2554545"/>
          </a:xfrm>
        </p:grpSpPr>
        <p:sp>
          <p:nvSpPr>
            <p:cNvPr id="7" name="TextBox 6">
              <a:extLst>
                <a:ext uri="{FF2B5EF4-FFF2-40B4-BE49-F238E27FC236}">
                  <a16:creationId xmlns:a16="http://schemas.microsoft.com/office/drawing/2014/main" id="{96FB250C-7EAB-AE4F-A219-7429F4D78BA7}"/>
                </a:ext>
              </a:extLst>
            </p:cNvPr>
            <p:cNvSpPr txBox="1"/>
            <p:nvPr/>
          </p:nvSpPr>
          <p:spPr>
            <a:xfrm>
              <a:off x="609600" y="3581400"/>
              <a:ext cx="7220246" cy="2554545"/>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abstract class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-balance: double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initialBalance</a:t>
              </a:r>
              <a:r>
                <a:rPr lang="en-US" sz="1600" dirty="0">
                  <a:latin typeface="Courier New" panose="02070309020205020404" pitchFamily="49" charset="0"/>
                  <a:cs typeface="Courier New" panose="02070309020205020404" pitchFamily="49" charset="0"/>
                </a:rPr>
                <a:t>: double)</a:t>
              </a:r>
            </a:p>
            <a:p>
              <a:r>
                <a:rPr lang="en-US" sz="1600" dirty="0">
                  <a:latin typeface="Courier New" panose="02070309020205020404" pitchFamily="49" charset="0"/>
                  <a:cs typeface="Courier New" panose="02070309020205020404" pitchFamily="49" charset="0"/>
                </a:rPr>
                <a:t>   +deposit(amount: double)</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getBalance</a:t>
              </a:r>
              <a:r>
                <a:rPr lang="en-US" sz="1600" dirty="0">
                  <a:latin typeface="Courier New" panose="02070309020205020404" pitchFamily="49" charset="0"/>
                  <a:cs typeface="Courier New" panose="02070309020205020404" pitchFamily="49" charset="0"/>
                </a:rPr>
                <a:t>(): double</a:t>
              </a:r>
            </a:p>
            <a:p>
              <a:r>
                <a:rPr lang="en-US" sz="1600" dirty="0">
                  <a:latin typeface="Courier New" panose="02070309020205020404" pitchFamily="49" charset="0"/>
                  <a:cs typeface="Courier New" panose="02070309020205020404" pitchFamily="49" charset="0"/>
                </a:rPr>
                <a:t>   {abstract}+</a:t>
              </a:r>
              <a:r>
                <a:rPr lang="en-US" sz="1600" dirty="0" err="1">
                  <a:latin typeface="Courier New" panose="02070309020205020404" pitchFamily="49" charset="0"/>
                  <a:cs typeface="Courier New" panose="02070309020205020404" pitchFamily="49" charset="0"/>
                </a:rPr>
                <a:t>deductFees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+transfer(amount: double, </a:t>
              </a:r>
              <a:r>
                <a:rPr lang="en-US" sz="1600" dirty="0" err="1">
                  <a:latin typeface="Courier New" panose="02070309020205020404" pitchFamily="49" charset="0"/>
                  <a:cs typeface="Courier New" panose="02070309020205020404" pitchFamily="49" charset="0"/>
                </a:rPr>
                <a:t>toOtherAccount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BankAccount</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+withdraw(amount: double)</a:t>
              </a:r>
            </a:p>
            <a:p>
              <a:r>
                <a:rPr lang="en-US" sz="1600" dirty="0">
                  <a:latin typeface="Courier New" panose="02070309020205020404" pitchFamily="49" charset="0"/>
                  <a:cs typeface="Courier New" panose="02070309020205020404" pitchFamily="49" charset="0"/>
                </a:rPr>
                <a:t>}</a:t>
              </a:r>
            </a:p>
          </p:txBody>
        </p:sp>
        <p:sp>
          <p:nvSpPr>
            <p:cNvPr id="8" name="Rounded Rectangle 7">
              <a:extLst>
                <a:ext uri="{FF2B5EF4-FFF2-40B4-BE49-F238E27FC236}">
                  <a16:creationId xmlns:a16="http://schemas.microsoft.com/office/drawing/2014/main" id="{BD05D828-1621-B14E-8120-4D1EEE3CF34E}"/>
                </a:ext>
              </a:extLst>
            </p:cNvPr>
            <p:cNvSpPr/>
            <p:nvPr/>
          </p:nvSpPr>
          <p:spPr>
            <a:xfrm>
              <a:off x="533400" y="3581400"/>
              <a:ext cx="3657600" cy="3048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0" name="Rounded Rectangle 9">
              <a:extLst>
                <a:ext uri="{FF2B5EF4-FFF2-40B4-BE49-F238E27FC236}">
                  <a16:creationId xmlns:a16="http://schemas.microsoft.com/office/drawing/2014/main" id="{C36FE7C6-0930-DB47-8645-CBB2DA118DE2}"/>
                </a:ext>
              </a:extLst>
            </p:cNvPr>
            <p:cNvSpPr/>
            <p:nvPr/>
          </p:nvSpPr>
          <p:spPr>
            <a:xfrm>
              <a:off x="914400" y="5105400"/>
              <a:ext cx="3048000" cy="228600"/>
            </a:xfrm>
            <a:prstGeom prst="roundRect">
              <a:avLst/>
            </a:prstGeom>
            <a:noFill/>
            <a:ln w="12700">
              <a:solidFill>
                <a:srgbClr val="FF0000"/>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grpSp>
      <p:sp>
        <p:nvSpPr>
          <p:cNvPr id="11" name="TextBox 10">
            <a:extLst>
              <a:ext uri="{FF2B5EF4-FFF2-40B4-BE49-F238E27FC236}">
                <a16:creationId xmlns:a16="http://schemas.microsoft.com/office/drawing/2014/main" id="{A5A6CA43-72C0-A742-9112-F788295273AE}"/>
              </a:ext>
            </a:extLst>
          </p:cNvPr>
          <p:cNvSpPr txBox="1"/>
          <p:nvPr/>
        </p:nvSpPr>
        <p:spPr>
          <a:xfrm>
            <a:off x="5762767" y="1981200"/>
            <a:ext cx="3352800" cy="923330"/>
          </a:xfrm>
          <a:prstGeom prst="rect">
            <a:avLst/>
          </a:prstGeom>
          <a:noFill/>
        </p:spPr>
        <p:txBody>
          <a:bodyPr wrap="square" rtlCol="0">
            <a:spAutoFit/>
          </a:bodyPr>
          <a:lstStyle/>
          <a:p>
            <a:r>
              <a:rPr lang="en-US" dirty="0"/>
              <a:t>As appears in class diagram</a:t>
            </a:r>
          </a:p>
          <a:p>
            <a:endParaRPr lang="en-US" dirty="0"/>
          </a:p>
          <a:p>
            <a:r>
              <a:rPr lang="en-US" dirty="0"/>
              <a:t>UML code for abstract class</a:t>
            </a:r>
          </a:p>
        </p:txBody>
      </p:sp>
      <p:sp>
        <p:nvSpPr>
          <p:cNvPr id="14" name="Freeform 13">
            <a:extLst>
              <a:ext uri="{FF2B5EF4-FFF2-40B4-BE49-F238E27FC236}">
                <a16:creationId xmlns:a16="http://schemas.microsoft.com/office/drawing/2014/main" id="{A7547573-DB6F-E946-9D3A-A78A6654E652}"/>
              </a:ext>
            </a:extLst>
          </p:cNvPr>
          <p:cNvSpPr/>
          <p:nvPr/>
        </p:nvSpPr>
        <p:spPr>
          <a:xfrm>
            <a:off x="2606722" y="1364776"/>
            <a:ext cx="3111690" cy="818866"/>
          </a:xfrm>
          <a:custGeom>
            <a:avLst/>
            <a:gdLst>
              <a:gd name="connsiteX0" fmla="*/ 3111690 w 3111690"/>
              <a:gd name="connsiteY0" fmla="*/ 818866 h 818866"/>
              <a:gd name="connsiteX1" fmla="*/ 1323833 w 3111690"/>
              <a:gd name="connsiteY1" fmla="*/ 491320 h 818866"/>
              <a:gd name="connsiteX2" fmla="*/ 0 w 3111690"/>
              <a:gd name="connsiteY2" fmla="*/ 0 h 818866"/>
            </a:gdLst>
            <a:ahLst/>
            <a:cxnLst>
              <a:cxn ang="0">
                <a:pos x="connsiteX0" y="connsiteY0"/>
              </a:cxn>
              <a:cxn ang="0">
                <a:pos x="connsiteX1" y="connsiteY1"/>
              </a:cxn>
              <a:cxn ang="0">
                <a:pos x="connsiteX2" y="connsiteY2"/>
              </a:cxn>
            </a:cxnLst>
            <a:rect l="l" t="t" r="r" b="b"/>
            <a:pathLst>
              <a:path w="3111690" h="818866">
                <a:moveTo>
                  <a:pt x="3111690" y="818866"/>
                </a:moveTo>
                <a:cubicBezTo>
                  <a:pt x="2477069" y="723332"/>
                  <a:pt x="1842448" y="627798"/>
                  <a:pt x="1323833" y="491320"/>
                </a:cubicBezTo>
                <a:cubicBezTo>
                  <a:pt x="805218" y="354842"/>
                  <a:pt x="402609" y="177421"/>
                  <a:pt x="0" y="0"/>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5" name="Freeform 14">
            <a:extLst>
              <a:ext uri="{FF2B5EF4-FFF2-40B4-BE49-F238E27FC236}">
                <a16:creationId xmlns:a16="http://schemas.microsoft.com/office/drawing/2014/main" id="{3F59BB1E-E210-6545-BC80-370B86351BA7}"/>
              </a:ext>
            </a:extLst>
          </p:cNvPr>
          <p:cNvSpPr/>
          <p:nvPr/>
        </p:nvSpPr>
        <p:spPr>
          <a:xfrm>
            <a:off x="1828800" y="2197290"/>
            <a:ext cx="3889612" cy="45719"/>
          </a:xfrm>
          <a:custGeom>
            <a:avLst/>
            <a:gdLst>
              <a:gd name="connsiteX0" fmla="*/ 3548418 w 3548418"/>
              <a:gd name="connsiteY0" fmla="*/ 0 h 405774"/>
              <a:gd name="connsiteX1" fmla="*/ 1419367 w 3548418"/>
              <a:gd name="connsiteY1" fmla="*/ 354841 h 405774"/>
              <a:gd name="connsiteX2" fmla="*/ 0 w 3548418"/>
              <a:gd name="connsiteY2" fmla="*/ 395785 h 405774"/>
            </a:gdLst>
            <a:ahLst/>
            <a:cxnLst>
              <a:cxn ang="0">
                <a:pos x="connsiteX0" y="connsiteY0"/>
              </a:cxn>
              <a:cxn ang="0">
                <a:pos x="connsiteX1" y="connsiteY1"/>
              </a:cxn>
              <a:cxn ang="0">
                <a:pos x="connsiteX2" y="connsiteY2"/>
              </a:cxn>
            </a:cxnLst>
            <a:rect l="l" t="t" r="r" b="b"/>
            <a:pathLst>
              <a:path w="3548418" h="405774">
                <a:moveTo>
                  <a:pt x="3548418" y="0"/>
                </a:moveTo>
                <a:cubicBezTo>
                  <a:pt x="2779594" y="144438"/>
                  <a:pt x="2010770" y="288877"/>
                  <a:pt x="1419367" y="354841"/>
                </a:cubicBezTo>
                <a:cubicBezTo>
                  <a:pt x="827964" y="420805"/>
                  <a:pt x="413982" y="408295"/>
                  <a:pt x="0" y="395785"/>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6" name="Freeform 15">
            <a:extLst>
              <a:ext uri="{FF2B5EF4-FFF2-40B4-BE49-F238E27FC236}">
                <a16:creationId xmlns:a16="http://schemas.microsoft.com/office/drawing/2014/main" id="{B99D02A5-753D-4C48-8E50-5080EBB3AE78}"/>
              </a:ext>
            </a:extLst>
          </p:cNvPr>
          <p:cNvSpPr/>
          <p:nvPr/>
        </p:nvSpPr>
        <p:spPr>
          <a:xfrm>
            <a:off x="4191000" y="2895600"/>
            <a:ext cx="2405418" cy="914400"/>
          </a:xfrm>
          <a:custGeom>
            <a:avLst/>
            <a:gdLst>
              <a:gd name="connsiteX0" fmla="*/ 3548418 w 3548418"/>
              <a:gd name="connsiteY0" fmla="*/ 0 h 405774"/>
              <a:gd name="connsiteX1" fmla="*/ 1419367 w 3548418"/>
              <a:gd name="connsiteY1" fmla="*/ 354841 h 405774"/>
              <a:gd name="connsiteX2" fmla="*/ 0 w 3548418"/>
              <a:gd name="connsiteY2" fmla="*/ 395785 h 405774"/>
            </a:gdLst>
            <a:ahLst/>
            <a:cxnLst>
              <a:cxn ang="0">
                <a:pos x="connsiteX0" y="connsiteY0"/>
              </a:cxn>
              <a:cxn ang="0">
                <a:pos x="connsiteX1" y="connsiteY1"/>
              </a:cxn>
              <a:cxn ang="0">
                <a:pos x="connsiteX2" y="connsiteY2"/>
              </a:cxn>
            </a:cxnLst>
            <a:rect l="l" t="t" r="r" b="b"/>
            <a:pathLst>
              <a:path w="3548418" h="405774">
                <a:moveTo>
                  <a:pt x="3548418" y="0"/>
                </a:moveTo>
                <a:cubicBezTo>
                  <a:pt x="2779594" y="144438"/>
                  <a:pt x="2010770" y="288877"/>
                  <a:pt x="1419367" y="354841"/>
                </a:cubicBezTo>
                <a:cubicBezTo>
                  <a:pt x="827964" y="420805"/>
                  <a:pt x="413982" y="408295"/>
                  <a:pt x="0" y="395785"/>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7" name="Freeform 16">
            <a:extLst>
              <a:ext uri="{FF2B5EF4-FFF2-40B4-BE49-F238E27FC236}">
                <a16:creationId xmlns:a16="http://schemas.microsoft.com/office/drawing/2014/main" id="{6B0460F8-50A7-A249-A56B-30C019C1A8A5}"/>
              </a:ext>
            </a:extLst>
          </p:cNvPr>
          <p:cNvSpPr/>
          <p:nvPr/>
        </p:nvSpPr>
        <p:spPr>
          <a:xfrm>
            <a:off x="4114800" y="2895600"/>
            <a:ext cx="2514600" cy="2362200"/>
          </a:xfrm>
          <a:custGeom>
            <a:avLst/>
            <a:gdLst>
              <a:gd name="connsiteX0" fmla="*/ 3548418 w 3548418"/>
              <a:gd name="connsiteY0" fmla="*/ 0 h 405774"/>
              <a:gd name="connsiteX1" fmla="*/ 1419367 w 3548418"/>
              <a:gd name="connsiteY1" fmla="*/ 354841 h 405774"/>
              <a:gd name="connsiteX2" fmla="*/ 0 w 3548418"/>
              <a:gd name="connsiteY2" fmla="*/ 395785 h 405774"/>
            </a:gdLst>
            <a:ahLst/>
            <a:cxnLst>
              <a:cxn ang="0">
                <a:pos x="connsiteX0" y="connsiteY0"/>
              </a:cxn>
              <a:cxn ang="0">
                <a:pos x="connsiteX1" y="connsiteY1"/>
              </a:cxn>
              <a:cxn ang="0">
                <a:pos x="connsiteX2" y="connsiteY2"/>
              </a:cxn>
            </a:cxnLst>
            <a:rect l="l" t="t" r="r" b="b"/>
            <a:pathLst>
              <a:path w="3548418" h="405774">
                <a:moveTo>
                  <a:pt x="3548418" y="0"/>
                </a:moveTo>
                <a:cubicBezTo>
                  <a:pt x="2779594" y="144438"/>
                  <a:pt x="2010770" y="288877"/>
                  <a:pt x="1419367" y="354841"/>
                </a:cubicBezTo>
                <a:cubicBezTo>
                  <a:pt x="827964" y="420805"/>
                  <a:pt x="413982" y="408295"/>
                  <a:pt x="0" y="395785"/>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542790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defRPr/>
            </a:pPr>
            <a:r>
              <a:rPr lang="en-US" dirty="0">
                <a:solidFill>
                  <a:schemeClr val="tx1"/>
                </a:solidFill>
              </a:rPr>
              <a:t>Abstract Class Example - Eclipse</a:t>
            </a:r>
          </a:p>
        </p:txBody>
      </p:sp>
      <p:sp>
        <p:nvSpPr>
          <p:cNvPr id="11" name="TextBox 10">
            <a:extLst>
              <a:ext uri="{FF2B5EF4-FFF2-40B4-BE49-F238E27FC236}">
                <a16:creationId xmlns:a16="http://schemas.microsoft.com/office/drawing/2014/main" id="{A5A6CA43-72C0-A742-9112-F788295273AE}"/>
              </a:ext>
            </a:extLst>
          </p:cNvPr>
          <p:cNvSpPr txBox="1"/>
          <p:nvPr/>
        </p:nvSpPr>
        <p:spPr>
          <a:xfrm>
            <a:off x="5029200" y="1219200"/>
            <a:ext cx="3352800" cy="923330"/>
          </a:xfrm>
          <a:prstGeom prst="rect">
            <a:avLst/>
          </a:prstGeom>
          <a:noFill/>
        </p:spPr>
        <p:txBody>
          <a:bodyPr wrap="square" rtlCol="0">
            <a:spAutoFit/>
          </a:bodyPr>
          <a:lstStyle/>
          <a:p>
            <a:r>
              <a:rPr lang="en-US" dirty="0"/>
              <a:t>Eclipse Package Explorer</a:t>
            </a:r>
          </a:p>
          <a:p>
            <a:endParaRPr lang="en-US" dirty="0"/>
          </a:p>
          <a:p>
            <a:r>
              <a:rPr lang="en-US" dirty="0"/>
              <a:t>Java code for abstract class</a:t>
            </a:r>
          </a:p>
        </p:txBody>
      </p:sp>
      <p:pic>
        <p:nvPicPr>
          <p:cNvPr id="19" name="Picture 18" descr="A picture containing diagram&#10;&#10;Description automatically generated">
            <a:extLst>
              <a:ext uri="{FF2B5EF4-FFF2-40B4-BE49-F238E27FC236}">
                <a16:creationId xmlns:a16="http://schemas.microsoft.com/office/drawing/2014/main" id="{485F87F1-C443-A748-9930-B6C4EAD4D6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685800"/>
            <a:ext cx="3657600" cy="2476500"/>
          </a:xfrm>
          <a:prstGeom prst="rect">
            <a:avLst/>
          </a:prstGeom>
        </p:spPr>
      </p:pic>
      <p:pic>
        <p:nvPicPr>
          <p:cNvPr id="21" name="Picture 20" descr="Text&#10;&#10;Description automatically generated">
            <a:extLst>
              <a:ext uri="{FF2B5EF4-FFF2-40B4-BE49-F238E27FC236}">
                <a16:creationId xmlns:a16="http://schemas.microsoft.com/office/drawing/2014/main" id="{B2D5D24B-DA68-F641-B302-67BF51CE8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2785690"/>
            <a:ext cx="4876800" cy="3602410"/>
          </a:xfrm>
          <a:prstGeom prst="rect">
            <a:avLst/>
          </a:prstGeom>
        </p:spPr>
      </p:pic>
      <p:sp>
        <p:nvSpPr>
          <p:cNvPr id="22" name="Freeform 21">
            <a:extLst>
              <a:ext uri="{FF2B5EF4-FFF2-40B4-BE49-F238E27FC236}">
                <a16:creationId xmlns:a16="http://schemas.microsoft.com/office/drawing/2014/main" id="{533E55F1-20DB-C042-86EE-B1D4AA870BD7}"/>
              </a:ext>
            </a:extLst>
          </p:cNvPr>
          <p:cNvSpPr/>
          <p:nvPr/>
        </p:nvSpPr>
        <p:spPr>
          <a:xfrm flipV="1">
            <a:off x="3810000" y="1428466"/>
            <a:ext cx="1282890" cy="95534"/>
          </a:xfrm>
          <a:custGeom>
            <a:avLst/>
            <a:gdLst>
              <a:gd name="connsiteX0" fmla="*/ 3111690 w 3111690"/>
              <a:gd name="connsiteY0" fmla="*/ 818866 h 818866"/>
              <a:gd name="connsiteX1" fmla="*/ 1323833 w 3111690"/>
              <a:gd name="connsiteY1" fmla="*/ 491320 h 818866"/>
              <a:gd name="connsiteX2" fmla="*/ 0 w 3111690"/>
              <a:gd name="connsiteY2" fmla="*/ 0 h 818866"/>
            </a:gdLst>
            <a:ahLst/>
            <a:cxnLst>
              <a:cxn ang="0">
                <a:pos x="connsiteX0" y="connsiteY0"/>
              </a:cxn>
              <a:cxn ang="0">
                <a:pos x="connsiteX1" y="connsiteY1"/>
              </a:cxn>
              <a:cxn ang="0">
                <a:pos x="connsiteX2" y="connsiteY2"/>
              </a:cxn>
            </a:cxnLst>
            <a:rect l="l" t="t" r="r" b="b"/>
            <a:pathLst>
              <a:path w="3111690" h="818866">
                <a:moveTo>
                  <a:pt x="3111690" y="818866"/>
                </a:moveTo>
                <a:cubicBezTo>
                  <a:pt x="2477069" y="723332"/>
                  <a:pt x="1842448" y="627798"/>
                  <a:pt x="1323833" y="491320"/>
                </a:cubicBezTo>
                <a:cubicBezTo>
                  <a:pt x="805218" y="354842"/>
                  <a:pt x="402609" y="177421"/>
                  <a:pt x="0" y="0"/>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25" name="Freeform 24">
            <a:extLst>
              <a:ext uri="{FF2B5EF4-FFF2-40B4-BE49-F238E27FC236}">
                <a16:creationId xmlns:a16="http://schemas.microsoft.com/office/drawing/2014/main" id="{31D2C64A-2F2B-9244-94BB-0767B24E3CB9}"/>
              </a:ext>
            </a:extLst>
          </p:cNvPr>
          <p:cNvSpPr/>
          <p:nvPr/>
        </p:nvSpPr>
        <p:spPr>
          <a:xfrm>
            <a:off x="5323840" y="2123440"/>
            <a:ext cx="568960" cy="650240"/>
          </a:xfrm>
          <a:custGeom>
            <a:avLst/>
            <a:gdLst>
              <a:gd name="connsiteX0" fmla="*/ 568960 w 568960"/>
              <a:gd name="connsiteY0" fmla="*/ 0 h 650240"/>
              <a:gd name="connsiteX1" fmla="*/ 101600 w 568960"/>
              <a:gd name="connsiteY1" fmla="*/ 294640 h 650240"/>
              <a:gd name="connsiteX2" fmla="*/ 0 w 568960"/>
              <a:gd name="connsiteY2" fmla="*/ 650240 h 650240"/>
            </a:gdLst>
            <a:ahLst/>
            <a:cxnLst>
              <a:cxn ang="0">
                <a:pos x="connsiteX0" y="connsiteY0"/>
              </a:cxn>
              <a:cxn ang="0">
                <a:pos x="connsiteX1" y="connsiteY1"/>
              </a:cxn>
              <a:cxn ang="0">
                <a:pos x="connsiteX2" y="connsiteY2"/>
              </a:cxn>
            </a:cxnLst>
            <a:rect l="l" t="t" r="r" b="b"/>
            <a:pathLst>
              <a:path w="568960" h="650240">
                <a:moveTo>
                  <a:pt x="568960" y="0"/>
                </a:moveTo>
                <a:cubicBezTo>
                  <a:pt x="382693" y="93133"/>
                  <a:pt x="196427" y="186267"/>
                  <a:pt x="101600" y="294640"/>
                </a:cubicBezTo>
                <a:cubicBezTo>
                  <a:pt x="6773" y="403013"/>
                  <a:pt x="3386" y="526626"/>
                  <a:pt x="0" y="650240"/>
                </a:cubicBezTo>
              </a:path>
            </a:pathLst>
          </a:custGeom>
          <a:ln w="38100">
            <a:headEnd type="none" w="med" len="med"/>
            <a:tailEnd type="arrow" w="med" len="med"/>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3740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defRPr/>
            </a:pPr>
            <a:r>
              <a:rPr lang="en-US" dirty="0">
                <a:solidFill>
                  <a:schemeClr val="accent3"/>
                </a:solidFill>
              </a:rPr>
              <a:t>Abstract</a:t>
            </a:r>
            <a:r>
              <a:rPr lang="en-US" dirty="0"/>
              <a:t> Classes: Review</a:t>
            </a:r>
          </a:p>
        </p:txBody>
      </p:sp>
      <p:sp>
        <p:nvSpPr>
          <p:cNvPr id="2" name="Content Placeholder 1"/>
          <p:cNvSpPr>
            <a:spLocks noGrp="1"/>
          </p:cNvSpPr>
          <p:nvPr>
            <p:ph idx="1"/>
          </p:nvPr>
        </p:nvSpPr>
        <p:spPr/>
        <p:txBody>
          <a:bodyPr>
            <a:normAutofit/>
          </a:bodyPr>
          <a:lstStyle/>
          <a:p>
            <a:pPr>
              <a:defRPr/>
            </a:pPr>
            <a:r>
              <a:rPr lang="en-US" dirty="0"/>
              <a:t>Hybrid of </a:t>
            </a:r>
            <a:r>
              <a:rPr lang="en-US" dirty="0" err="1"/>
              <a:t>superclasses</a:t>
            </a:r>
            <a:r>
              <a:rPr lang="en-US" dirty="0"/>
              <a:t> and interfaces</a:t>
            </a:r>
          </a:p>
          <a:p>
            <a:pPr lvl="1">
              <a:defRPr/>
            </a:pPr>
            <a:r>
              <a:rPr lang="en-US" dirty="0"/>
              <a:t>Like regular </a:t>
            </a:r>
            <a:r>
              <a:rPr lang="en-US" dirty="0" err="1"/>
              <a:t>superclasses</a:t>
            </a:r>
            <a:r>
              <a:rPr lang="en-US" dirty="0"/>
              <a:t>:</a:t>
            </a:r>
          </a:p>
          <a:p>
            <a:pPr lvl="2">
              <a:defRPr/>
            </a:pPr>
            <a:r>
              <a:rPr lang="en-US" dirty="0"/>
              <a:t>Provide implementation of some methods</a:t>
            </a:r>
            <a:br>
              <a:rPr lang="en-US" dirty="0"/>
            </a:br>
            <a:endParaRPr lang="en-US" dirty="0"/>
          </a:p>
          <a:p>
            <a:pPr lvl="1">
              <a:defRPr/>
            </a:pPr>
            <a:r>
              <a:rPr lang="en-US" dirty="0"/>
              <a:t>Like interfaces</a:t>
            </a:r>
          </a:p>
          <a:p>
            <a:pPr lvl="2">
              <a:defRPr/>
            </a:pPr>
            <a:r>
              <a:rPr lang="en-US" dirty="0"/>
              <a:t>Just provide signatures and docs of other methods</a:t>
            </a:r>
          </a:p>
          <a:p>
            <a:pPr lvl="2">
              <a:defRPr/>
            </a:pPr>
            <a:r>
              <a:rPr lang="en-US" dirty="0"/>
              <a:t>Can’t be instantiated</a:t>
            </a:r>
          </a:p>
        </p:txBody>
      </p:sp>
    </p:spTree>
    <p:extLst>
      <p:ext uri="{BB962C8B-B14F-4D97-AF65-F5344CB8AC3E}">
        <p14:creationId xmlns:p14="http://schemas.microsoft.com/office/powerpoint/2010/main" val="3824317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defRPr/>
            </a:pPr>
            <a:r>
              <a:rPr lang="en-US" dirty="0">
                <a:ea typeface="+mj-ea"/>
              </a:rPr>
              <a:t>UML Class Diagram Review</a:t>
            </a:r>
          </a:p>
        </p:txBody>
      </p:sp>
      <p:sp>
        <p:nvSpPr>
          <p:cNvPr id="35843" name="Text Placeholder 4"/>
          <p:cNvSpPr>
            <a:spLocks noGrp="1"/>
          </p:cNvSpPr>
          <p:nvPr>
            <p:ph type="body" idx="1"/>
          </p:nvPr>
        </p:nvSpPr>
        <p:spPr>
          <a:xfrm>
            <a:off x="3922713" y="2932113"/>
            <a:ext cx="4572000" cy="1454150"/>
          </a:xfrm>
        </p:spPr>
        <p:txBody>
          <a:bodyPr/>
          <a:lstStyle/>
          <a:p>
            <a:r>
              <a:rPr lang="en-US" dirty="0"/>
              <a:t>Inheritance, Associations, and Dependencies</a:t>
            </a:r>
          </a:p>
        </p:txBody>
      </p:sp>
    </p:spTree>
    <p:extLst>
      <p:ext uri="{BB962C8B-B14F-4D97-AF65-F5344CB8AC3E}">
        <p14:creationId xmlns:p14="http://schemas.microsoft.com/office/powerpoint/2010/main" val="1212792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ln/>
        </p:spPr>
        <p:txBody>
          <a:bodyPr>
            <a:normAutofit/>
          </a:bodyPr>
          <a:lstStyle/>
          <a:p>
            <a:r>
              <a:rPr lang="en-US" dirty="0">
                <a:solidFill>
                  <a:srgbClr val="FF0000"/>
                </a:solidFill>
              </a:rPr>
              <a:t>Recall</a:t>
            </a:r>
            <a:r>
              <a:rPr lang="en-US" dirty="0"/>
              <a:t> UML: Associations</a:t>
            </a:r>
          </a:p>
        </p:txBody>
      </p:sp>
      <p:sp>
        <p:nvSpPr>
          <p:cNvPr id="2" name="Rectangle 1"/>
          <p:cNvSpPr/>
          <p:nvPr/>
        </p:nvSpPr>
        <p:spPr>
          <a:xfrm>
            <a:off x="5486400" y="2438400"/>
            <a:ext cx="228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638800" y="3794701"/>
            <a:ext cx="228600"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Content Placeholder 1"/>
          <p:cNvSpPr>
            <a:spLocks noGrp="1"/>
          </p:cNvSpPr>
          <p:nvPr>
            <p:ph idx="1"/>
          </p:nvPr>
        </p:nvSpPr>
        <p:spPr>
          <a:xfrm>
            <a:off x="3886200" y="838200"/>
            <a:ext cx="5029200" cy="548699"/>
          </a:xfrm>
        </p:spPr>
        <p:txBody>
          <a:bodyPr/>
          <a:lstStyle/>
          <a:p>
            <a:pPr marL="109537" indent="0">
              <a:buNone/>
            </a:pPr>
            <a:r>
              <a:rPr lang="en-US" sz="2000" dirty="0"/>
              <a:t>Solid line, open arrowhead = “has-a”</a:t>
            </a:r>
          </a:p>
        </p:txBody>
      </p:sp>
      <p:pic>
        <p:nvPicPr>
          <p:cNvPr id="4" name="Graphic 3">
            <a:extLst>
              <a:ext uri="{FF2B5EF4-FFF2-40B4-BE49-F238E27FC236}">
                <a16:creationId xmlns:a16="http://schemas.microsoft.com/office/drawing/2014/main" id="{97EAA745-144B-BA4F-BAF2-E32F2B09D0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8600" y="990600"/>
            <a:ext cx="5551714" cy="3505200"/>
          </a:xfrm>
          <a:prstGeom prst="rect">
            <a:avLst/>
          </a:prstGeom>
        </p:spPr>
      </p:pic>
      <p:sp>
        <p:nvSpPr>
          <p:cNvPr id="5" name="Freeform 4">
            <a:extLst>
              <a:ext uri="{FF2B5EF4-FFF2-40B4-BE49-F238E27FC236}">
                <a16:creationId xmlns:a16="http://schemas.microsoft.com/office/drawing/2014/main" id="{A4D5F5AF-AD9F-5C45-BE7C-9BA8FC1C52B0}"/>
              </a:ext>
            </a:extLst>
          </p:cNvPr>
          <p:cNvSpPr/>
          <p:nvPr/>
        </p:nvSpPr>
        <p:spPr>
          <a:xfrm>
            <a:off x="3589361" y="1296537"/>
            <a:ext cx="4394579" cy="1201003"/>
          </a:xfrm>
          <a:custGeom>
            <a:avLst/>
            <a:gdLst>
              <a:gd name="connsiteX0" fmla="*/ 4394579 w 4394579"/>
              <a:gd name="connsiteY0" fmla="*/ 0 h 1201003"/>
              <a:gd name="connsiteX1" fmla="*/ 2743200 w 4394579"/>
              <a:gd name="connsiteY1" fmla="*/ 805218 h 1201003"/>
              <a:gd name="connsiteX2" fmla="*/ 0 w 4394579"/>
              <a:gd name="connsiteY2" fmla="*/ 1201003 h 1201003"/>
            </a:gdLst>
            <a:ahLst/>
            <a:cxnLst>
              <a:cxn ang="0">
                <a:pos x="connsiteX0" y="connsiteY0"/>
              </a:cxn>
              <a:cxn ang="0">
                <a:pos x="connsiteX1" y="connsiteY1"/>
              </a:cxn>
              <a:cxn ang="0">
                <a:pos x="connsiteX2" y="connsiteY2"/>
              </a:cxn>
            </a:cxnLst>
            <a:rect l="l" t="t" r="r" b="b"/>
            <a:pathLst>
              <a:path w="4394579" h="1201003">
                <a:moveTo>
                  <a:pt x="4394579" y="0"/>
                </a:moveTo>
                <a:cubicBezTo>
                  <a:pt x="3935104" y="302525"/>
                  <a:pt x="3475630" y="605051"/>
                  <a:pt x="2743200" y="805218"/>
                </a:cubicBezTo>
                <a:cubicBezTo>
                  <a:pt x="2010770" y="1005385"/>
                  <a:pt x="1005385" y="1103194"/>
                  <a:pt x="0" y="1201003"/>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5B58768-BDD1-9249-8764-674B1657DFD6}"/>
              </a:ext>
            </a:extLst>
          </p:cNvPr>
          <p:cNvSpPr txBox="1"/>
          <p:nvPr/>
        </p:nvSpPr>
        <p:spPr>
          <a:xfrm>
            <a:off x="381000" y="4876800"/>
            <a:ext cx="5982728" cy="923330"/>
          </a:xfrm>
          <a:prstGeom prst="rect">
            <a:avLst/>
          </a:prstGeom>
          <a:noFill/>
        </p:spPr>
        <p:txBody>
          <a:bodyPr wrap="none" rtlCol="0">
            <a:spAutoFit/>
          </a:bodyPr>
          <a:lstStyle/>
          <a:p>
            <a:r>
              <a:rPr lang="en-US" dirty="0" err="1">
                <a:latin typeface="+mn-lt"/>
                <a:cs typeface="Courier New" panose="02070309020205020404" pitchFamily="49" charset="0"/>
              </a:rPr>
              <a:t>PlantUML</a:t>
            </a:r>
            <a:r>
              <a:rPr lang="en-US" dirty="0">
                <a:latin typeface="+mn-lt"/>
                <a:cs typeface="Courier New" panose="02070309020205020404" pitchFamily="49" charset="0"/>
              </a:rPr>
              <a:t> code for placing field name at arrowhead:</a:t>
            </a:r>
          </a:p>
          <a:p>
            <a:pPr lvl="1"/>
            <a:r>
              <a:rPr lang="en-US" dirty="0">
                <a:latin typeface="Courier New" panose="02070309020205020404" pitchFamily="49" charset="0"/>
                <a:cs typeface="Courier New" panose="02070309020205020404" pitchFamily="49" charset="0"/>
              </a:rPr>
              <a:t>Register -down-&gt;"</a:t>
            </a:r>
            <a:r>
              <a:rPr lang="en-US" dirty="0" err="1">
                <a:latin typeface="Courier New" panose="02070309020205020404" pitchFamily="49" charset="0"/>
                <a:cs typeface="Courier New" panose="02070309020205020404" pitchFamily="49" charset="0"/>
              </a:rPr>
              <a:t>currentSale</a:t>
            </a:r>
            <a:r>
              <a:rPr lang="en-US" dirty="0">
                <a:latin typeface="Courier New" panose="02070309020205020404" pitchFamily="49" charset="0"/>
                <a:cs typeface="Courier New" panose="02070309020205020404" pitchFamily="49" charset="0"/>
              </a:rPr>
              <a:t>" Sale</a:t>
            </a:r>
          </a:p>
          <a:p>
            <a:pPr lvl="1"/>
            <a:r>
              <a:rPr lang="en-US" dirty="0">
                <a:latin typeface="Courier New" panose="02070309020205020404" pitchFamily="49" charset="0"/>
                <a:cs typeface="Courier New" panose="02070309020205020404" pitchFamily="49" charset="0"/>
              </a:rPr>
              <a:t>Register -down-&gt;"location" Store</a:t>
            </a:r>
          </a:p>
        </p:txBody>
      </p:sp>
      <p:sp>
        <p:nvSpPr>
          <p:cNvPr id="7" name="TextBox 6">
            <a:extLst>
              <a:ext uri="{FF2B5EF4-FFF2-40B4-BE49-F238E27FC236}">
                <a16:creationId xmlns:a16="http://schemas.microsoft.com/office/drawing/2014/main" id="{4AD7E08A-DACC-7946-B751-96069C8A5804}"/>
              </a:ext>
            </a:extLst>
          </p:cNvPr>
          <p:cNvSpPr txBox="1"/>
          <p:nvPr/>
        </p:nvSpPr>
        <p:spPr>
          <a:xfrm>
            <a:off x="5715000" y="2971800"/>
            <a:ext cx="3570208" cy="923330"/>
          </a:xfrm>
          <a:prstGeom prst="rect">
            <a:avLst/>
          </a:prstGeom>
          <a:noFill/>
        </p:spPr>
        <p:txBody>
          <a:bodyPr wrap="none" rtlCol="0">
            <a:spAutoFit/>
          </a:bodyPr>
          <a:lstStyle/>
          <a:p>
            <a:r>
              <a:rPr lang="en-US" i="1" dirty="0"/>
              <a:t>Answer me this:</a:t>
            </a:r>
          </a:p>
          <a:p>
            <a:r>
              <a:rPr lang="en-US" sz="1600" dirty="0">
                <a:latin typeface="Courier New" panose="02070309020205020404" pitchFamily="49" charset="0"/>
                <a:cs typeface="Courier New" panose="02070309020205020404" pitchFamily="49" charset="0"/>
              </a:rPr>
              <a:t>Register</a:t>
            </a:r>
            <a:r>
              <a:rPr lang="en-US" dirty="0"/>
              <a:t> has how many fields?</a:t>
            </a:r>
          </a:p>
          <a:p>
            <a:r>
              <a:rPr lang="en-US" dirty="0"/>
              <a:t>What are their names?</a:t>
            </a:r>
          </a:p>
        </p:txBody>
      </p:sp>
    </p:spTree>
    <p:extLst>
      <p:ext uri="{BB962C8B-B14F-4D97-AF65-F5344CB8AC3E}">
        <p14:creationId xmlns:p14="http://schemas.microsoft.com/office/powerpoint/2010/main" val="3501023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ln/>
        </p:spPr>
        <p:txBody>
          <a:bodyPr/>
          <a:lstStyle/>
          <a:p>
            <a:r>
              <a:rPr lang="en-US" dirty="0">
                <a:solidFill>
                  <a:srgbClr val="FF0000"/>
                </a:solidFill>
              </a:rPr>
              <a:t>Recall</a:t>
            </a:r>
            <a:r>
              <a:rPr lang="en-US" dirty="0"/>
              <a:t> UML: Dependencies</a:t>
            </a:r>
          </a:p>
        </p:txBody>
      </p:sp>
      <p:pic>
        <p:nvPicPr>
          <p:cNvPr id="36868" name="Picture 4"/>
          <p:cNvPicPr>
            <a:picLocks noChangeAspect="1" noChangeArrowheads="1"/>
          </p:cNvPicPr>
          <p:nvPr/>
        </p:nvPicPr>
        <p:blipFill>
          <a:blip r:embed="rId3"/>
          <a:srcRect/>
          <a:stretch>
            <a:fillRect/>
          </a:stretch>
        </p:blipFill>
        <p:spPr bwMode="auto">
          <a:xfrm>
            <a:off x="457200" y="2057400"/>
            <a:ext cx="8113737" cy="2474638"/>
          </a:xfrm>
          <a:prstGeom prst="rect">
            <a:avLst/>
          </a:prstGeom>
          <a:noFill/>
          <a:ln w="12700">
            <a:noFill/>
            <a:miter lim="800000"/>
            <a:headEnd/>
            <a:tailEnd/>
          </a:ln>
        </p:spPr>
      </p:pic>
      <p:sp>
        <p:nvSpPr>
          <p:cNvPr id="36871" name="Rectangle 7"/>
          <p:cNvSpPr>
            <a:spLocks/>
          </p:cNvSpPr>
          <p:nvPr/>
        </p:nvSpPr>
        <p:spPr bwMode="auto">
          <a:xfrm>
            <a:off x="1066800" y="5351264"/>
            <a:ext cx="7105650" cy="973336"/>
          </a:xfrm>
          <a:prstGeom prst="rect">
            <a:avLst/>
          </a:prstGeom>
          <a:noFill/>
          <a:ln w="12700">
            <a:noFill/>
            <a:miter lim="800000"/>
            <a:headEnd type="none" w="med" len="med"/>
            <a:tailEnd type="none" w="med" len="med"/>
          </a:ln>
        </p:spPr>
        <p:txBody>
          <a:bodyPr lIns="0" tIns="0" rIns="0" bIns="0" anchor="ctr">
            <a:prstTxWarp prst="textNoShape">
              <a:avLst/>
            </a:prstTxWarp>
          </a:bodyPr>
          <a:lstStyle/>
          <a:p>
            <a:r>
              <a:rPr lang="en-US" sz="2800" b="1" dirty="0">
                <a:solidFill>
                  <a:schemeClr val="accent1"/>
                </a:solidFill>
                <a:latin typeface="+mj-lt"/>
                <a:ea typeface="Helvetica Neue Light" charset="0"/>
                <a:cs typeface="Helvetica Neue Light" charset="0"/>
              </a:rPr>
              <a:t>Use association lines only when an item is stored as a field. Solid = stronger rel.</a:t>
            </a:r>
          </a:p>
        </p:txBody>
      </p:sp>
      <p:sp>
        <p:nvSpPr>
          <p:cNvPr id="9" name="Rectangle 8"/>
          <p:cNvSpPr/>
          <p:nvPr/>
        </p:nvSpPr>
        <p:spPr>
          <a:xfrm>
            <a:off x="5547298" y="3352800"/>
            <a:ext cx="304801" cy="2286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4998903" y="3962400"/>
            <a:ext cx="838200" cy="25812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ectangle 1"/>
          <p:cNvSpPr/>
          <p:nvPr/>
        </p:nvSpPr>
        <p:spPr>
          <a:xfrm>
            <a:off x="14287" y="6319837"/>
            <a:ext cx="5625451" cy="369332"/>
          </a:xfrm>
          <a:prstGeom prst="rect">
            <a:avLst/>
          </a:prstGeom>
        </p:spPr>
        <p:txBody>
          <a:bodyPr wrap="none">
            <a:spAutoFit/>
          </a:bodyPr>
          <a:lstStyle/>
          <a:p>
            <a:pPr marL="109537" indent="0">
              <a:buNone/>
            </a:pPr>
            <a:r>
              <a:rPr lang="en-US" b="1" dirty="0"/>
              <a:t>Two types of open arrowheads: open and closed</a:t>
            </a:r>
          </a:p>
        </p:txBody>
      </p:sp>
      <p:grpSp>
        <p:nvGrpSpPr>
          <p:cNvPr id="6" name="Group 5">
            <a:extLst>
              <a:ext uri="{FF2B5EF4-FFF2-40B4-BE49-F238E27FC236}">
                <a16:creationId xmlns:a16="http://schemas.microsoft.com/office/drawing/2014/main" id="{46751C55-6EB9-BA45-AD69-40308617F7EC}"/>
              </a:ext>
            </a:extLst>
          </p:cNvPr>
          <p:cNvGrpSpPr/>
          <p:nvPr/>
        </p:nvGrpSpPr>
        <p:grpSpPr>
          <a:xfrm>
            <a:off x="937616" y="1344215"/>
            <a:ext cx="5042406" cy="1344394"/>
            <a:chOff x="937616" y="1344215"/>
            <a:chExt cx="5042406" cy="1344394"/>
          </a:xfrm>
        </p:grpSpPr>
        <p:sp>
          <p:nvSpPr>
            <p:cNvPr id="36870" name="AutoShape 6"/>
            <p:cNvSpPr>
              <a:spLocks/>
            </p:cNvSpPr>
            <p:nvPr/>
          </p:nvSpPr>
          <p:spPr bwMode="auto">
            <a:xfrm>
              <a:off x="937616" y="1344215"/>
              <a:ext cx="4624983" cy="589359"/>
            </a:xfrm>
            <a:prstGeom prst="roundRect">
              <a:avLst>
                <a:gd name="adj" fmla="val 2272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dirty="0">
                  <a:effectLst>
                    <a:outerShdw blurRad="38100" dist="38100" dir="2700000" algn="tl">
                      <a:srgbClr val="000000"/>
                    </a:outerShdw>
                  </a:effectLst>
                  <a:ea typeface="Helvetica Neue Light" charset="0"/>
                  <a:cs typeface="Helvetica Neue Light" charset="0"/>
                </a:rPr>
                <a:t>Dependency lines are dashed</a:t>
              </a:r>
            </a:p>
          </p:txBody>
        </p:sp>
        <p:sp>
          <p:nvSpPr>
            <p:cNvPr id="3" name="Freeform 2">
              <a:extLst>
                <a:ext uri="{FF2B5EF4-FFF2-40B4-BE49-F238E27FC236}">
                  <a16:creationId xmlns:a16="http://schemas.microsoft.com/office/drawing/2014/main" id="{F1297A96-6F16-1141-B371-4F014CE18277}"/>
                </a:ext>
              </a:extLst>
            </p:cNvPr>
            <p:cNvSpPr/>
            <p:nvPr/>
          </p:nvSpPr>
          <p:spPr>
            <a:xfrm>
              <a:off x="5486400" y="1596788"/>
              <a:ext cx="493622" cy="1091821"/>
            </a:xfrm>
            <a:custGeom>
              <a:avLst/>
              <a:gdLst>
                <a:gd name="connsiteX0" fmla="*/ 150125 w 493622"/>
                <a:gd name="connsiteY0" fmla="*/ 0 h 1091821"/>
                <a:gd name="connsiteX1" fmla="*/ 491319 w 493622"/>
                <a:gd name="connsiteY1" fmla="*/ 204716 h 1091821"/>
                <a:gd name="connsiteX2" fmla="*/ 0 w 493622"/>
                <a:gd name="connsiteY2" fmla="*/ 1091821 h 1091821"/>
              </a:gdLst>
              <a:ahLst/>
              <a:cxnLst>
                <a:cxn ang="0">
                  <a:pos x="connsiteX0" y="connsiteY0"/>
                </a:cxn>
                <a:cxn ang="0">
                  <a:pos x="connsiteX1" y="connsiteY1"/>
                </a:cxn>
                <a:cxn ang="0">
                  <a:pos x="connsiteX2" y="connsiteY2"/>
                </a:cxn>
              </a:cxnLst>
              <a:rect l="l" t="t" r="r" b="b"/>
              <a:pathLst>
                <a:path w="493622" h="1091821">
                  <a:moveTo>
                    <a:pt x="150125" y="0"/>
                  </a:moveTo>
                  <a:cubicBezTo>
                    <a:pt x="333232" y="11373"/>
                    <a:pt x="516340" y="22746"/>
                    <a:pt x="491319" y="204716"/>
                  </a:cubicBezTo>
                  <a:cubicBezTo>
                    <a:pt x="466298" y="386686"/>
                    <a:pt x="233149" y="739253"/>
                    <a:pt x="0" y="1091821"/>
                  </a:cubicBezTo>
                </a:path>
              </a:pathLst>
            </a:custGeom>
            <a:noFill/>
            <a:ln w="550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0C31C22B-EB19-2548-B2F7-E423B62D813F}"/>
              </a:ext>
            </a:extLst>
          </p:cNvPr>
          <p:cNvGrpSpPr/>
          <p:nvPr/>
        </p:nvGrpSpPr>
        <p:grpSpPr>
          <a:xfrm>
            <a:off x="381000" y="3589361"/>
            <a:ext cx="4341125" cy="1303513"/>
            <a:chOff x="381000" y="3589361"/>
            <a:chExt cx="4341125" cy="1303513"/>
          </a:xfrm>
        </p:grpSpPr>
        <p:sp>
          <p:nvSpPr>
            <p:cNvPr id="36869" name="AutoShape 5"/>
            <p:cNvSpPr>
              <a:spLocks/>
            </p:cNvSpPr>
            <p:nvPr/>
          </p:nvSpPr>
          <p:spPr bwMode="auto">
            <a:xfrm>
              <a:off x="381000" y="4114800"/>
              <a:ext cx="3505200" cy="778074"/>
            </a:xfrm>
            <a:prstGeom prst="roundRect">
              <a:avLst>
                <a:gd name="adj" fmla="val 22727"/>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lIns="0" tIns="0" rIns="0" bIns="0" anchor="ctr">
              <a:prstTxWarp prst="textNoShape">
                <a:avLst/>
              </a:prstTxWarp>
            </a:bodyPr>
            <a:lstStyle/>
            <a:p>
              <a:r>
                <a:rPr lang="en-US" sz="2500" dirty="0">
                  <a:effectLst>
                    <a:outerShdw blurRad="38100" dist="38100" dir="2700000" algn="tl">
                      <a:srgbClr val="000000"/>
                    </a:outerShdw>
                  </a:effectLst>
                  <a:ea typeface="Helvetica Neue Light" charset="0"/>
                  <a:cs typeface="Helvetica Neue Light" charset="0"/>
                </a:rPr>
                <a:t>Field association lines are solid</a:t>
              </a:r>
            </a:p>
          </p:txBody>
        </p:sp>
        <p:sp>
          <p:nvSpPr>
            <p:cNvPr id="5" name="Freeform 4">
              <a:extLst>
                <a:ext uri="{FF2B5EF4-FFF2-40B4-BE49-F238E27FC236}">
                  <a16:creationId xmlns:a16="http://schemas.microsoft.com/office/drawing/2014/main" id="{AD41CCF1-C74B-7547-967F-E8B5625D3D92}"/>
                </a:ext>
              </a:extLst>
            </p:cNvPr>
            <p:cNvSpPr/>
            <p:nvPr/>
          </p:nvSpPr>
          <p:spPr>
            <a:xfrm>
              <a:off x="2320119" y="3589361"/>
              <a:ext cx="2402006" cy="1189534"/>
            </a:xfrm>
            <a:custGeom>
              <a:avLst/>
              <a:gdLst>
                <a:gd name="connsiteX0" fmla="*/ 0 w 2402006"/>
                <a:gd name="connsiteY0" fmla="*/ 1091821 h 1189534"/>
                <a:gd name="connsiteX1" fmla="*/ 1733266 w 2402006"/>
                <a:gd name="connsiteY1" fmla="*/ 1160060 h 1189534"/>
                <a:gd name="connsiteX2" fmla="*/ 2224585 w 2402006"/>
                <a:gd name="connsiteY2" fmla="*/ 668740 h 1189534"/>
                <a:gd name="connsiteX3" fmla="*/ 2402006 w 2402006"/>
                <a:gd name="connsiteY3" fmla="*/ 0 h 1189534"/>
              </a:gdLst>
              <a:ahLst/>
              <a:cxnLst>
                <a:cxn ang="0">
                  <a:pos x="connsiteX0" y="connsiteY0"/>
                </a:cxn>
                <a:cxn ang="0">
                  <a:pos x="connsiteX1" y="connsiteY1"/>
                </a:cxn>
                <a:cxn ang="0">
                  <a:pos x="connsiteX2" y="connsiteY2"/>
                </a:cxn>
                <a:cxn ang="0">
                  <a:pos x="connsiteX3" y="connsiteY3"/>
                </a:cxn>
              </a:cxnLst>
              <a:rect l="l" t="t" r="r" b="b"/>
              <a:pathLst>
                <a:path w="2402006" h="1189534">
                  <a:moveTo>
                    <a:pt x="0" y="1091821"/>
                  </a:moveTo>
                  <a:cubicBezTo>
                    <a:pt x="681251" y="1161197"/>
                    <a:pt x="1362502" y="1230574"/>
                    <a:pt x="1733266" y="1160060"/>
                  </a:cubicBezTo>
                  <a:cubicBezTo>
                    <a:pt x="2104030" y="1089546"/>
                    <a:pt x="2113128" y="862083"/>
                    <a:pt x="2224585" y="668740"/>
                  </a:cubicBezTo>
                  <a:cubicBezTo>
                    <a:pt x="2336042" y="475397"/>
                    <a:pt x="2369024" y="237698"/>
                    <a:pt x="2402006" y="0"/>
                  </a:cubicBezTo>
                </a:path>
              </a:pathLst>
            </a:custGeom>
            <a:noFill/>
            <a:ln w="38100">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7072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ln/>
        </p:spPr>
        <p:txBody>
          <a:bodyPr>
            <a:normAutofit/>
          </a:bodyPr>
          <a:lstStyle/>
          <a:p>
            <a:r>
              <a:rPr lang="en-US" dirty="0">
                <a:solidFill>
                  <a:srgbClr val="FF0000"/>
                </a:solidFill>
              </a:rPr>
              <a:t>Recall </a:t>
            </a:r>
            <a:r>
              <a:rPr lang="en-US" dirty="0">
                <a:solidFill>
                  <a:schemeClr val="tx1"/>
                </a:solidFill>
              </a:rPr>
              <a:t>UML</a:t>
            </a:r>
            <a:r>
              <a:rPr lang="en-US" dirty="0"/>
              <a:t>: Inheritance</a:t>
            </a:r>
          </a:p>
        </p:txBody>
      </p:sp>
      <p:pic>
        <p:nvPicPr>
          <p:cNvPr id="35845" name="Picture 5"/>
          <p:cNvPicPr>
            <a:picLocks noChangeAspect="1" noChangeArrowheads="1"/>
          </p:cNvPicPr>
          <p:nvPr/>
        </p:nvPicPr>
        <p:blipFill>
          <a:blip r:embed="rId2"/>
          <a:srcRect/>
          <a:stretch>
            <a:fillRect/>
          </a:stretch>
        </p:blipFill>
        <p:spPr bwMode="auto">
          <a:xfrm>
            <a:off x="4563070" y="2062758"/>
            <a:ext cx="3982641" cy="2728020"/>
          </a:xfrm>
          <a:prstGeom prst="rect">
            <a:avLst/>
          </a:prstGeom>
          <a:noFill/>
          <a:ln w="12700">
            <a:noFill/>
            <a:miter lim="800000"/>
            <a:headEnd/>
            <a:tailEnd/>
          </a:ln>
        </p:spPr>
      </p:pic>
      <p:sp>
        <p:nvSpPr>
          <p:cNvPr id="35846" name="AutoShape 6"/>
          <p:cNvSpPr>
            <a:spLocks/>
          </p:cNvSpPr>
          <p:nvPr/>
        </p:nvSpPr>
        <p:spPr bwMode="auto">
          <a:xfrm>
            <a:off x="6340078" y="2920008"/>
            <a:ext cx="562570" cy="500063"/>
          </a:xfrm>
          <a:prstGeom prst="roundRect">
            <a:avLst>
              <a:gd name="adj" fmla="val 26782"/>
            </a:avLst>
          </a:prstGeom>
          <a:noFill/>
          <a:ln w="50800">
            <a:solidFill>
              <a:srgbClr val="0044FE"/>
            </a:solidFill>
            <a:prstDash val="solid"/>
            <a:round/>
            <a:headEnd type="none" w="med" len="med"/>
            <a:tailEnd type="none" w="med" len="med"/>
          </a:ln>
          <a:effectLst>
            <a:outerShdw blurRad="101600" algn="ctr" rotWithShape="0">
              <a:schemeClr val="bg2">
                <a:alpha val="50000"/>
              </a:schemeClr>
            </a:outerShdw>
          </a:effectLst>
        </p:spPr>
        <p:txBody>
          <a:bodyPr lIns="0" tIns="0" rIns="0" bIns="0">
            <a:prstTxWarp prst="textNoShape">
              <a:avLst/>
            </a:prstTxWarp>
          </a:bodyPr>
          <a:lstStyle/>
          <a:p>
            <a:endParaRPr lang="en-US"/>
          </a:p>
        </p:txBody>
      </p:sp>
      <p:sp>
        <p:nvSpPr>
          <p:cNvPr id="35847" name="Line 7"/>
          <p:cNvSpPr>
            <a:spLocks noChangeShapeType="1"/>
          </p:cNvSpPr>
          <p:nvPr/>
        </p:nvSpPr>
        <p:spPr bwMode="auto">
          <a:xfrm>
            <a:off x="4876800" y="792162"/>
            <a:ext cx="1498997" cy="2195936"/>
          </a:xfrm>
          <a:prstGeom prst="line">
            <a:avLst/>
          </a:prstGeom>
          <a:noFill/>
          <a:ln w="50800">
            <a:solidFill>
              <a:srgbClr val="0044FE"/>
            </a:solidFill>
            <a:prstDash val="solid"/>
            <a:round/>
            <a:headEnd type="none" w="med" len="med"/>
            <a:tailEnd type="none" w="med" len="med"/>
          </a:ln>
        </p:spPr>
        <p:txBody>
          <a:bodyPr lIns="64291" tIns="32146" rIns="64291" bIns="32146">
            <a:prstTxWarp prst="textNoShape">
              <a:avLst/>
            </a:prstTxWarp>
          </a:bodyPr>
          <a:lstStyle/>
          <a:p>
            <a:endParaRPr lang="en-US"/>
          </a:p>
        </p:txBody>
      </p:sp>
      <p:sp>
        <p:nvSpPr>
          <p:cNvPr id="2" name="Content Placeholder 1"/>
          <p:cNvSpPr>
            <a:spLocks noGrp="1"/>
          </p:cNvSpPr>
          <p:nvPr>
            <p:ph idx="1"/>
          </p:nvPr>
        </p:nvSpPr>
        <p:spPr>
          <a:xfrm>
            <a:off x="457200" y="1828800"/>
            <a:ext cx="8229600" cy="4579938"/>
          </a:xfrm>
        </p:spPr>
        <p:txBody>
          <a:bodyPr/>
          <a:lstStyle/>
          <a:p>
            <a:r>
              <a:rPr lang="en-US" dirty="0"/>
              <a:t>General class (superclass)</a:t>
            </a:r>
            <a:br>
              <a:rPr lang="en-US" dirty="0"/>
            </a:br>
            <a:br>
              <a:rPr lang="en-US" dirty="0"/>
            </a:br>
            <a:endParaRPr lang="en-US" dirty="0"/>
          </a:p>
          <a:p>
            <a:r>
              <a:rPr lang="en-US" dirty="0"/>
              <a:t>Specialized class (subclass)</a:t>
            </a:r>
          </a:p>
        </p:txBody>
      </p:sp>
      <p:sp>
        <p:nvSpPr>
          <p:cNvPr id="3" name="Rectangle 2"/>
          <p:cNvSpPr/>
          <p:nvPr/>
        </p:nvSpPr>
        <p:spPr>
          <a:xfrm>
            <a:off x="229334" y="6085572"/>
            <a:ext cx="8722516" cy="646331"/>
          </a:xfrm>
          <a:prstGeom prst="rect">
            <a:avLst/>
          </a:prstGeom>
        </p:spPr>
        <p:txBody>
          <a:bodyPr wrap="none">
            <a:spAutoFit/>
          </a:bodyPr>
          <a:lstStyle/>
          <a:p>
            <a:pPr marL="109537" indent="0">
              <a:buNone/>
            </a:pPr>
            <a:r>
              <a:rPr lang="en-US" b="1" dirty="0"/>
              <a:t>Closed arrowhead = “is-a”. </a:t>
            </a:r>
            <a:br>
              <a:rPr lang="en-US" b="1" dirty="0"/>
            </a:br>
            <a:r>
              <a:rPr lang="en-US" b="1" dirty="0"/>
              <a:t>Two types: solid line= inherits, dotted line = implements. Solid = stronger rel.</a:t>
            </a:r>
          </a:p>
        </p:txBody>
      </p:sp>
    </p:spTree>
    <p:extLst>
      <p:ext uri="{BB962C8B-B14F-4D97-AF65-F5344CB8AC3E}">
        <p14:creationId xmlns:p14="http://schemas.microsoft.com/office/powerpoint/2010/main" val="9102370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8403</TotalTime>
  <Words>2137</Words>
  <Application>Microsoft Macintosh PowerPoint</Application>
  <PresentationFormat>On-screen Show (4:3)</PresentationFormat>
  <Paragraphs>355</Paragraphs>
  <Slides>29</Slides>
  <Notes>26</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Courier</vt:lpstr>
      <vt:lpstr>Courier New</vt:lpstr>
      <vt:lpstr>Lucida Grande</vt:lpstr>
      <vt:lpstr>Lucida Sans Typewriter</vt:lpstr>
      <vt:lpstr>Lucida Sans Unicode</vt:lpstr>
      <vt:lpstr>Monaco</vt:lpstr>
      <vt:lpstr>Verdana</vt:lpstr>
      <vt:lpstr>Wingdings 2</vt:lpstr>
      <vt:lpstr>Wingdings 3</vt:lpstr>
      <vt:lpstr>Concourse</vt:lpstr>
      <vt:lpstr>CSSE 220</vt:lpstr>
      <vt:lpstr>Access Levels: Review</vt:lpstr>
      <vt:lpstr>Abstract Class Example - UML</vt:lpstr>
      <vt:lpstr>Abstract Class Example - Eclipse</vt:lpstr>
      <vt:lpstr>Abstract Classes: Review</vt:lpstr>
      <vt:lpstr>UML Class Diagram Review</vt:lpstr>
      <vt:lpstr>Recall UML: Associations</vt:lpstr>
      <vt:lpstr>Recall UML: Dependencies</vt:lpstr>
      <vt:lpstr>Recall UML: Inheritance</vt:lpstr>
      <vt:lpstr>I, Object</vt:lpstr>
      <vt:lpstr>Object</vt:lpstr>
      <vt:lpstr>Object Provides Several Methods</vt:lpstr>
      <vt:lpstr>Overriding toString()</vt:lpstr>
      <vt:lpstr>Overriding equals(Object o)</vt:lpstr>
      <vt:lpstr>Polymorphism</vt:lpstr>
      <vt:lpstr>Recall: Polymorphism and Subclasses</vt:lpstr>
      <vt:lpstr>Summary</vt:lpstr>
      <vt:lpstr>Summary</vt:lpstr>
      <vt:lpstr>Determining Method at Runtime</vt:lpstr>
      <vt:lpstr>Determining Method at Runtime</vt:lpstr>
      <vt:lpstr>Determining Method at Runtime</vt:lpstr>
      <vt:lpstr>Determining Illegal Type Casts</vt:lpstr>
      <vt:lpstr>Example: Determining Illegal Type Casts</vt:lpstr>
      <vt:lpstr>Example: Determining Illegal Type Casts</vt:lpstr>
      <vt:lpstr>Example: Determining Illegal Type Casts</vt:lpstr>
      <vt:lpstr>Determining Method at Runtime</vt:lpstr>
      <vt:lpstr>Exercise</vt:lpstr>
      <vt:lpstr>Determing Method at Runtime</vt:lpstr>
      <vt:lpstr>ByoGUI Worktime</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CSSE Faculty</dc:creator>
  <cp:keywords/>
  <dc:description/>
  <cp:lastModifiedBy>Hollingsworth, Joseph</cp:lastModifiedBy>
  <cp:revision>619</cp:revision>
  <cp:lastPrinted>2012-10-16T14:56:31Z</cp:lastPrinted>
  <dcterms:created xsi:type="dcterms:W3CDTF">2011-04-27T13:17:58Z</dcterms:created>
  <dcterms:modified xsi:type="dcterms:W3CDTF">2022-03-01T19:47:42Z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