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7"/>
  </p:notesMasterIdLst>
  <p:handoutMasterIdLst>
    <p:handoutMasterId r:id="rId18"/>
  </p:handoutMasterIdLst>
  <p:sldIdLst>
    <p:sldId id="300" r:id="rId5"/>
    <p:sldId id="260" r:id="rId6"/>
    <p:sldId id="263" r:id="rId7"/>
    <p:sldId id="318" r:id="rId8"/>
    <p:sldId id="319" r:id="rId9"/>
    <p:sldId id="382" r:id="rId10"/>
    <p:sldId id="264" r:id="rId11"/>
    <p:sldId id="316" r:id="rId12"/>
    <p:sldId id="304" r:id="rId13"/>
    <p:sldId id="309" r:id="rId14"/>
    <p:sldId id="381" r:id="rId15"/>
    <p:sldId id="38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673" autoAdjust="0"/>
  </p:normalViewPr>
  <p:slideViewPr>
    <p:cSldViewPr snapToGrid="0"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  counting the words in constitution,</a:t>
            </a:r>
            <a:r>
              <a:rPr lang="en-US" baseline="0"/>
              <a:t> keep track of the occurrences of each word in the document</a:t>
            </a:r>
          </a:p>
          <a:p>
            <a:endParaRPr lang="en-US" baseline="0"/>
          </a:p>
          <a:p>
            <a:r>
              <a:rPr lang="en-US" baseline="0"/>
              <a:t>Each String should map to some integer!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table on the board showing username to students and attempt to look a student up by their username… if we had an</a:t>
            </a:r>
            <a:r>
              <a:rPr lang="en-US" baseline="0"/>
              <a:t> </a:t>
            </a:r>
            <a:r>
              <a:rPr lang="en-US" baseline="0" err="1"/>
              <a:t>ArrayList</a:t>
            </a:r>
            <a:r>
              <a:rPr lang="en-US" baseline="0"/>
              <a:t> of students we’d have to loop through each and compare the username to find the student we wanted, but if we have them in a </a:t>
            </a:r>
            <a:r>
              <a:rPr lang="en-US" baseline="0" err="1"/>
              <a:t>HashMap</a:t>
            </a:r>
            <a:r>
              <a:rPr lang="en-US" baseline="0"/>
              <a:t>, we just have to look them up by their username. Makes the code simpler and faster</a:t>
            </a:r>
          </a:p>
          <a:p>
            <a:endParaRPr lang="en-US" baseline="0"/>
          </a:p>
          <a:p>
            <a:r>
              <a:rPr lang="en-US" baseline="0"/>
              <a:t>Angle brackets similar to?? </a:t>
            </a:r>
            <a:r>
              <a:rPr lang="en-US" baseline="0" err="1"/>
              <a:t>ArrayList</a:t>
            </a:r>
            <a:endParaRPr lang="en-US" baseline="0"/>
          </a:p>
          <a:p>
            <a:endParaRPr lang="en-US" baseline="0"/>
          </a:p>
          <a:p>
            <a:r>
              <a:rPr lang="en-US" baseline="0" err="1"/>
              <a:t>HashMap</a:t>
            </a:r>
            <a:r>
              <a:rPr lang="en-US" baseline="0"/>
              <a:t> very common.  Has TWO TYPES? Why?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December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&lt;String,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&lt;String&gt;&gt; </a:t>
            </a: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 = new </a:t>
            </a: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</a:t>
            </a:r>
            <a:r>
              <a:rPr lang="en-US" sz="1800">
                <a:latin typeface="Consolas" panose="020B0609020204030204" pitchFamily="49" charset="0"/>
              </a:rPr>
              <a:t>String, </a:t>
            </a:r>
            <a:r>
              <a:rPr lang="en-US" sz="1800" err="1">
                <a:latin typeface="Consolas" panose="020B0609020204030204" pitchFamily="49" charset="0"/>
              </a:rPr>
              <a:t>ArrayList</a:t>
            </a:r>
            <a:r>
              <a:rPr lang="en-US" sz="1800">
                <a:latin typeface="Consolas" panose="020B0609020204030204" pitchFamily="49" charset="0"/>
              </a:rPr>
              <a:t>&lt;String&gt;</a:t>
            </a:r>
            <a:r>
              <a:rPr lang="en-US" sz="240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 </a:t>
            </a:r>
            <a:r>
              <a:rPr lang="en-US" sz="2400" err="1">
                <a:latin typeface="Consolas" panose="020B0609020204030204" pitchFamily="49" charset="0"/>
              </a:rPr>
              <a:t>jasonsFriends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jasonsFriends.add</a:t>
            </a:r>
            <a:r>
              <a:rPr lang="en-US" sz="240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54838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/>
              <a:t>friendMap</a:t>
            </a:r>
            <a:r>
              <a:rPr lang="en-US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3171720" y="5594212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42819" y="5310690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>
                <a:latin typeface="Consolas" panose="020B0609020204030204" pitchFamily="49" charset="0"/>
              </a:rPr>
              <a:t>friendMap.get</a:t>
            </a:r>
            <a:r>
              <a:rPr lang="en-US">
                <a:latin typeface="Consolas" panose="020B0609020204030204" pitchFamily="49" charset="0"/>
              </a:rPr>
              <a:t>("JP")</a:t>
            </a:r>
            <a:r>
              <a:rPr lang="en-US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Collection of key-value pairs</a:t>
            </a:r>
          </a:p>
          <a:p>
            <a:pPr lvl="1"/>
            <a:r>
              <a:rPr lang="en-US"/>
              <a:t>Key is the identifier </a:t>
            </a:r>
          </a:p>
          <a:p>
            <a:pPr lvl="2"/>
            <a:r>
              <a:rPr lang="en-US"/>
              <a:t>i.e. A word in a dictionary, or a student ID number, something that uniquely identifies an item</a:t>
            </a:r>
          </a:p>
          <a:p>
            <a:pPr lvl="1"/>
            <a:r>
              <a:rPr lang="en-US"/>
              <a:t>Value is the data for that identifier</a:t>
            </a:r>
          </a:p>
          <a:p>
            <a:pPr lvl="2"/>
            <a:r>
              <a:rPr lang="en-US"/>
              <a:t>i.e. The definition of a word in a dictionary, a Student object for an ID, the value associated with an unique ID</a:t>
            </a:r>
          </a:p>
          <a:p>
            <a:r>
              <a:rPr lang="en-US"/>
              <a:t>Think of this like a dictionary (in some programming languages they’re even called dictionaries)</a:t>
            </a:r>
          </a:p>
          <a:p>
            <a:pPr lvl="1"/>
            <a:r>
              <a:rPr lang="en-US"/>
              <a:t>Key: word</a:t>
            </a:r>
          </a:p>
          <a:p>
            <a:pPr lvl="1"/>
            <a:r>
              <a:rPr lang="en-US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When:</a:t>
            </a:r>
          </a:p>
          <a:p>
            <a:r>
              <a:rPr lang="en-US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/>
              <a:t>Why:</a:t>
            </a:r>
          </a:p>
          <a:p>
            <a:r>
              <a:rPr lang="en-US"/>
              <a:t>Fast access to information based on a unique key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558702" cy="4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zipcodeToAirport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33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 err="1">
                <a:latin typeface="Courier New"/>
                <a:cs typeface="Courier New"/>
              </a:rPr>
              <a:t>zipcodeToAirport</a:t>
            </a:r>
            <a:r>
              <a:rPr lang="en-US" dirty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int array using a map</a:t>
            </a:r>
          </a:p>
          <a:p>
            <a:pPr lvl="1"/>
            <a:r>
              <a:rPr lang="en-US" dirty="0"/>
              <a:t>Then we will make a word to square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1609CD-808B-7123-9616-67994AF5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96850"/>
              </p:ext>
            </p:extLst>
          </p:nvPr>
        </p:nvGraphicFramePr>
        <p:xfrm>
          <a:off x="880729" y="4335639"/>
          <a:ext cx="2027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7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318438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92AB7-A154-B68F-F2A2-679AC1DB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80498"/>
              </p:ext>
            </p:extLst>
          </p:nvPr>
        </p:nvGraphicFramePr>
        <p:xfrm>
          <a:off x="5358809" y="4335639"/>
          <a:ext cx="25659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2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268820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“zero”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“two”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“three”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“four”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work with MapExampleV1 from Team's channel </a:t>
            </a:r>
            <a:r>
              <a:rPr lang="en-US" i="1" dirty="0"/>
              <a:t>for Hollingsworth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8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/>
              <a:t>2DArraysAndMapsSamples.pdf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What if we wanted to make a mini-social network…</a:t>
            </a:r>
          </a:p>
          <a:p>
            <a:r>
              <a:rPr lang="en-US"/>
              <a:t>Keep track of each student’s username and friend list?</a:t>
            </a:r>
          </a:p>
          <a:p>
            <a:r>
              <a:rPr lang="en-US"/>
              <a:t>How could we store that information?</a:t>
            </a:r>
          </a:p>
          <a:p>
            <a:endParaRPr lang="en-US"/>
          </a:p>
          <a:p>
            <a:r>
              <a:rPr lang="en-US"/>
              <a:t>HashMap?</a:t>
            </a:r>
          </a:p>
          <a:p>
            <a:r>
              <a:rPr lang="en-US"/>
              <a:t>Data Type of key?</a:t>
            </a:r>
          </a:p>
          <a:p>
            <a:r>
              <a:rPr lang="en-US"/>
              <a:t>Type of value?</a:t>
            </a:r>
          </a:p>
          <a:p>
            <a:r>
              <a:rPr lang="en-US"/>
              <a:t>Code?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930A9-2269-4C50-A3CA-3568D9D58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956</Words>
  <Application>Microsoft Office PowerPoint</Application>
  <PresentationFormat>On-screen Show (4:3)</PresentationFormat>
  <Paragraphs>151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Office Theme</vt:lpstr>
      <vt:lpstr>CSSE 220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  <vt:lpstr>Academic Integrity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7</cp:revision>
  <cp:lastPrinted>2012-11-29T20:56:52Z</cp:lastPrinted>
  <dcterms:created xsi:type="dcterms:W3CDTF">2007-11-19T15:20:41Z</dcterms:created>
  <dcterms:modified xsi:type="dcterms:W3CDTF">2022-12-01T12:50:36Z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