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2" r:id="rId2"/>
    <p:sldId id="256" r:id="rId3"/>
    <p:sldId id="263" r:id="rId4"/>
    <p:sldId id="265" r:id="rId5"/>
    <p:sldId id="277" r:id="rId6"/>
    <p:sldId id="266" r:id="rId7"/>
    <p:sldId id="267" r:id="rId8"/>
    <p:sldId id="257" r:id="rId9"/>
    <p:sldId id="272" r:id="rId10"/>
    <p:sldId id="269" r:id="rId11"/>
    <p:sldId id="270" r:id="rId12"/>
    <p:sldId id="268" r:id="rId13"/>
    <p:sldId id="274" r:id="rId14"/>
    <p:sldId id="276" r:id="rId15"/>
    <p:sldId id="264" r:id="rId16"/>
    <p:sldId id="261"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50" d="100"/>
          <a:sy n="150" d="100"/>
        </p:scale>
        <p:origin x="18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2895F-5AD4-4F3D-9C62-4330216F256A}" type="datetimeFigureOut">
              <a:rPr lang="en-US" smtClean="0"/>
              <a:t>10/7/2025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D2ADE-AB50-4586-8D7B-BE0282063055}" type="slidenum">
              <a:rPr lang="en-US" smtClean="0"/>
              <a:t>‹#›</a:t>
            </a:fld>
            <a:endParaRPr lang="en-US"/>
          </a:p>
        </p:txBody>
      </p:sp>
    </p:spTree>
    <p:extLst>
      <p:ext uri="{BB962C8B-B14F-4D97-AF65-F5344CB8AC3E}">
        <p14:creationId xmlns:p14="http://schemas.microsoft.com/office/powerpoint/2010/main" val="3063697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t>
            </a:r>
            <a:r>
              <a:rPr lang="en-US" b="1" dirty="0"/>
              <a:t>all </a:t>
            </a:r>
            <a:r>
              <a:rPr lang="en-US" dirty="0"/>
              <a:t>the other developers in your whole company use this setting?</a:t>
            </a:r>
          </a:p>
          <a:p>
            <a:r>
              <a:rPr lang="en-US" dirty="0"/>
              <a:t>What if your boss hints in your annual performance review that you will be </a:t>
            </a:r>
            <a:r>
              <a:rPr lang="en-US" b="1" dirty="0"/>
              <a:t>fired </a:t>
            </a:r>
            <a:r>
              <a:rPr lang="en-US" dirty="0"/>
              <a:t>if you do not press this button?</a:t>
            </a:r>
          </a:p>
          <a:p>
            <a:endParaRPr lang="en-US" dirty="0"/>
          </a:p>
        </p:txBody>
      </p:sp>
      <p:sp>
        <p:nvSpPr>
          <p:cNvPr id="4" name="Slide Number Placeholder 3"/>
          <p:cNvSpPr>
            <a:spLocks noGrp="1"/>
          </p:cNvSpPr>
          <p:nvPr>
            <p:ph type="sldNum" sz="quarter" idx="5"/>
          </p:nvPr>
        </p:nvSpPr>
        <p:spPr/>
        <p:txBody>
          <a:bodyPr/>
          <a:lstStyle/>
          <a:p>
            <a:fld id="{89DD2ADE-AB50-4586-8D7B-BE0282063055}" type="slidenum">
              <a:rPr lang="en-US" smtClean="0"/>
              <a:t>13</a:t>
            </a:fld>
            <a:endParaRPr lang="en-US"/>
          </a:p>
        </p:txBody>
      </p:sp>
    </p:spTree>
    <p:extLst>
      <p:ext uri="{BB962C8B-B14F-4D97-AF65-F5344CB8AC3E}">
        <p14:creationId xmlns:p14="http://schemas.microsoft.com/office/powerpoint/2010/main" val="304020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D2ADE-AB50-4586-8D7B-BE0282063055}" type="slidenum">
              <a:rPr lang="en-US" smtClean="0"/>
              <a:t>16</a:t>
            </a:fld>
            <a:endParaRPr lang="en-US"/>
          </a:p>
        </p:txBody>
      </p:sp>
    </p:spTree>
    <p:extLst>
      <p:ext uri="{BB962C8B-B14F-4D97-AF65-F5344CB8AC3E}">
        <p14:creationId xmlns:p14="http://schemas.microsoft.com/office/powerpoint/2010/main" val="220061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D6CA-B8FA-9155-B38A-423F5D14F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15CC3-4193-01CE-9362-FCC8A0B66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5313CB-58D8-1362-A313-AE62CD1BF697}"/>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14FA98D2-81C7-B006-86BA-D32359F75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2001C-00A3-7DBD-D830-F15BC6E411D0}"/>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77572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4FF1-C3C5-F0BD-5913-9507CDF5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9D41A5-1BF5-2966-BDA1-0608D2F52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F5797-498A-B0B8-E10A-C8A57A2A2ED3}"/>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8E3E47D7-DFA4-6F35-E5A5-8AFD7530D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D47B8-7D9A-BC98-580E-7E200ED5491D}"/>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85046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082E38-A520-5E92-4D68-7C7A3E7013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1DD032-5260-E0D2-86F3-2F43383FD3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C2B37-C2D5-F614-702D-897D896CBC0C}"/>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BB282AE1-8C14-C31D-EB15-B004B38CB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D1A2B-F417-6159-AF27-FBC627C09A98}"/>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4618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0353-74B0-DA6E-5D1C-0EB7DD215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97E9B-7FE0-58AB-394E-6D8737398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76DEF-9198-B3B0-B902-80C79F0CC304}"/>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9C76F2C8-9BE4-30CA-D213-3EAA4EAF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DC864-06C2-526B-2EF1-6599C890C9A0}"/>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81177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30DC-5570-F04B-3CE0-A0F68A59A0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6C5054-FA98-54B6-6786-E9A5380738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4099F-5D77-0412-5F5A-20B032DC7FD7}"/>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AC7FB8D0-784E-1945-D586-F014DB076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DB054-D0C2-B0BB-5D67-51C50F29505E}"/>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30549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CF11-8EDF-8CD7-208A-CB1667883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B9A91-953C-8200-0A32-B6B029B41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10DA7-C76E-1EA4-816D-E45BCFB1E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757AB-7EFB-F0CF-6663-B14DFD0502C4}"/>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6" name="Footer Placeholder 5">
            <a:extLst>
              <a:ext uri="{FF2B5EF4-FFF2-40B4-BE49-F238E27FC236}">
                <a16:creationId xmlns:a16="http://schemas.microsoft.com/office/drawing/2014/main" id="{AD7F262C-977A-B73F-8C28-F56887407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135BD-1FB1-E68E-152C-EB52CEAF8C7B}"/>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12977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CA30-3938-76CB-C8A1-723230092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7805D7-0D2D-F68E-01AD-772E1BD0D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559CDC-6577-7915-594B-FE4D51FC8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5E5FE-ACD3-604C-E87E-BCC8E46A7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0A4B5-7C8D-9AA1-6C32-33685AB57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A81B60-7543-811F-D8DD-0BACED1BD956}"/>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8" name="Footer Placeholder 7">
            <a:extLst>
              <a:ext uri="{FF2B5EF4-FFF2-40B4-BE49-F238E27FC236}">
                <a16:creationId xmlns:a16="http://schemas.microsoft.com/office/drawing/2014/main" id="{92B38802-89DA-BED2-F3F0-5426241D13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42CFF-8D9E-2F0F-DDED-712ED88F4F6C}"/>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251138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390C-A01E-57A0-DFDA-12A77047F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AB9EA-2D0D-ABF6-113F-E6DEB7FE8736}"/>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4" name="Footer Placeholder 3">
            <a:extLst>
              <a:ext uri="{FF2B5EF4-FFF2-40B4-BE49-F238E27FC236}">
                <a16:creationId xmlns:a16="http://schemas.microsoft.com/office/drawing/2014/main" id="{95171D39-0524-B24F-9706-3D71080CEC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FE43D-5A41-EF65-EC30-ADB12F62CEF9}"/>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144855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FBE0-6379-A691-D556-E22ED60DC46A}"/>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3" name="Footer Placeholder 2">
            <a:extLst>
              <a:ext uri="{FF2B5EF4-FFF2-40B4-BE49-F238E27FC236}">
                <a16:creationId xmlns:a16="http://schemas.microsoft.com/office/drawing/2014/main" id="{5E274473-E869-C6C1-5928-9FBF69A4C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52FE2-23A2-8DD2-11B9-33BF8ACCAA4C}"/>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188155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7EE6-1115-C585-E651-3874E2B7A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B3B15-0FD3-D9F3-59E0-83188B6FB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AD8F11-6C1D-7851-DF9E-E67158683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02AE7-98A6-1B10-F7BD-D614AD270047}"/>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6" name="Footer Placeholder 5">
            <a:extLst>
              <a:ext uri="{FF2B5EF4-FFF2-40B4-BE49-F238E27FC236}">
                <a16:creationId xmlns:a16="http://schemas.microsoft.com/office/drawing/2014/main" id="{C1FCDBBC-D74C-9D61-C589-09C11E202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85367-3FA5-A651-2B57-40B67DC1ACF4}"/>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64411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0675-3146-1729-4B45-2786ADDA1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2FE9A-07AD-6B0D-04B4-A5E344FC0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362D7-0EE2-3B3F-3A88-8FF9426A3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F457F-D829-4CC2-CDD9-ADE187B7D4A1}"/>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6" name="Footer Placeholder 5">
            <a:extLst>
              <a:ext uri="{FF2B5EF4-FFF2-40B4-BE49-F238E27FC236}">
                <a16:creationId xmlns:a16="http://schemas.microsoft.com/office/drawing/2014/main" id="{BD7E4D91-5670-E766-5A7C-5CD62AEE6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777E8-5BC2-633A-D9CF-493A74C012A4}"/>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154022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52582-5AC9-B0B7-5AD4-57E032EAA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A30563-276E-819C-CD01-B7B34317C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EA365-6448-9234-B45F-63651AA97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F0D74839-0820-94E4-717B-8298D49CF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A616FC-3340-BEB2-618C-076AE2050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DD7A5F-AA1A-4AB8-AFE5-36009F44BC24}" type="slidenum">
              <a:rPr lang="en-US" smtClean="0"/>
              <a:t>‹#›</a:t>
            </a:fld>
            <a:endParaRPr lang="en-US"/>
          </a:p>
        </p:txBody>
      </p:sp>
    </p:spTree>
    <p:extLst>
      <p:ext uri="{BB962C8B-B14F-4D97-AF65-F5344CB8AC3E}">
        <p14:creationId xmlns:p14="http://schemas.microsoft.com/office/powerpoint/2010/main" val="2713967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yteatatime.dev/posts/cursor-prompt-analysis/#system-promp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84AE90-D2EF-62D4-89CC-81AB507D78A1}"/>
              </a:ext>
            </a:extLst>
          </p:cNvPr>
          <p:cNvPicPr>
            <a:picLocks noChangeAspect="1"/>
          </p:cNvPicPr>
          <p:nvPr/>
        </p:nvPicPr>
        <p:blipFill>
          <a:blip r:embed="rId2"/>
          <a:stretch>
            <a:fillRect/>
          </a:stretch>
        </p:blipFill>
        <p:spPr>
          <a:xfrm>
            <a:off x="0" y="87123"/>
            <a:ext cx="12192000" cy="6683754"/>
          </a:xfrm>
          <a:prstGeom prst="rect">
            <a:avLst/>
          </a:prstGeom>
        </p:spPr>
      </p:pic>
    </p:spTree>
    <p:extLst>
      <p:ext uri="{BB962C8B-B14F-4D97-AF65-F5344CB8AC3E}">
        <p14:creationId xmlns:p14="http://schemas.microsoft.com/office/powerpoint/2010/main" val="376228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32CB-BE49-1D96-20C1-4E4BA3DF8C1D}"/>
              </a:ext>
            </a:extLst>
          </p:cNvPr>
          <p:cNvSpPr>
            <a:spLocks noGrp="1"/>
          </p:cNvSpPr>
          <p:nvPr>
            <p:ph type="title"/>
          </p:nvPr>
        </p:nvSpPr>
        <p:spPr/>
        <p:txBody>
          <a:bodyPr/>
          <a:lstStyle/>
          <a:p>
            <a:r>
              <a:rPr lang="en-US" u="sng" dirty="0"/>
              <a:t>All</a:t>
            </a:r>
            <a:r>
              <a:rPr lang="en-US" dirty="0"/>
              <a:t> IDEs are powered by the </a:t>
            </a:r>
            <a:r>
              <a:rPr lang="en-US" b="1" u="sng" dirty="0"/>
              <a:t>same LLMs</a:t>
            </a:r>
            <a:r>
              <a:rPr lang="en-US" dirty="0"/>
              <a:t>.</a:t>
            </a:r>
          </a:p>
        </p:txBody>
      </p:sp>
      <p:pic>
        <p:nvPicPr>
          <p:cNvPr id="7" name="Content Placeholder 6" descr="A screenshot of a computer program&#10;&#10;AI-generated content may be incorrect.">
            <a:extLst>
              <a:ext uri="{FF2B5EF4-FFF2-40B4-BE49-F238E27FC236}">
                <a16:creationId xmlns:a16="http://schemas.microsoft.com/office/drawing/2014/main" id="{7DBCC4F7-02B8-8C7E-D4F6-55E5C7F21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9466" y="1479260"/>
            <a:ext cx="6601746" cy="4143953"/>
          </a:xfrm>
        </p:spPr>
      </p:pic>
      <p:sp>
        <p:nvSpPr>
          <p:cNvPr id="8" name="TextBox 7">
            <a:extLst>
              <a:ext uri="{FF2B5EF4-FFF2-40B4-BE49-F238E27FC236}">
                <a16:creationId xmlns:a16="http://schemas.microsoft.com/office/drawing/2014/main" id="{3D6CEF34-2D83-608E-3801-87D7A2B7C0F8}"/>
              </a:ext>
            </a:extLst>
          </p:cNvPr>
          <p:cNvSpPr txBox="1"/>
          <p:nvPr/>
        </p:nvSpPr>
        <p:spPr>
          <a:xfrm>
            <a:off x="2084944" y="5846544"/>
            <a:ext cx="8750793" cy="461665"/>
          </a:xfrm>
          <a:prstGeom prst="rect">
            <a:avLst/>
          </a:prstGeom>
          <a:noFill/>
        </p:spPr>
        <p:txBody>
          <a:bodyPr wrap="none" rtlCol="0">
            <a:spAutoFit/>
          </a:bodyPr>
          <a:lstStyle/>
          <a:p>
            <a:pPr algn="ctr"/>
            <a:r>
              <a:rPr lang="en-US" sz="2400" dirty="0"/>
              <a:t>Your</a:t>
            </a:r>
            <a:r>
              <a:rPr lang="en-US" sz="2400" b="1" dirty="0"/>
              <a:t> </a:t>
            </a:r>
            <a:r>
              <a:rPr lang="en-US" sz="2400" dirty="0"/>
              <a:t>choice of LLM overwhelmingly</a:t>
            </a:r>
            <a:r>
              <a:rPr lang="en-US" sz="2400" i="1" dirty="0"/>
              <a:t> </a:t>
            </a:r>
            <a:r>
              <a:rPr lang="en-US" sz="2400" dirty="0"/>
              <a:t>determines the performance.</a:t>
            </a:r>
          </a:p>
        </p:txBody>
      </p:sp>
    </p:spTree>
    <p:extLst>
      <p:ext uri="{BB962C8B-B14F-4D97-AF65-F5344CB8AC3E}">
        <p14:creationId xmlns:p14="http://schemas.microsoft.com/office/powerpoint/2010/main" val="379530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8E41-C87E-5D56-472C-B0962B49ED26}"/>
              </a:ext>
            </a:extLst>
          </p:cNvPr>
          <p:cNvSpPr>
            <a:spLocks noGrp="1"/>
          </p:cNvSpPr>
          <p:nvPr>
            <p:ph type="title"/>
          </p:nvPr>
        </p:nvSpPr>
        <p:spPr/>
        <p:txBody>
          <a:bodyPr/>
          <a:lstStyle/>
          <a:p>
            <a:r>
              <a:rPr lang="en-US" dirty="0"/>
              <a:t>Different IDEs prefix different </a:t>
            </a:r>
            <a:r>
              <a:rPr lang="en-US" u="sng" dirty="0"/>
              <a:t>System Prompts</a:t>
            </a:r>
          </a:p>
        </p:txBody>
      </p:sp>
      <p:sp>
        <p:nvSpPr>
          <p:cNvPr id="3" name="Content Placeholder 2">
            <a:extLst>
              <a:ext uri="{FF2B5EF4-FFF2-40B4-BE49-F238E27FC236}">
                <a16:creationId xmlns:a16="http://schemas.microsoft.com/office/drawing/2014/main" id="{717B0EF5-F9AA-5912-0CD2-51B155B43079}"/>
              </a:ext>
            </a:extLst>
          </p:cNvPr>
          <p:cNvSpPr>
            <a:spLocks noGrp="1"/>
          </p:cNvSpPr>
          <p:nvPr>
            <p:ph idx="1"/>
          </p:nvPr>
        </p:nvSpPr>
        <p:spPr>
          <a:ln>
            <a:solidFill>
              <a:schemeClr val="tx1"/>
            </a:solidFill>
          </a:ln>
        </p:spPr>
        <p:txBody>
          <a:bodyPr>
            <a:normAutofit fontScale="55000" lnSpcReduction="20000"/>
          </a:bodyPr>
          <a:lstStyle/>
          <a:p>
            <a:pPr marL="0" indent="0">
              <a:buNone/>
            </a:pPr>
            <a:r>
              <a:rPr lang="en-US" dirty="0"/>
              <a:t>You are a an AI coding assistant, powered by GPT-4.1. You operate in Cursor</a:t>
            </a:r>
          </a:p>
          <a:p>
            <a:pPr marL="0" indent="0">
              <a:buNone/>
            </a:pPr>
            <a:r>
              <a:rPr lang="en-US" dirty="0"/>
              <a:t>You are pair programming with a USER to solve their coding task. Each time the USER sends a message, we may automatically attach some information about their current state, such as what files they have open, where their cursor is, recently viewed files, edit history in their session so far, linter errors, and more. This information may or may not be relevant to the coding task, it is up for you to decide.</a:t>
            </a:r>
          </a:p>
          <a:p>
            <a:pPr marL="0" indent="0">
              <a:buNone/>
            </a:pPr>
            <a:endParaRPr lang="en-US" dirty="0"/>
          </a:p>
          <a:p>
            <a:pPr marL="0" indent="0">
              <a:buNone/>
            </a:pPr>
            <a:r>
              <a:rPr lang="en-US" dirty="0"/>
              <a:t>You are an agent - please keep going until the user's query is completely resolved, before ending your turn and yielding back to the user. Only terminate your turn when you are sure that the problem is solved. Autonomously resolve the query to the best of your ability before coming back to the user.</a:t>
            </a:r>
          </a:p>
          <a:p>
            <a:pPr marL="0" indent="0">
              <a:buNone/>
            </a:pPr>
            <a:endParaRPr lang="en-US" dirty="0"/>
          </a:p>
          <a:p>
            <a:pPr marL="0" indent="0">
              <a:buNone/>
            </a:pPr>
            <a:r>
              <a:rPr lang="en-US" dirty="0"/>
              <a:t>Your main goal is to follow the USER's instructions at each message, denoted by the &lt;</a:t>
            </a:r>
            <a:r>
              <a:rPr lang="en-US" dirty="0" err="1"/>
              <a:t>user_query</a:t>
            </a:r>
            <a:r>
              <a:rPr lang="en-US" dirty="0"/>
              <a:t>&gt; tag.</a:t>
            </a:r>
          </a:p>
          <a:p>
            <a:pPr marL="0" indent="0">
              <a:buNone/>
            </a:pPr>
            <a:endParaRPr lang="en-US" dirty="0"/>
          </a:p>
          <a:p>
            <a:pPr marL="0" indent="0">
              <a:buNone/>
            </a:pPr>
            <a:r>
              <a:rPr lang="en-US" dirty="0"/>
              <a:t>&lt;communication&gt;</a:t>
            </a:r>
          </a:p>
          <a:p>
            <a:pPr marL="0" indent="0">
              <a:buNone/>
            </a:pPr>
            <a:r>
              <a:rPr lang="en-US" dirty="0"/>
              <a:t>When using markdown in assistant messages, use backticks to format file, directory, function, and class names. Use \( and \) for inline math, \[ and \] for block math.</a:t>
            </a:r>
          </a:p>
          <a:p>
            <a:pPr marL="0" indent="0">
              <a:buNone/>
            </a:pPr>
            <a:r>
              <a:rPr lang="en-US" dirty="0"/>
              <a:t>&lt;/communication&gt;</a:t>
            </a:r>
          </a:p>
          <a:p>
            <a:pPr marL="0" indent="0">
              <a:buNone/>
            </a:pPr>
            <a:r>
              <a:rPr lang="en-US" dirty="0"/>
              <a:t>…</a:t>
            </a:r>
          </a:p>
          <a:p>
            <a:pPr marL="0" indent="0">
              <a:buNone/>
            </a:pPr>
            <a:endParaRPr lang="en-US" dirty="0"/>
          </a:p>
        </p:txBody>
      </p:sp>
      <p:sp>
        <p:nvSpPr>
          <p:cNvPr id="5" name="TextBox 4">
            <a:extLst>
              <a:ext uri="{FF2B5EF4-FFF2-40B4-BE49-F238E27FC236}">
                <a16:creationId xmlns:a16="http://schemas.microsoft.com/office/drawing/2014/main" id="{161CD656-DDF4-ABA9-5EC4-A3ED1B7E7DFA}"/>
              </a:ext>
            </a:extLst>
          </p:cNvPr>
          <p:cNvSpPr txBox="1"/>
          <p:nvPr/>
        </p:nvSpPr>
        <p:spPr>
          <a:xfrm>
            <a:off x="3927276" y="6123543"/>
            <a:ext cx="6097190" cy="369332"/>
          </a:xfrm>
          <a:prstGeom prst="rect">
            <a:avLst/>
          </a:prstGeom>
          <a:noFill/>
        </p:spPr>
        <p:txBody>
          <a:bodyPr wrap="square">
            <a:spAutoFit/>
          </a:bodyPr>
          <a:lstStyle/>
          <a:p>
            <a:r>
              <a:rPr lang="en-US" dirty="0">
                <a:hlinkClick r:id="rId2"/>
              </a:rPr>
              <a:t>9 Lessons From Cursor's System Prompt</a:t>
            </a:r>
            <a:endParaRPr lang="en-US" dirty="0"/>
          </a:p>
        </p:txBody>
      </p:sp>
    </p:spTree>
    <p:extLst>
      <p:ext uri="{BB962C8B-B14F-4D97-AF65-F5344CB8AC3E}">
        <p14:creationId xmlns:p14="http://schemas.microsoft.com/office/powerpoint/2010/main" val="354644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3731D-680F-FB6A-C6F0-906CCF4F2787}"/>
              </a:ext>
            </a:extLst>
          </p:cNvPr>
          <p:cNvSpPr>
            <a:spLocks noGrp="1"/>
          </p:cNvSpPr>
          <p:nvPr>
            <p:ph type="title"/>
          </p:nvPr>
        </p:nvSpPr>
        <p:spPr>
          <a:xfrm>
            <a:off x="945356" y="121444"/>
            <a:ext cx="10515600" cy="1586107"/>
          </a:xfrm>
        </p:spPr>
        <p:txBody>
          <a:bodyPr>
            <a:normAutofit/>
          </a:bodyPr>
          <a:lstStyle/>
          <a:p>
            <a:pPr algn="ctr"/>
            <a:r>
              <a:rPr lang="en-US" dirty="0"/>
              <a:t>Different System Prompts state different desired levels of Agent autonomy.</a:t>
            </a:r>
          </a:p>
        </p:txBody>
      </p:sp>
      <p:sp>
        <p:nvSpPr>
          <p:cNvPr id="6" name="TextBox 5">
            <a:extLst>
              <a:ext uri="{FF2B5EF4-FFF2-40B4-BE49-F238E27FC236}">
                <a16:creationId xmlns:a16="http://schemas.microsoft.com/office/drawing/2014/main" id="{287A3499-5C80-16F7-C5B2-278D5466C81D}"/>
              </a:ext>
            </a:extLst>
          </p:cNvPr>
          <p:cNvSpPr txBox="1"/>
          <p:nvPr/>
        </p:nvSpPr>
        <p:spPr>
          <a:xfrm>
            <a:off x="1376274" y="5308958"/>
            <a:ext cx="1140056" cy="369332"/>
          </a:xfrm>
          <a:prstGeom prst="rect">
            <a:avLst/>
          </a:prstGeom>
          <a:noFill/>
        </p:spPr>
        <p:txBody>
          <a:bodyPr wrap="none" rtlCol="0">
            <a:spAutoFit/>
          </a:bodyPr>
          <a:lstStyle/>
          <a:p>
            <a:r>
              <a:rPr lang="en-US" b="1" dirty="0"/>
              <a:t>Cautious</a:t>
            </a:r>
          </a:p>
        </p:txBody>
      </p:sp>
      <p:sp>
        <p:nvSpPr>
          <p:cNvPr id="7" name="TextBox 6">
            <a:extLst>
              <a:ext uri="{FF2B5EF4-FFF2-40B4-BE49-F238E27FC236}">
                <a16:creationId xmlns:a16="http://schemas.microsoft.com/office/drawing/2014/main" id="{3C6BDD34-6971-E9F3-4C12-3B8D59199ADA}"/>
              </a:ext>
            </a:extLst>
          </p:cNvPr>
          <p:cNvSpPr txBox="1"/>
          <p:nvPr/>
        </p:nvSpPr>
        <p:spPr>
          <a:xfrm>
            <a:off x="8273799" y="5308958"/>
            <a:ext cx="3809569" cy="369332"/>
          </a:xfrm>
          <a:prstGeom prst="rect">
            <a:avLst/>
          </a:prstGeom>
          <a:noFill/>
        </p:spPr>
        <p:txBody>
          <a:bodyPr wrap="none" rtlCol="0">
            <a:spAutoFit/>
          </a:bodyPr>
          <a:lstStyle/>
          <a:p>
            <a:r>
              <a:rPr lang="en-US" b="1" dirty="0">
                <a:solidFill>
                  <a:srgbClr val="FF0000"/>
                </a:solidFill>
              </a:rPr>
              <a:t>Invents its own prompts</a:t>
            </a:r>
            <a:r>
              <a:rPr lang="en-US" b="1" dirty="0"/>
              <a:t> while idle.</a:t>
            </a:r>
          </a:p>
        </p:txBody>
      </p:sp>
      <p:sp>
        <p:nvSpPr>
          <p:cNvPr id="8" name="Arrow: Right 7">
            <a:extLst>
              <a:ext uri="{FF2B5EF4-FFF2-40B4-BE49-F238E27FC236}">
                <a16:creationId xmlns:a16="http://schemas.microsoft.com/office/drawing/2014/main" id="{B3801AB0-C00D-14AE-B136-30AEC4CD74DE}"/>
              </a:ext>
            </a:extLst>
          </p:cNvPr>
          <p:cNvSpPr/>
          <p:nvPr/>
        </p:nvSpPr>
        <p:spPr>
          <a:xfrm>
            <a:off x="506260" y="4004317"/>
            <a:ext cx="11179480" cy="1146132"/>
          </a:xfrm>
          <a:prstGeom prst="rightArrow">
            <a:avLst/>
          </a:prstGeom>
          <a:gradFill flip="none" rotWithShape="1">
            <a:gsLst>
              <a:gs pos="0">
                <a:srgbClr val="FF0000"/>
              </a:gs>
              <a:gs pos="50000">
                <a:schemeClr val="accent1">
                  <a:tint val="44500"/>
                  <a:satMod val="160000"/>
                </a:schemeClr>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ctory AI - The Montgomery Summit">
            <a:extLst>
              <a:ext uri="{FF2B5EF4-FFF2-40B4-BE49-F238E27FC236}">
                <a16:creationId xmlns:a16="http://schemas.microsoft.com/office/drawing/2014/main" id="{1D4536B4-06F3-665D-6159-9ABD04FCC7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2" t="38148" r="11639" b="36704"/>
          <a:stretch>
            <a:fillRect/>
          </a:stretch>
        </p:blipFill>
        <p:spPr bwMode="auto">
          <a:xfrm>
            <a:off x="8273799" y="2901734"/>
            <a:ext cx="3385176" cy="1117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 Download and ...">
            <a:extLst>
              <a:ext uri="{FF2B5EF4-FFF2-40B4-BE49-F238E27FC236}">
                <a16:creationId xmlns:a16="http://schemas.microsoft.com/office/drawing/2014/main" id="{9B305B47-49BE-9B0E-20F4-04DD1878A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197" y="2887218"/>
            <a:ext cx="1146133" cy="11461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073745-2FC3-4208-7BEE-334C27A7B5FD}"/>
              </a:ext>
            </a:extLst>
          </p:cNvPr>
          <p:cNvSpPr txBox="1"/>
          <p:nvPr/>
        </p:nvSpPr>
        <p:spPr>
          <a:xfrm>
            <a:off x="5400674" y="5308958"/>
            <a:ext cx="1390651" cy="369332"/>
          </a:xfrm>
          <a:prstGeom prst="rect">
            <a:avLst/>
          </a:prstGeom>
          <a:noFill/>
        </p:spPr>
        <p:txBody>
          <a:bodyPr wrap="square" rtlCol="0">
            <a:spAutoFit/>
          </a:bodyPr>
          <a:lstStyle/>
          <a:p>
            <a:r>
              <a:rPr lang="en-US" b="1" dirty="0"/>
              <a:t>Aggressive</a:t>
            </a:r>
            <a:endParaRPr lang="en-US" dirty="0"/>
          </a:p>
        </p:txBody>
      </p:sp>
      <p:pic>
        <p:nvPicPr>
          <p:cNvPr id="1032" name="Picture 8" descr="Cursor Logo (code editor) - PNG Logo ...">
            <a:extLst>
              <a:ext uri="{FF2B5EF4-FFF2-40B4-BE49-F238E27FC236}">
                <a16:creationId xmlns:a16="http://schemas.microsoft.com/office/drawing/2014/main" id="{51F79B51-092B-6353-091D-C2CE13B6A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3038" y="2851151"/>
            <a:ext cx="1801204" cy="133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4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44BE-46B7-F5FC-CA40-4D9C0A038F15}"/>
              </a:ext>
            </a:extLst>
          </p:cNvPr>
          <p:cNvSpPr>
            <a:spLocks noGrp="1"/>
          </p:cNvSpPr>
          <p:nvPr>
            <p:ph type="title"/>
          </p:nvPr>
        </p:nvSpPr>
        <p:spPr/>
        <p:txBody>
          <a:bodyPr/>
          <a:lstStyle/>
          <a:p>
            <a:r>
              <a:rPr lang="en-US" dirty="0"/>
              <a:t>Discussion: Auto-Approve Python commands</a:t>
            </a:r>
          </a:p>
        </p:txBody>
      </p:sp>
      <p:sp>
        <p:nvSpPr>
          <p:cNvPr id="9" name="Content Placeholder 8">
            <a:extLst>
              <a:ext uri="{FF2B5EF4-FFF2-40B4-BE49-F238E27FC236}">
                <a16:creationId xmlns:a16="http://schemas.microsoft.com/office/drawing/2014/main" id="{7EFDF012-60AF-C25C-97E3-4EA521FAA35A}"/>
              </a:ext>
            </a:extLst>
          </p:cNvPr>
          <p:cNvSpPr>
            <a:spLocks noGrp="1"/>
          </p:cNvSpPr>
          <p:nvPr>
            <p:ph idx="1"/>
          </p:nvPr>
        </p:nvSpPr>
        <p:spPr>
          <a:xfrm>
            <a:off x="838200" y="1825625"/>
            <a:ext cx="6851650" cy="4351338"/>
          </a:xfrm>
        </p:spPr>
        <p:txBody>
          <a:bodyPr>
            <a:normAutofit/>
          </a:bodyPr>
          <a:lstStyle/>
          <a:p>
            <a:r>
              <a:rPr lang="en-US" dirty="0"/>
              <a:t>IDEs can be set up to </a:t>
            </a:r>
            <a:r>
              <a:rPr lang="en-US" b="1" dirty="0"/>
              <a:t>automatically approve and execute </a:t>
            </a:r>
            <a:r>
              <a:rPr lang="en-US" dirty="0"/>
              <a:t>calls to the Command Line.</a:t>
            </a:r>
          </a:p>
          <a:p>
            <a:endParaRPr lang="en-US" dirty="0"/>
          </a:p>
          <a:p>
            <a:r>
              <a:rPr lang="en-US" dirty="0"/>
              <a:t>What do you think of that?</a:t>
            </a:r>
          </a:p>
        </p:txBody>
      </p:sp>
      <p:grpSp>
        <p:nvGrpSpPr>
          <p:cNvPr id="8" name="Group 7">
            <a:extLst>
              <a:ext uri="{FF2B5EF4-FFF2-40B4-BE49-F238E27FC236}">
                <a16:creationId xmlns:a16="http://schemas.microsoft.com/office/drawing/2014/main" id="{D095442E-742D-1866-980D-FC4DE4AE2A6E}"/>
              </a:ext>
            </a:extLst>
          </p:cNvPr>
          <p:cNvGrpSpPr/>
          <p:nvPr/>
        </p:nvGrpSpPr>
        <p:grpSpPr>
          <a:xfrm>
            <a:off x="7923995" y="1855780"/>
            <a:ext cx="3607605" cy="3908440"/>
            <a:chOff x="5282395" y="1957380"/>
            <a:chExt cx="3607605" cy="3908440"/>
          </a:xfrm>
        </p:grpSpPr>
        <p:grpSp>
          <p:nvGrpSpPr>
            <p:cNvPr id="6" name="Group 5">
              <a:extLst>
                <a:ext uri="{FF2B5EF4-FFF2-40B4-BE49-F238E27FC236}">
                  <a16:creationId xmlns:a16="http://schemas.microsoft.com/office/drawing/2014/main" id="{E6DD14DF-AC5D-3953-63BF-FF08DF8809AE}"/>
                </a:ext>
              </a:extLst>
            </p:cNvPr>
            <p:cNvGrpSpPr/>
            <p:nvPr/>
          </p:nvGrpSpPr>
          <p:grpSpPr>
            <a:xfrm>
              <a:off x="5282395" y="1957380"/>
              <a:ext cx="3607605" cy="3908440"/>
              <a:chOff x="5282395" y="1957380"/>
              <a:chExt cx="3607605" cy="3908440"/>
            </a:xfrm>
          </p:grpSpPr>
          <p:pic>
            <p:nvPicPr>
              <p:cNvPr id="4" name="Picture 3" descr="A screenshot of a computer&#10;&#10;AI-generated content may be incorrect.">
                <a:extLst>
                  <a:ext uri="{FF2B5EF4-FFF2-40B4-BE49-F238E27FC236}">
                    <a16:creationId xmlns:a16="http://schemas.microsoft.com/office/drawing/2014/main" id="{62DD1067-316C-6D48-A773-BD87F0B2C5A1}"/>
                  </a:ext>
                </a:extLst>
              </p:cNvPr>
              <p:cNvPicPr>
                <a:picLocks noChangeAspect="1"/>
              </p:cNvPicPr>
              <p:nvPr/>
            </p:nvPicPr>
            <p:blipFill>
              <a:blip r:embed="rId3">
                <a:extLst>
                  <a:ext uri="{28A0092B-C50C-407E-A947-70E740481C1C}">
                    <a14:useLocalDpi xmlns:a14="http://schemas.microsoft.com/office/drawing/2010/main" val="0"/>
                  </a:ext>
                </a:extLst>
              </a:blip>
              <a:srcRect l="70410" r="1"/>
              <a:stretch>
                <a:fillRect/>
              </a:stretch>
            </p:blipFill>
            <p:spPr>
              <a:xfrm>
                <a:off x="5282395" y="1957380"/>
                <a:ext cx="3607605" cy="390844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DBBBE351-CBF2-63D1-AE8C-F4A5760B5E21}"/>
                  </a:ext>
                </a:extLst>
              </p:cNvPr>
              <p:cNvPicPr>
                <a:picLocks noChangeAspect="1"/>
              </p:cNvPicPr>
              <p:nvPr/>
            </p:nvPicPr>
            <p:blipFill>
              <a:blip r:embed="rId3">
                <a:extLst>
                  <a:ext uri="{28A0092B-C50C-407E-A947-70E740481C1C}">
                    <a14:useLocalDpi xmlns:a14="http://schemas.microsoft.com/office/drawing/2010/main" val="0"/>
                  </a:ext>
                </a:extLst>
              </a:blip>
              <a:srcRect l="583" t="65244" r="83467" b="24541"/>
              <a:stretch>
                <a:fillRect/>
              </a:stretch>
            </p:blipFill>
            <p:spPr>
              <a:xfrm>
                <a:off x="5282395" y="4507248"/>
                <a:ext cx="1944710" cy="399246"/>
              </a:xfrm>
              <a:prstGeom prst="rect">
                <a:avLst/>
              </a:prstGeom>
            </p:spPr>
          </p:pic>
        </p:grpSp>
        <p:sp>
          <p:nvSpPr>
            <p:cNvPr id="7" name="Rectangle 6">
              <a:extLst>
                <a:ext uri="{FF2B5EF4-FFF2-40B4-BE49-F238E27FC236}">
                  <a16:creationId xmlns:a16="http://schemas.microsoft.com/office/drawing/2014/main" id="{761BD92D-CAF7-8DF1-74F0-458AD45DAFB4}"/>
                </a:ext>
              </a:extLst>
            </p:cNvPr>
            <p:cNvSpPr/>
            <p:nvPr/>
          </p:nvSpPr>
          <p:spPr>
            <a:xfrm>
              <a:off x="5365750" y="4507248"/>
              <a:ext cx="1816100" cy="39924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pSp>
    </p:spTree>
    <p:extLst>
      <p:ext uri="{BB962C8B-B14F-4D97-AF65-F5344CB8AC3E}">
        <p14:creationId xmlns:p14="http://schemas.microsoft.com/office/powerpoint/2010/main" val="395791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392A-29D3-1EC9-2DF1-7D70111E3987}"/>
              </a:ext>
            </a:extLst>
          </p:cNvPr>
          <p:cNvSpPr>
            <a:spLocks noGrp="1"/>
          </p:cNvSpPr>
          <p:nvPr>
            <p:ph type="title"/>
          </p:nvPr>
        </p:nvSpPr>
        <p:spPr/>
        <p:txBody>
          <a:bodyPr/>
          <a:lstStyle/>
          <a:p>
            <a:r>
              <a:rPr lang="en-US" dirty="0"/>
              <a:t>Context is key. Beware your </a:t>
            </a:r>
            <a:r>
              <a:rPr lang="en-US" u="sng" dirty="0"/>
              <a:t>context limit</a:t>
            </a:r>
            <a:r>
              <a:rPr lang="en-US" dirty="0"/>
              <a:t>.</a:t>
            </a:r>
          </a:p>
        </p:txBody>
      </p:sp>
      <p:sp>
        <p:nvSpPr>
          <p:cNvPr id="3" name="Content Placeholder 2">
            <a:extLst>
              <a:ext uri="{FF2B5EF4-FFF2-40B4-BE49-F238E27FC236}">
                <a16:creationId xmlns:a16="http://schemas.microsoft.com/office/drawing/2014/main" id="{47E6871D-4647-9D6C-B320-29AA029B788F}"/>
              </a:ext>
            </a:extLst>
          </p:cNvPr>
          <p:cNvSpPr>
            <a:spLocks noGrp="1"/>
          </p:cNvSpPr>
          <p:nvPr>
            <p:ph idx="1"/>
          </p:nvPr>
        </p:nvSpPr>
        <p:spPr>
          <a:xfrm>
            <a:off x="838200" y="1825625"/>
            <a:ext cx="6088039" cy="4351338"/>
          </a:xfrm>
        </p:spPr>
        <p:txBody>
          <a:bodyPr/>
          <a:lstStyle/>
          <a:p>
            <a:r>
              <a:rPr lang="en-US" dirty="0"/>
              <a:t>Copy/pastes code into the LLM prompt.</a:t>
            </a:r>
          </a:p>
          <a:p>
            <a:endParaRPr lang="en-US" dirty="0"/>
          </a:p>
          <a:p>
            <a:r>
              <a:rPr lang="en-US" dirty="0"/>
              <a:t>More context = better code gen?</a:t>
            </a:r>
          </a:p>
          <a:p>
            <a:endParaRPr lang="en-US" dirty="0"/>
          </a:p>
          <a:p>
            <a:r>
              <a:rPr lang="en-US" dirty="0"/>
              <a:t>Agents work pretty well until you hit the </a:t>
            </a:r>
            <a:r>
              <a:rPr lang="en-US" u="sng" dirty="0"/>
              <a:t>context limit</a:t>
            </a:r>
            <a:r>
              <a:rPr lang="en-US" dirty="0"/>
              <a:t>.</a:t>
            </a:r>
          </a:p>
          <a:p>
            <a:endParaRPr lang="en-US" dirty="0"/>
          </a:p>
        </p:txBody>
      </p:sp>
      <p:pic>
        <p:nvPicPr>
          <p:cNvPr id="9" name="Picture 8" descr="A screenshot of a computer program&#10;&#10;AI-generated content may be incorrect.">
            <a:extLst>
              <a:ext uri="{FF2B5EF4-FFF2-40B4-BE49-F238E27FC236}">
                <a16:creationId xmlns:a16="http://schemas.microsoft.com/office/drawing/2014/main" id="{B052F3D2-6102-30A6-0D59-FDB35D041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83" y="1825625"/>
            <a:ext cx="4620270" cy="2048161"/>
          </a:xfrm>
          <a:prstGeom prst="rect">
            <a:avLst/>
          </a:prstGeom>
        </p:spPr>
      </p:pic>
      <p:pic>
        <p:nvPicPr>
          <p:cNvPr id="3076" name="Picture 4" descr="April 2025 (version 1.100)">
            <a:extLst>
              <a:ext uri="{FF2B5EF4-FFF2-40B4-BE49-F238E27FC236}">
                <a16:creationId xmlns:a16="http://schemas.microsoft.com/office/drawing/2014/main" id="{733D3793-66DE-F982-91DA-3F9B76C1D6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079" b="28297"/>
          <a:stretch>
            <a:fillRect/>
          </a:stretch>
        </p:blipFill>
        <p:spPr bwMode="auto">
          <a:xfrm>
            <a:off x="7334283" y="4114801"/>
            <a:ext cx="4762500" cy="17469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CDD0F3-08DD-7549-E02A-77D5DFD18429}"/>
              </a:ext>
            </a:extLst>
          </p:cNvPr>
          <p:cNvSpPr txBox="1"/>
          <p:nvPr/>
        </p:nvSpPr>
        <p:spPr>
          <a:xfrm>
            <a:off x="7738522" y="5918063"/>
            <a:ext cx="3954032" cy="369332"/>
          </a:xfrm>
          <a:prstGeom prst="rect">
            <a:avLst/>
          </a:prstGeom>
          <a:noFill/>
        </p:spPr>
        <p:txBody>
          <a:bodyPr wrap="none" rtlCol="0">
            <a:spAutoFit/>
          </a:bodyPr>
          <a:lstStyle/>
          <a:p>
            <a:pPr algn="ctr"/>
            <a:r>
              <a:rPr lang="en-US" dirty="0"/>
              <a:t>Summarization = “I give up, start over.”</a:t>
            </a:r>
          </a:p>
        </p:txBody>
      </p:sp>
    </p:spTree>
    <p:extLst>
      <p:ext uri="{BB962C8B-B14F-4D97-AF65-F5344CB8AC3E}">
        <p14:creationId xmlns:p14="http://schemas.microsoft.com/office/powerpoint/2010/main" val="19492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7007F-9B04-535C-FA96-2632608B7CA8}"/>
              </a:ext>
            </a:extLst>
          </p:cNvPr>
          <p:cNvSpPr>
            <a:spLocks noGrp="1"/>
          </p:cNvSpPr>
          <p:nvPr>
            <p:ph type="title"/>
          </p:nvPr>
        </p:nvSpPr>
        <p:spPr/>
        <p:txBody>
          <a:bodyPr>
            <a:normAutofit/>
          </a:bodyPr>
          <a:lstStyle/>
          <a:p>
            <a:r>
              <a:rPr lang="en-US" dirty="0"/>
              <a:t>Writing test cases in Agent Mode</a:t>
            </a:r>
          </a:p>
        </p:txBody>
      </p:sp>
      <p:sp>
        <p:nvSpPr>
          <p:cNvPr id="5" name="Text Placeholder 4">
            <a:extLst>
              <a:ext uri="{FF2B5EF4-FFF2-40B4-BE49-F238E27FC236}">
                <a16:creationId xmlns:a16="http://schemas.microsoft.com/office/drawing/2014/main" id="{37C1292D-C814-A32D-2C86-2F93D525A196}"/>
              </a:ext>
            </a:extLst>
          </p:cNvPr>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9509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1303-F8A9-BCE5-6A26-8805F72C66B0}"/>
              </a:ext>
            </a:extLst>
          </p:cNvPr>
          <p:cNvSpPr>
            <a:spLocks noGrp="1"/>
          </p:cNvSpPr>
          <p:nvPr>
            <p:ph type="title"/>
          </p:nvPr>
        </p:nvSpPr>
        <p:spPr/>
        <p:txBody>
          <a:bodyPr/>
          <a:lstStyle/>
          <a:p>
            <a:r>
              <a:rPr lang="en-US" dirty="0"/>
              <a:t>How </a:t>
            </a:r>
            <a:r>
              <a:rPr lang="en-US" u="sng" dirty="0"/>
              <a:t>not</a:t>
            </a:r>
            <a:r>
              <a:rPr lang="en-US" dirty="0"/>
              <a:t> to write test cases with Agents.</a:t>
            </a:r>
          </a:p>
        </p:txBody>
      </p:sp>
      <p:sp>
        <p:nvSpPr>
          <p:cNvPr id="3" name="Content Placeholder 2">
            <a:extLst>
              <a:ext uri="{FF2B5EF4-FFF2-40B4-BE49-F238E27FC236}">
                <a16:creationId xmlns:a16="http://schemas.microsoft.com/office/drawing/2014/main" id="{4C971840-A014-B67C-8448-0E6A96B2C2F6}"/>
              </a:ext>
            </a:extLst>
          </p:cNvPr>
          <p:cNvSpPr>
            <a:spLocks noGrp="1"/>
          </p:cNvSpPr>
          <p:nvPr>
            <p:ph idx="1"/>
          </p:nvPr>
        </p:nvSpPr>
        <p:spPr/>
        <p:txBody>
          <a:bodyPr/>
          <a:lstStyle/>
          <a:p>
            <a:r>
              <a:rPr lang="en-US" b="1" dirty="0"/>
              <a:t>Bad</a:t>
            </a:r>
            <a:r>
              <a:rPr lang="en-US" dirty="0"/>
              <a:t>: “Generate unit test cases for my code.”</a:t>
            </a:r>
          </a:p>
          <a:p>
            <a:pPr lvl="1"/>
            <a:r>
              <a:rPr lang="en-US" dirty="0"/>
              <a:t>AI has </a:t>
            </a:r>
            <a:r>
              <a:rPr lang="en-US" b="1" dirty="0"/>
              <a:t>no idea</a:t>
            </a:r>
            <a:r>
              <a:rPr lang="en-US" dirty="0"/>
              <a:t> whether your code you are testing is correct!</a:t>
            </a:r>
          </a:p>
          <a:p>
            <a:pPr lvl="1"/>
            <a:r>
              <a:rPr lang="en-US" dirty="0"/>
              <a:t>No test coverage goal stated.</a:t>
            </a:r>
          </a:p>
          <a:p>
            <a:pPr lvl="1"/>
            <a:r>
              <a:rPr lang="en-US" dirty="0"/>
              <a:t>No way to measure progress</a:t>
            </a:r>
          </a:p>
          <a:p>
            <a:endParaRPr lang="en-US" b="1" dirty="0"/>
          </a:p>
          <a:p>
            <a:r>
              <a:rPr lang="en-US" b="1" dirty="0"/>
              <a:t>Not much better: </a:t>
            </a:r>
            <a:r>
              <a:rPr lang="en-US" dirty="0"/>
              <a:t>“Here are my requirements. Generate a comprehensive test plan for these requirements.”</a:t>
            </a:r>
          </a:p>
          <a:p>
            <a:pPr lvl="1"/>
            <a:r>
              <a:rPr lang="en-US" dirty="0"/>
              <a:t>LLMs </a:t>
            </a:r>
            <a:r>
              <a:rPr lang="en-US" b="1" dirty="0"/>
              <a:t>aren’t trained </a:t>
            </a:r>
            <a:r>
              <a:rPr lang="en-US" dirty="0"/>
              <a:t>on most kinds of software testing.</a:t>
            </a:r>
          </a:p>
          <a:p>
            <a:pPr lvl="1"/>
            <a:r>
              <a:rPr lang="en-US" dirty="0"/>
              <a:t>Tends to </a:t>
            </a:r>
            <a:r>
              <a:rPr lang="en-US" b="1" dirty="0"/>
              <a:t>hallucinate </a:t>
            </a:r>
            <a:r>
              <a:rPr lang="en-US" dirty="0"/>
              <a:t>test criteria, especially </a:t>
            </a:r>
            <a:r>
              <a:rPr lang="en-US" b="1" dirty="0"/>
              <a:t>performance testing</a:t>
            </a:r>
            <a:r>
              <a:rPr lang="en-US" dirty="0"/>
              <a:t>.</a:t>
            </a:r>
          </a:p>
          <a:p>
            <a:pPr lvl="1"/>
            <a:endParaRPr lang="en-US" dirty="0"/>
          </a:p>
        </p:txBody>
      </p:sp>
    </p:spTree>
    <p:extLst>
      <p:ext uri="{BB962C8B-B14F-4D97-AF65-F5344CB8AC3E}">
        <p14:creationId xmlns:p14="http://schemas.microsoft.com/office/powerpoint/2010/main" val="2442557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5191-E8CA-9384-9533-204803E00685}"/>
              </a:ext>
            </a:extLst>
          </p:cNvPr>
          <p:cNvSpPr>
            <a:spLocks noGrp="1"/>
          </p:cNvSpPr>
          <p:nvPr>
            <p:ph type="title"/>
          </p:nvPr>
        </p:nvSpPr>
        <p:spPr/>
        <p:txBody>
          <a:bodyPr/>
          <a:lstStyle/>
          <a:p>
            <a:r>
              <a:rPr lang="en-US" dirty="0"/>
              <a:t>Best-practice:</a:t>
            </a:r>
            <a:br>
              <a:rPr lang="en-US" dirty="0"/>
            </a:br>
            <a:r>
              <a:rPr lang="en-US" dirty="0"/>
              <a:t>Write the </a:t>
            </a:r>
            <a:r>
              <a:rPr lang="en-US" u="sng" dirty="0"/>
              <a:t>first</a:t>
            </a:r>
            <a:r>
              <a:rPr lang="en-US" dirty="0"/>
              <a:t> test </a:t>
            </a:r>
            <a:r>
              <a:rPr lang="en-US" u="sng" dirty="0"/>
              <a:t>yourself</a:t>
            </a:r>
            <a:r>
              <a:rPr lang="en-US" dirty="0"/>
              <a:t>.</a:t>
            </a:r>
          </a:p>
        </p:txBody>
      </p:sp>
      <p:sp>
        <p:nvSpPr>
          <p:cNvPr id="4" name="Text Placeholder 3">
            <a:extLst>
              <a:ext uri="{FF2B5EF4-FFF2-40B4-BE49-F238E27FC236}">
                <a16:creationId xmlns:a16="http://schemas.microsoft.com/office/drawing/2014/main" id="{AB13C67F-DE16-4855-7471-65A64B76325B}"/>
              </a:ext>
            </a:extLst>
          </p:cNvPr>
          <p:cNvSpPr>
            <a:spLocks noGrp="1"/>
          </p:cNvSpPr>
          <p:nvPr>
            <p:ph type="body" idx="1"/>
          </p:nvPr>
        </p:nvSpPr>
        <p:spPr/>
        <p:txBody>
          <a:bodyPr/>
          <a:lstStyle/>
          <a:p>
            <a:r>
              <a:rPr lang="en-US" dirty="0">
                <a:solidFill>
                  <a:schemeClr val="tx1"/>
                </a:solidFill>
              </a:rPr>
              <a:t>AI is pretty good at </a:t>
            </a:r>
            <a:r>
              <a:rPr lang="en-US" b="1" dirty="0">
                <a:solidFill>
                  <a:schemeClr val="tx1"/>
                </a:solidFill>
              </a:rPr>
              <a:t>copying you </a:t>
            </a:r>
            <a:r>
              <a:rPr lang="en-US" dirty="0">
                <a:solidFill>
                  <a:schemeClr val="tx1"/>
                </a:solidFill>
              </a:rPr>
              <a:t>to produce the other tests.</a:t>
            </a:r>
          </a:p>
        </p:txBody>
      </p:sp>
    </p:spTree>
    <p:extLst>
      <p:ext uri="{BB962C8B-B14F-4D97-AF65-F5344CB8AC3E}">
        <p14:creationId xmlns:p14="http://schemas.microsoft.com/office/powerpoint/2010/main" val="126973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3270-AA7F-D05D-81F4-385545AB5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E3BE3-F2EE-0E81-D05A-1AA96008A478}"/>
              </a:ext>
            </a:extLst>
          </p:cNvPr>
          <p:cNvSpPr>
            <a:spLocks noGrp="1"/>
          </p:cNvSpPr>
          <p:nvPr>
            <p:ph type="title"/>
          </p:nvPr>
        </p:nvSpPr>
        <p:spPr/>
        <p:txBody>
          <a:bodyPr/>
          <a:lstStyle/>
          <a:p>
            <a:r>
              <a:rPr lang="en-US" dirty="0"/>
              <a:t>Best-practice:</a:t>
            </a:r>
            <a:br>
              <a:rPr lang="en-US" dirty="0"/>
            </a:br>
            <a:r>
              <a:rPr lang="en-US" dirty="0"/>
              <a:t>Give the AI a code coverage tool.</a:t>
            </a:r>
          </a:p>
        </p:txBody>
      </p:sp>
      <p:sp>
        <p:nvSpPr>
          <p:cNvPr id="4" name="Text Placeholder 3">
            <a:extLst>
              <a:ext uri="{FF2B5EF4-FFF2-40B4-BE49-F238E27FC236}">
                <a16:creationId xmlns:a16="http://schemas.microsoft.com/office/drawing/2014/main" id="{740E893C-D5C3-2800-2E09-0CC47F82E793}"/>
              </a:ext>
            </a:extLst>
          </p:cNvPr>
          <p:cNvSpPr>
            <a:spLocks noGrp="1"/>
          </p:cNvSpPr>
          <p:nvPr>
            <p:ph type="body" idx="1"/>
          </p:nvPr>
        </p:nvSpPr>
        <p:spPr/>
        <p:txBody>
          <a:bodyPr/>
          <a:lstStyle/>
          <a:p>
            <a:r>
              <a:rPr lang="en-US" dirty="0">
                <a:solidFill>
                  <a:schemeClr val="tx1"/>
                </a:solidFill>
              </a:rPr>
              <a:t>AI is pretty good at iterating on code coverage data.</a:t>
            </a:r>
          </a:p>
        </p:txBody>
      </p:sp>
    </p:spTree>
    <p:extLst>
      <p:ext uri="{BB962C8B-B14F-4D97-AF65-F5344CB8AC3E}">
        <p14:creationId xmlns:p14="http://schemas.microsoft.com/office/powerpoint/2010/main" val="2185005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677-FBFE-2A17-A6CD-E1BA812755EB}"/>
              </a:ext>
            </a:extLst>
          </p:cNvPr>
          <p:cNvSpPr>
            <a:spLocks noGrp="1"/>
          </p:cNvSpPr>
          <p:nvPr>
            <p:ph type="ctrTitle"/>
          </p:nvPr>
        </p:nvSpPr>
        <p:spPr/>
        <p:txBody>
          <a:bodyPr/>
          <a:lstStyle/>
          <a:p>
            <a:r>
              <a:rPr lang="en-US" dirty="0"/>
              <a:t>Writing code and tests in Agent Mode</a:t>
            </a:r>
          </a:p>
        </p:txBody>
      </p:sp>
      <p:sp>
        <p:nvSpPr>
          <p:cNvPr id="3" name="Subtitle 2">
            <a:extLst>
              <a:ext uri="{FF2B5EF4-FFF2-40B4-BE49-F238E27FC236}">
                <a16:creationId xmlns:a16="http://schemas.microsoft.com/office/drawing/2014/main" id="{7EB3F964-976F-4C5E-6902-E5D73AF37A2B}"/>
              </a:ext>
            </a:extLst>
          </p:cNvPr>
          <p:cNvSpPr>
            <a:spLocks noGrp="1"/>
          </p:cNvSpPr>
          <p:nvPr>
            <p:ph type="subTitle" idx="1"/>
          </p:nvPr>
        </p:nvSpPr>
        <p:spPr/>
        <p:txBody>
          <a:bodyPr/>
          <a:lstStyle/>
          <a:p>
            <a:r>
              <a:rPr lang="en-US" dirty="0"/>
              <a:t>And how to </a:t>
            </a:r>
            <a:r>
              <a:rPr lang="en-US" u="sng" dirty="0"/>
              <a:t>avoid deleting your production database</a:t>
            </a:r>
          </a:p>
        </p:txBody>
      </p:sp>
      <p:sp>
        <p:nvSpPr>
          <p:cNvPr id="7" name="Rectangle 6">
            <a:extLst>
              <a:ext uri="{FF2B5EF4-FFF2-40B4-BE49-F238E27FC236}">
                <a16:creationId xmlns:a16="http://schemas.microsoft.com/office/drawing/2014/main" id="{4101A886-181F-C3BA-9CE0-D988014BE63B}"/>
              </a:ext>
            </a:extLst>
          </p:cNvPr>
          <p:cNvSpPr/>
          <p:nvPr/>
        </p:nvSpPr>
        <p:spPr>
          <a:xfrm>
            <a:off x="7480897" y="5197965"/>
            <a:ext cx="1215108" cy="5845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96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9D88-3E1D-6D5E-9948-2AD88743ACF6}"/>
              </a:ext>
            </a:extLst>
          </p:cNvPr>
          <p:cNvSpPr>
            <a:spLocks noGrp="1"/>
          </p:cNvSpPr>
          <p:nvPr>
            <p:ph type="title"/>
          </p:nvPr>
        </p:nvSpPr>
        <p:spPr/>
        <p:txBody>
          <a:bodyPr/>
          <a:lstStyle/>
          <a:p>
            <a:r>
              <a:rPr lang="en-US" b="1" dirty="0"/>
              <a:t>Problem: </a:t>
            </a:r>
            <a:r>
              <a:rPr lang="en-US" dirty="0"/>
              <a:t>writing code with ChatGPT is </a:t>
            </a:r>
            <a:r>
              <a:rPr lang="en-US" u="sng" dirty="0">
                <a:solidFill>
                  <a:srgbClr val="FF0000"/>
                </a:solidFill>
              </a:rPr>
              <a:t>tedious</a:t>
            </a:r>
          </a:p>
        </p:txBody>
      </p:sp>
      <p:sp>
        <p:nvSpPr>
          <p:cNvPr id="3" name="Content Placeholder 2">
            <a:extLst>
              <a:ext uri="{FF2B5EF4-FFF2-40B4-BE49-F238E27FC236}">
                <a16:creationId xmlns:a16="http://schemas.microsoft.com/office/drawing/2014/main" id="{1B78498B-FE59-D5BE-4D30-ACEB13786A1C}"/>
              </a:ext>
            </a:extLst>
          </p:cNvPr>
          <p:cNvSpPr>
            <a:spLocks noGrp="1"/>
          </p:cNvSpPr>
          <p:nvPr>
            <p:ph idx="1"/>
          </p:nvPr>
        </p:nvSpPr>
        <p:spPr/>
        <p:txBody>
          <a:bodyPr/>
          <a:lstStyle/>
          <a:p>
            <a:pPr marL="0" indent="0">
              <a:buNone/>
            </a:pPr>
            <a:r>
              <a:rPr lang="en-US" b="1" dirty="0"/>
              <a:t>Prompt</a:t>
            </a:r>
            <a:r>
              <a:rPr lang="en-US" dirty="0"/>
              <a:t>: Implement this feature for me: …</a:t>
            </a:r>
          </a:p>
          <a:p>
            <a:r>
              <a:rPr lang="en-US" b="1" dirty="0"/>
              <a:t>ChatGPT</a:t>
            </a:r>
            <a:r>
              <a:rPr lang="en-US" dirty="0"/>
              <a:t>: Here is the code: &lt;</a:t>
            </a:r>
            <a:r>
              <a:rPr lang="en-US" b="1" dirty="0"/>
              <a:t>code proceeds to break the tests</a:t>
            </a:r>
            <a:r>
              <a:rPr lang="en-US" dirty="0"/>
              <a:t>&gt;</a:t>
            </a:r>
          </a:p>
          <a:p>
            <a:pPr marL="0" indent="0">
              <a:buNone/>
            </a:pPr>
            <a:endParaRPr lang="en-US" b="1" dirty="0"/>
          </a:p>
          <a:p>
            <a:pPr marL="0" indent="0">
              <a:buNone/>
            </a:pPr>
            <a:r>
              <a:rPr lang="en-US" b="1" dirty="0"/>
              <a:t>Prompt</a:t>
            </a:r>
            <a:r>
              <a:rPr lang="en-US" dirty="0"/>
              <a:t>: You broke my tests. Here are my tests and the errors from the test cases. Can you fix the errors?</a:t>
            </a:r>
          </a:p>
          <a:p>
            <a:r>
              <a:rPr lang="en-US" b="1" dirty="0"/>
              <a:t>ChatGPT</a:t>
            </a:r>
            <a:r>
              <a:rPr lang="en-US" dirty="0"/>
              <a:t>: Yes! &lt;</a:t>
            </a:r>
            <a:r>
              <a:rPr lang="en-US" b="1" dirty="0"/>
              <a:t>proceeds to break something else</a:t>
            </a:r>
            <a:r>
              <a:rPr lang="en-US" dirty="0"/>
              <a:t>&gt;</a:t>
            </a:r>
          </a:p>
        </p:txBody>
      </p:sp>
      <p:sp>
        <p:nvSpPr>
          <p:cNvPr id="4" name="TextBox 3">
            <a:extLst>
              <a:ext uri="{FF2B5EF4-FFF2-40B4-BE49-F238E27FC236}">
                <a16:creationId xmlns:a16="http://schemas.microsoft.com/office/drawing/2014/main" id="{BFD05262-3948-CB9B-E34C-4D932F04A043}"/>
              </a:ext>
            </a:extLst>
          </p:cNvPr>
          <p:cNvSpPr txBox="1"/>
          <p:nvPr/>
        </p:nvSpPr>
        <p:spPr>
          <a:xfrm>
            <a:off x="1965063" y="5345251"/>
            <a:ext cx="8261877" cy="461665"/>
          </a:xfrm>
          <a:prstGeom prst="rect">
            <a:avLst/>
          </a:prstGeom>
          <a:noFill/>
          <a:ln>
            <a:solidFill>
              <a:schemeClr val="tx1"/>
            </a:solidFill>
          </a:ln>
        </p:spPr>
        <p:txBody>
          <a:bodyPr wrap="none" rtlCol="0">
            <a:spAutoFit/>
          </a:bodyPr>
          <a:lstStyle/>
          <a:p>
            <a:pPr algn="ctr"/>
            <a:r>
              <a:rPr lang="en-US" sz="2400" dirty="0"/>
              <a:t>The AI should not need us to </a:t>
            </a:r>
            <a:r>
              <a:rPr lang="en-US" sz="2400" dirty="0">
                <a:solidFill>
                  <a:srgbClr val="FF0000"/>
                </a:solidFill>
              </a:rPr>
              <a:t>copy/paste the test errors</a:t>
            </a:r>
            <a:r>
              <a:rPr lang="en-US" sz="2400" dirty="0"/>
              <a:t> into it.</a:t>
            </a:r>
          </a:p>
        </p:txBody>
      </p:sp>
    </p:spTree>
    <p:extLst>
      <p:ext uri="{BB962C8B-B14F-4D97-AF65-F5344CB8AC3E}">
        <p14:creationId xmlns:p14="http://schemas.microsoft.com/office/powerpoint/2010/main" val="283118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45C0-D608-1A34-EF19-77015FC5B82A}"/>
              </a:ext>
            </a:extLst>
          </p:cNvPr>
          <p:cNvSpPr>
            <a:spLocks noGrp="1"/>
          </p:cNvSpPr>
          <p:nvPr>
            <p:ph type="title"/>
          </p:nvPr>
        </p:nvSpPr>
        <p:spPr/>
        <p:txBody>
          <a:bodyPr/>
          <a:lstStyle/>
          <a:p>
            <a:r>
              <a:rPr lang="en-US" dirty="0"/>
              <a:t>I wish the AI would </a:t>
            </a:r>
            <a:r>
              <a:rPr lang="en-US" u="sng" dirty="0"/>
              <a:t>run the tests </a:t>
            </a:r>
            <a:r>
              <a:rPr lang="en-US" dirty="0"/>
              <a:t>and </a:t>
            </a:r>
            <a:r>
              <a:rPr lang="en-US" u="sng" dirty="0"/>
              <a:t>fix the errors</a:t>
            </a:r>
            <a:r>
              <a:rPr lang="en-US" dirty="0"/>
              <a:t> for me.</a:t>
            </a:r>
          </a:p>
        </p:txBody>
      </p:sp>
      <p:sp>
        <p:nvSpPr>
          <p:cNvPr id="7" name="Text Placeholder 6">
            <a:extLst>
              <a:ext uri="{FF2B5EF4-FFF2-40B4-BE49-F238E27FC236}">
                <a16:creationId xmlns:a16="http://schemas.microsoft.com/office/drawing/2014/main" id="{F1048F37-ECD8-679A-09A6-07FABA00B8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436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6653-ECF1-8F82-7B64-964CF25B0E49}"/>
              </a:ext>
            </a:extLst>
          </p:cNvPr>
          <p:cNvSpPr>
            <a:spLocks noGrp="1"/>
          </p:cNvSpPr>
          <p:nvPr>
            <p:ph type="title"/>
          </p:nvPr>
        </p:nvSpPr>
        <p:spPr/>
        <p:txBody>
          <a:bodyPr>
            <a:normAutofit/>
          </a:bodyPr>
          <a:lstStyle/>
          <a:p>
            <a:r>
              <a:rPr lang="en-US" dirty="0"/>
              <a:t>Other data I wish the AI had access to:</a:t>
            </a:r>
          </a:p>
        </p:txBody>
      </p:sp>
      <p:sp>
        <p:nvSpPr>
          <p:cNvPr id="3" name="Content Placeholder 2">
            <a:extLst>
              <a:ext uri="{FF2B5EF4-FFF2-40B4-BE49-F238E27FC236}">
                <a16:creationId xmlns:a16="http://schemas.microsoft.com/office/drawing/2014/main" id="{E3FED66B-9187-3DD9-590E-E04673C94C7D}"/>
              </a:ext>
            </a:extLst>
          </p:cNvPr>
          <p:cNvSpPr>
            <a:spLocks noGrp="1"/>
          </p:cNvSpPr>
          <p:nvPr>
            <p:ph idx="1"/>
          </p:nvPr>
        </p:nvSpPr>
        <p:spPr/>
        <p:txBody>
          <a:bodyPr/>
          <a:lstStyle/>
          <a:p>
            <a:r>
              <a:rPr lang="en-US" dirty="0"/>
              <a:t>IDE compilation errors</a:t>
            </a:r>
          </a:p>
          <a:p>
            <a:r>
              <a:rPr lang="en-US" dirty="0"/>
              <a:t>Linter warnings</a:t>
            </a:r>
          </a:p>
          <a:p>
            <a:r>
              <a:rPr lang="en-US" dirty="0"/>
              <a:t>Database schema</a:t>
            </a:r>
          </a:p>
          <a:p>
            <a:r>
              <a:rPr lang="en-US" dirty="0"/>
              <a:t>Practical format of data in the database</a:t>
            </a:r>
          </a:p>
        </p:txBody>
      </p:sp>
      <p:sp>
        <p:nvSpPr>
          <p:cNvPr id="4" name="TextBox 3">
            <a:extLst>
              <a:ext uri="{FF2B5EF4-FFF2-40B4-BE49-F238E27FC236}">
                <a16:creationId xmlns:a16="http://schemas.microsoft.com/office/drawing/2014/main" id="{AB6B4078-F9D3-1918-49E7-26C43B4C5E3C}"/>
              </a:ext>
            </a:extLst>
          </p:cNvPr>
          <p:cNvSpPr txBox="1"/>
          <p:nvPr/>
        </p:nvSpPr>
        <p:spPr>
          <a:xfrm>
            <a:off x="3351658" y="4967785"/>
            <a:ext cx="5488683" cy="707886"/>
          </a:xfrm>
          <a:prstGeom prst="rect">
            <a:avLst/>
          </a:prstGeom>
          <a:noFill/>
          <a:ln>
            <a:solidFill>
              <a:schemeClr val="tx1"/>
            </a:solidFill>
          </a:ln>
        </p:spPr>
        <p:txBody>
          <a:bodyPr wrap="none" rtlCol="0">
            <a:spAutoFit/>
          </a:bodyPr>
          <a:lstStyle/>
          <a:p>
            <a:pPr algn="ctr"/>
            <a:r>
              <a:rPr lang="en-US" sz="2000" dirty="0"/>
              <a:t>These are all housed in </a:t>
            </a:r>
            <a:r>
              <a:rPr lang="en-US" sz="2000" u="sng" dirty="0"/>
              <a:t>live computer programs</a:t>
            </a:r>
            <a:r>
              <a:rPr lang="en-US" sz="2000" dirty="0"/>
              <a:t>.</a:t>
            </a:r>
          </a:p>
          <a:p>
            <a:pPr algn="ctr"/>
            <a:r>
              <a:rPr lang="en-US" sz="2000" dirty="0"/>
              <a:t>Why must I copy/paste them into ChatGPT?????</a:t>
            </a:r>
          </a:p>
        </p:txBody>
      </p:sp>
    </p:spTree>
    <p:extLst>
      <p:ext uri="{BB962C8B-B14F-4D97-AF65-F5344CB8AC3E}">
        <p14:creationId xmlns:p14="http://schemas.microsoft.com/office/powerpoint/2010/main" val="326846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6329-85E5-1883-EAC8-4C6CE1D448F0}"/>
              </a:ext>
            </a:extLst>
          </p:cNvPr>
          <p:cNvSpPr>
            <a:spLocks noGrp="1"/>
          </p:cNvSpPr>
          <p:nvPr>
            <p:ph type="title"/>
          </p:nvPr>
        </p:nvSpPr>
        <p:spPr>
          <a:xfrm>
            <a:off x="457200" y="-214547"/>
            <a:ext cx="11496675" cy="1325563"/>
          </a:xfrm>
        </p:spPr>
        <p:txBody>
          <a:bodyPr/>
          <a:lstStyle/>
          <a:p>
            <a:pPr algn="ctr"/>
            <a:r>
              <a:rPr lang="en-US" dirty="0"/>
              <a:t>Conceptual architecture of an Agent-enabled IDE</a:t>
            </a:r>
          </a:p>
        </p:txBody>
      </p:sp>
      <p:sp>
        <p:nvSpPr>
          <p:cNvPr id="4" name="Rectangle 3">
            <a:extLst>
              <a:ext uri="{FF2B5EF4-FFF2-40B4-BE49-F238E27FC236}">
                <a16:creationId xmlns:a16="http://schemas.microsoft.com/office/drawing/2014/main" id="{13BA87CC-3840-60D1-3FC4-B7E10D7C356B}"/>
              </a:ext>
            </a:extLst>
          </p:cNvPr>
          <p:cNvSpPr/>
          <p:nvPr/>
        </p:nvSpPr>
        <p:spPr>
          <a:xfrm>
            <a:off x="5678497" y="2760172"/>
            <a:ext cx="2282931" cy="1251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AI Agent</a:t>
            </a:r>
            <a:br>
              <a:rPr lang="en-US" dirty="0"/>
            </a:br>
            <a:r>
              <a:rPr lang="en-US" dirty="0"/>
              <a:t>(</a:t>
            </a:r>
            <a:r>
              <a:rPr lang="en-US" u="sng" dirty="0"/>
              <a:t>not</a:t>
            </a:r>
            <a:r>
              <a:rPr lang="en-US" dirty="0"/>
              <a:t> an LLM)</a:t>
            </a:r>
          </a:p>
        </p:txBody>
      </p:sp>
      <p:sp>
        <p:nvSpPr>
          <p:cNvPr id="5" name="Rectangle 4">
            <a:extLst>
              <a:ext uri="{FF2B5EF4-FFF2-40B4-BE49-F238E27FC236}">
                <a16:creationId xmlns:a16="http://schemas.microsoft.com/office/drawing/2014/main" id="{B469F955-4D44-996A-88EA-2723B5A53F96}"/>
              </a:ext>
            </a:extLst>
          </p:cNvPr>
          <p:cNvSpPr/>
          <p:nvPr/>
        </p:nvSpPr>
        <p:spPr>
          <a:xfrm>
            <a:off x="9316297" y="2067213"/>
            <a:ext cx="1580707" cy="866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Claude</a:t>
            </a:r>
          </a:p>
        </p:txBody>
      </p:sp>
      <p:sp>
        <p:nvSpPr>
          <p:cNvPr id="6" name="Rectangle 5">
            <a:extLst>
              <a:ext uri="{FF2B5EF4-FFF2-40B4-BE49-F238E27FC236}">
                <a16:creationId xmlns:a16="http://schemas.microsoft.com/office/drawing/2014/main" id="{B8EE2AC5-B577-2915-CFB1-5AE381F28C31}"/>
              </a:ext>
            </a:extLst>
          </p:cNvPr>
          <p:cNvSpPr/>
          <p:nvPr/>
        </p:nvSpPr>
        <p:spPr>
          <a:xfrm>
            <a:off x="9316298" y="3451341"/>
            <a:ext cx="1580706" cy="866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GPT</a:t>
            </a:r>
          </a:p>
        </p:txBody>
      </p:sp>
      <p:sp>
        <p:nvSpPr>
          <p:cNvPr id="7" name="Rectangle 6">
            <a:extLst>
              <a:ext uri="{FF2B5EF4-FFF2-40B4-BE49-F238E27FC236}">
                <a16:creationId xmlns:a16="http://schemas.microsoft.com/office/drawing/2014/main" id="{A98D9955-AFDD-AA74-F5B2-C701CE499A00}"/>
              </a:ext>
            </a:extLst>
          </p:cNvPr>
          <p:cNvSpPr/>
          <p:nvPr/>
        </p:nvSpPr>
        <p:spPr>
          <a:xfrm>
            <a:off x="9316298" y="4929314"/>
            <a:ext cx="1580706" cy="866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Gemini</a:t>
            </a:r>
          </a:p>
        </p:txBody>
      </p:sp>
      <p:sp>
        <p:nvSpPr>
          <p:cNvPr id="14" name="TextBox 13">
            <a:extLst>
              <a:ext uri="{FF2B5EF4-FFF2-40B4-BE49-F238E27FC236}">
                <a16:creationId xmlns:a16="http://schemas.microsoft.com/office/drawing/2014/main" id="{B5FC7BB9-65AB-76CE-95CC-0F6DF736B02B}"/>
              </a:ext>
            </a:extLst>
          </p:cNvPr>
          <p:cNvSpPr txBox="1"/>
          <p:nvPr/>
        </p:nvSpPr>
        <p:spPr>
          <a:xfrm>
            <a:off x="9316297" y="1381136"/>
            <a:ext cx="1745734" cy="646331"/>
          </a:xfrm>
          <a:prstGeom prst="rect">
            <a:avLst/>
          </a:prstGeom>
          <a:noFill/>
        </p:spPr>
        <p:txBody>
          <a:bodyPr wrap="none" rtlCol="0">
            <a:spAutoFit/>
          </a:bodyPr>
          <a:lstStyle/>
          <a:p>
            <a:pPr algn="ctr"/>
            <a:r>
              <a:rPr lang="en-US" b="1" dirty="0"/>
              <a:t>LLMs</a:t>
            </a:r>
            <a:br>
              <a:rPr lang="en-US" dirty="0"/>
            </a:br>
            <a:r>
              <a:rPr lang="en-US" dirty="0"/>
              <a:t>(are </a:t>
            </a:r>
            <a:r>
              <a:rPr lang="en-US" u="sng" dirty="0"/>
              <a:t>not</a:t>
            </a:r>
            <a:r>
              <a:rPr lang="en-US" dirty="0"/>
              <a:t> Agents)</a:t>
            </a:r>
          </a:p>
        </p:txBody>
      </p:sp>
      <p:sp>
        <p:nvSpPr>
          <p:cNvPr id="27" name="Rectangle 26">
            <a:extLst>
              <a:ext uri="{FF2B5EF4-FFF2-40B4-BE49-F238E27FC236}">
                <a16:creationId xmlns:a16="http://schemas.microsoft.com/office/drawing/2014/main" id="{2B8DE179-B7EA-001E-27D5-B406DBF1209E}"/>
              </a:ext>
            </a:extLst>
          </p:cNvPr>
          <p:cNvSpPr/>
          <p:nvPr/>
        </p:nvSpPr>
        <p:spPr>
          <a:xfrm>
            <a:off x="8889491" y="1397266"/>
            <a:ext cx="2540682" cy="46946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C317D3A-CB4A-77CB-BD61-E1A16CFC1F53}"/>
              </a:ext>
            </a:extLst>
          </p:cNvPr>
          <p:cNvSpPr/>
          <p:nvPr/>
        </p:nvSpPr>
        <p:spPr>
          <a:xfrm>
            <a:off x="5641193" y="5057063"/>
            <a:ext cx="2357538" cy="6742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Command line</a:t>
            </a:r>
          </a:p>
        </p:txBody>
      </p:sp>
      <p:sp>
        <p:nvSpPr>
          <p:cNvPr id="36" name="Rectangle 35">
            <a:extLst>
              <a:ext uri="{FF2B5EF4-FFF2-40B4-BE49-F238E27FC236}">
                <a16:creationId xmlns:a16="http://schemas.microsoft.com/office/drawing/2014/main" id="{DD7E7DD1-FCF5-FD6B-8807-D643631B3DDB}"/>
              </a:ext>
            </a:extLst>
          </p:cNvPr>
          <p:cNvSpPr/>
          <p:nvPr/>
        </p:nvSpPr>
        <p:spPr>
          <a:xfrm>
            <a:off x="3688792" y="5121860"/>
            <a:ext cx="1735408" cy="496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IDE Code</a:t>
            </a:r>
          </a:p>
        </p:txBody>
      </p:sp>
      <p:sp>
        <p:nvSpPr>
          <p:cNvPr id="37" name="Rectangle 36">
            <a:extLst>
              <a:ext uri="{FF2B5EF4-FFF2-40B4-BE49-F238E27FC236}">
                <a16:creationId xmlns:a16="http://schemas.microsoft.com/office/drawing/2014/main" id="{6FFD4A0D-129C-C5D7-183D-E2D9E4A00C1A}"/>
              </a:ext>
            </a:extLst>
          </p:cNvPr>
          <p:cNvSpPr/>
          <p:nvPr/>
        </p:nvSpPr>
        <p:spPr>
          <a:xfrm>
            <a:off x="3688792" y="5988699"/>
            <a:ext cx="1735408" cy="496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 test cases</a:t>
            </a:r>
          </a:p>
        </p:txBody>
      </p:sp>
      <p:sp>
        <p:nvSpPr>
          <p:cNvPr id="38" name="Rectangle 37">
            <a:extLst>
              <a:ext uri="{FF2B5EF4-FFF2-40B4-BE49-F238E27FC236}">
                <a16:creationId xmlns:a16="http://schemas.microsoft.com/office/drawing/2014/main" id="{1BCAB704-57EC-DECA-27D3-4F30A2500E77}"/>
              </a:ext>
            </a:extLst>
          </p:cNvPr>
          <p:cNvSpPr/>
          <p:nvPr/>
        </p:nvSpPr>
        <p:spPr>
          <a:xfrm>
            <a:off x="5846230" y="5988699"/>
            <a:ext cx="1906572" cy="496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MCP Servers</a:t>
            </a:r>
          </a:p>
        </p:txBody>
      </p:sp>
      <p:sp>
        <p:nvSpPr>
          <p:cNvPr id="39" name="Rectangle 38">
            <a:extLst>
              <a:ext uri="{FF2B5EF4-FFF2-40B4-BE49-F238E27FC236}">
                <a16:creationId xmlns:a16="http://schemas.microsoft.com/office/drawing/2014/main" id="{6E5E928A-578F-4CA4-0F2C-CDFE8BBB2670}"/>
              </a:ext>
            </a:extLst>
          </p:cNvPr>
          <p:cNvSpPr/>
          <p:nvPr/>
        </p:nvSpPr>
        <p:spPr>
          <a:xfrm>
            <a:off x="3345593" y="4556800"/>
            <a:ext cx="4829239" cy="21356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8730BDD-7DE0-7314-0D25-AD74EBD9C7F4}"/>
              </a:ext>
            </a:extLst>
          </p:cNvPr>
          <p:cNvSpPr txBox="1"/>
          <p:nvPr/>
        </p:nvSpPr>
        <p:spPr>
          <a:xfrm>
            <a:off x="5065858" y="4654129"/>
            <a:ext cx="1388713" cy="369332"/>
          </a:xfrm>
          <a:prstGeom prst="rect">
            <a:avLst/>
          </a:prstGeom>
          <a:noFill/>
        </p:spPr>
        <p:txBody>
          <a:bodyPr wrap="none" rtlCol="0">
            <a:spAutoFit/>
          </a:bodyPr>
          <a:lstStyle/>
          <a:p>
            <a:pPr algn="ctr"/>
            <a:r>
              <a:rPr lang="en-US" b="1" dirty="0"/>
              <a:t>Agent Tools</a:t>
            </a:r>
          </a:p>
        </p:txBody>
      </p:sp>
      <p:sp>
        <p:nvSpPr>
          <p:cNvPr id="49" name="Rectangle 48">
            <a:extLst>
              <a:ext uri="{FF2B5EF4-FFF2-40B4-BE49-F238E27FC236}">
                <a16:creationId xmlns:a16="http://schemas.microsoft.com/office/drawing/2014/main" id="{EE6DC109-90BE-09DB-0CF5-B6198CFFD688}"/>
              </a:ext>
            </a:extLst>
          </p:cNvPr>
          <p:cNvSpPr/>
          <p:nvPr/>
        </p:nvSpPr>
        <p:spPr>
          <a:xfrm>
            <a:off x="786255" y="2943402"/>
            <a:ext cx="1997054"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Prompt</a:t>
            </a:r>
          </a:p>
        </p:txBody>
      </p:sp>
      <p:sp>
        <p:nvSpPr>
          <p:cNvPr id="50" name="Rectangle 49">
            <a:extLst>
              <a:ext uri="{FF2B5EF4-FFF2-40B4-BE49-F238E27FC236}">
                <a16:creationId xmlns:a16="http://schemas.microsoft.com/office/drawing/2014/main" id="{4A7FC6A1-C998-7669-3725-123B8764B372}"/>
              </a:ext>
            </a:extLst>
          </p:cNvPr>
          <p:cNvSpPr/>
          <p:nvPr/>
        </p:nvSpPr>
        <p:spPr>
          <a:xfrm>
            <a:off x="801032" y="4034412"/>
            <a:ext cx="1997054" cy="106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Static Prompts  </a:t>
            </a:r>
          </a:p>
          <a:p>
            <a:pPr algn="ctr"/>
            <a:r>
              <a:rPr lang="en-US" dirty="0"/>
              <a:t>(“Rules” / </a:t>
            </a:r>
          </a:p>
          <a:p>
            <a:pPr algn="ctr"/>
            <a:r>
              <a:rPr lang="en-US" dirty="0"/>
              <a:t>“Memories”)</a:t>
            </a:r>
          </a:p>
        </p:txBody>
      </p:sp>
      <p:grpSp>
        <p:nvGrpSpPr>
          <p:cNvPr id="88" name="Group 87">
            <a:extLst>
              <a:ext uri="{FF2B5EF4-FFF2-40B4-BE49-F238E27FC236}">
                <a16:creationId xmlns:a16="http://schemas.microsoft.com/office/drawing/2014/main" id="{87902D90-C30F-86BC-1316-F922F6641992}"/>
              </a:ext>
            </a:extLst>
          </p:cNvPr>
          <p:cNvGrpSpPr/>
          <p:nvPr/>
        </p:nvGrpSpPr>
        <p:grpSpPr>
          <a:xfrm>
            <a:off x="1059315" y="1381136"/>
            <a:ext cx="1425634" cy="1425634"/>
            <a:chOff x="4224599" y="1481298"/>
            <a:chExt cx="1425634" cy="1425634"/>
          </a:xfrm>
        </p:grpSpPr>
        <p:pic>
          <p:nvPicPr>
            <p:cNvPr id="86" name="Graphic 85" descr="Folder with solid fill">
              <a:extLst>
                <a:ext uri="{FF2B5EF4-FFF2-40B4-BE49-F238E27FC236}">
                  <a16:creationId xmlns:a16="http://schemas.microsoft.com/office/drawing/2014/main" id="{86AB8925-EE72-D258-0CC2-4D1BC9DFA5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4599" y="1481298"/>
              <a:ext cx="1425634" cy="1425634"/>
            </a:xfrm>
            <a:prstGeom prst="rect">
              <a:avLst/>
            </a:prstGeom>
          </p:spPr>
        </p:pic>
        <p:sp>
          <p:nvSpPr>
            <p:cNvPr id="87" name="TextBox 86">
              <a:extLst>
                <a:ext uri="{FF2B5EF4-FFF2-40B4-BE49-F238E27FC236}">
                  <a16:creationId xmlns:a16="http://schemas.microsoft.com/office/drawing/2014/main" id="{FE201FF1-4A3E-125F-B29B-380670974C11}"/>
                </a:ext>
              </a:extLst>
            </p:cNvPr>
            <p:cNvSpPr txBox="1"/>
            <p:nvPr/>
          </p:nvSpPr>
          <p:spPr>
            <a:xfrm>
              <a:off x="4626176" y="2072152"/>
              <a:ext cx="650884" cy="369332"/>
            </a:xfrm>
            <a:prstGeom prst="rect">
              <a:avLst/>
            </a:prstGeom>
            <a:noFill/>
          </p:spPr>
          <p:txBody>
            <a:bodyPr wrap="none" rtlCol="0">
              <a:spAutoFit/>
            </a:bodyPr>
            <a:lstStyle/>
            <a:p>
              <a:r>
                <a:rPr lang="en-US" dirty="0">
                  <a:solidFill>
                    <a:schemeClr val="bg1"/>
                  </a:solidFill>
                </a:rPr>
                <a:t>Files</a:t>
              </a:r>
            </a:p>
          </p:txBody>
        </p:sp>
      </p:grpSp>
      <p:sp>
        <p:nvSpPr>
          <p:cNvPr id="99" name="Rectangle 98">
            <a:extLst>
              <a:ext uri="{FF2B5EF4-FFF2-40B4-BE49-F238E27FC236}">
                <a16:creationId xmlns:a16="http://schemas.microsoft.com/office/drawing/2014/main" id="{78FF246A-2E65-FCEA-3158-5DA12479961B}"/>
              </a:ext>
            </a:extLst>
          </p:cNvPr>
          <p:cNvSpPr/>
          <p:nvPr/>
        </p:nvSpPr>
        <p:spPr>
          <a:xfrm>
            <a:off x="3688792" y="2796226"/>
            <a:ext cx="1509681" cy="1179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Context</a:t>
            </a:r>
            <a:br>
              <a:rPr lang="en-US" dirty="0"/>
            </a:br>
            <a:endParaRPr lang="en-US" dirty="0"/>
          </a:p>
          <a:p>
            <a:pPr algn="ctr"/>
            <a:r>
              <a:rPr lang="en-US" dirty="0"/>
              <a:t>(</a:t>
            </a:r>
            <a:r>
              <a:rPr lang="en-US" u="sng" dirty="0"/>
              <a:t>gigantic</a:t>
            </a:r>
            <a:r>
              <a:rPr lang="en-US" dirty="0"/>
              <a:t> prompt)</a:t>
            </a:r>
          </a:p>
        </p:txBody>
      </p:sp>
      <p:sp>
        <p:nvSpPr>
          <p:cNvPr id="110" name="TextBox 109">
            <a:extLst>
              <a:ext uri="{FF2B5EF4-FFF2-40B4-BE49-F238E27FC236}">
                <a16:creationId xmlns:a16="http://schemas.microsoft.com/office/drawing/2014/main" id="{D9EB49D3-E1B5-85A2-C95E-CB9899A3E61D}"/>
              </a:ext>
            </a:extLst>
          </p:cNvPr>
          <p:cNvSpPr txBox="1"/>
          <p:nvPr/>
        </p:nvSpPr>
        <p:spPr>
          <a:xfrm>
            <a:off x="1344931" y="982652"/>
            <a:ext cx="854401" cy="369332"/>
          </a:xfrm>
          <a:prstGeom prst="rect">
            <a:avLst/>
          </a:prstGeom>
          <a:noFill/>
        </p:spPr>
        <p:txBody>
          <a:bodyPr wrap="none" rtlCol="0">
            <a:spAutoFit/>
          </a:bodyPr>
          <a:lstStyle/>
          <a:p>
            <a:r>
              <a:rPr lang="en-US" b="1" dirty="0"/>
              <a:t>Inputs</a:t>
            </a:r>
          </a:p>
        </p:txBody>
      </p:sp>
      <p:sp>
        <p:nvSpPr>
          <p:cNvPr id="111" name="Rectangle 110">
            <a:extLst>
              <a:ext uri="{FF2B5EF4-FFF2-40B4-BE49-F238E27FC236}">
                <a16:creationId xmlns:a16="http://schemas.microsoft.com/office/drawing/2014/main" id="{36CC713E-855C-8493-019D-12AF18A15EDF}"/>
              </a:ext>
            </a:extLst>
          </p:cNvPr>
          <p:cNvSpPr/>
          <p:nvPr/>
        </p:nvSpPr>
        <p:spPr>
          <a:xfrm>
            <a:off x="669326" y="914400"/>
            <a:ext cx="2254574" cy="577804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578BEDD4-B982-4B85-08D5-E05C42BB40B3}"/>
              </a:ext>
            </a:extLst>
          </p:cNvPr>
          <p:cNvSpPr txBox="1"/>
          <p:nvPr/>
        </p:nvSpPr>
        <p:spPr>
          <a:xfrm>
            <a:off x="5527493" y="2117186"/>
            <a:ext cx="548548" cy="369332"/>
          </a:xfrm>
          <a:prstGeom prst="rect">
            <a:avLst/>
          </a:prstGeom>
          <a:noFill/>
        </p:spPr>
        <p:txBody>
          <a:bodyPr wrap="none" rtlCol="0">
            <a:spAutoFit/>
          </a:bodyPr>
          <a:lstStyle/>
          <a:p>
            <a:pPr algn="ctr"/>
            <a:r>
              <a:rPr lang="en-US" b="1" dirty="0"/>
              <a:t>IDE</a:t>
            </a:r>
          </a:p>
        </p:txBody>
      </p:sp>
      <p:sp>
        <p:nvSpPr>
          <p:cNvPr id="116" name="Rectangle 115">
            <a:extLst>
              <a:ext uri="{FF2B5EF4-FFF2-40B4-BE49-F238E27FC236}">
                <a16:creationId xmlns:a16="http://schemas.microsoft.com/office/drawing/2014/main" id="{6F2D2B57-CBD5-0CD0-530D-06F07F747DB0}"/>
              </a:ext>
            </a:extLst>
          </p:cNvPr>
          <p:cNvSpPr/>
          <p:nvPr/>
        </p:nvSpPr>
        <p:spPr>
          <a:xfrm>
            <a:off x="3444172" y="1971990"/>
            <a:ext cx="4715190" cy="23461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Down 116">
            <a:extLst>
              <a:ext uri="{FF2B5EF4-FFF2-40B4-BE49-F238E27FC236}">
                <a16:creationId xmlns:a16="http://schemas.microsoft.com/office/drawing/2014/main" id="{61D74A30-DB08-5B85-B3D7-932CD7910219}"/>
              </a:ext>
            </a:extLst>
          </p:cNvPr>
          <p:cNvSpPr/>
          <p:nvPr/>
        </p:nvSpPr>
        <p:spPr>
          <a:xfrm rot="16200000">
            <a:off x="5261461" y="3103606"/>
            <a:ext cx="407194" cy="565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Arrow: Down 117">
            <a:extLst>
              <a:ext uri="{FF2B5EF4-FFF2-40B4-BE49-F238E27FC236}">
                <a16:creationId xmlns:a16="http://schemas.microsoft.com/office/drawing/2014/main" id="{77DC46F4-AA78-88D7-AF32-3587232BCB96}"/>
              </a:ext>
            </a:extLst>
          </p:cNvPr>
          <p:cNvSpPr/>
          <p:nvPr/>
        </p:nvSpPr>
        <p:spPr>
          <a:xfrm rot="16200000">
            <a:off x="3095963" y="2725330"/>
            <a:ext cx="407194" cy="7784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row: Down 118">
            <a:extLst>
              <a:ext uri="{FF2B5EF4-FFF2-40B4-BE49-F238E27FC236}">
                <a16:creationId xmlns:a16="http://schemas.microsoft.com/office/drawing/2014/main" id="{59B0A793-E4EA-6288-1202-A056CD298798}"/>
              </a:ext>
            </a:extLst>
          </p:cNvPr>
          <p:cNvSpPr/>
          <p:nvPr/>
        </p:nvSpPr>
        <p:spPr>
          <a:xfrm rot="16200000">
            <a:off x="8214305" y="2514884"/>
            <a:ext cx="407194" cy="8383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8C1041B4-46C8-00BD-BCFE-FC3F3B88B59D}"/>
              </a:ext>
            </a:extLst>
          </p:cNvPr>
          <p:cNvSpPr/>
          <p:nvPr/>
        </p:nvSpPr>
        <p:spPr>
          <a:xfrm rot="5400000">
            <a:off x="8203511" y="3365067"/>
            <a:ext cx="407194" cy="8599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Arrow: Down 111">
            <a:extLst>
              <a:ext uri="{FF2B5EF4-FFF2-40B4-BE49-F238E27FC236}">
                <a16:creationId xmlns:a16="http://schemas.microsoft.com/office/drawing/2014/main" id="{7E9B0E3B-211E-841C-7195-338B1802D4C8}"/>
              </a:ext>
            </a:extLst>
          </p:cNvPr>
          <p:cNvSpPr/>
          <p:nvPr/>
        </p:nvSpPr>
        <p:spPr>
          <a:xfrm>
            <a:off x="6565106" y="4012102"/>
            <a:ext cx="407194" cy="565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Arrow: Down 113">
            <a:extLst>
              <a:ext uri="{FF2B5EF4-FFF2-40B4-BE49-F238E27FC236}">
                <a16:creationId xmlns:a16="http://schemas.microsoft.com/office/drawing/2014/main" id="{745F2105-AB9E-97D1-B727-4336EA72D6A6}"/>
              </a:ext>
            </a:extLst>
          </p:cNvPr>
          <p:cNvSpPr/>
          <p:nvPr/>
        </p:nvSpPr>
        <p:spPr>
          <a:xfrm rot="10800000">
            <a:off x="4247634" y="4000962"/>
            <a:ext cx="407194" cy="565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ylinder 120">
            <a:extLst>
              <a:ext uri="{FF2B5EF4-FFF2-40B4-BE49-F238E27FC236}">
                <a16:creationId xmlns:a16="http://schemas.microsoft.com/office/drawing/2014/main" id="{2D77295B-85FF-B195-4525-A4331432BF15}"/>
              </a:ext>
            </a:extLst>
          </p:cNvPr>
          <p:cNvSpPr/>
          <p:nvPr/>
        </p:nvSpPr>
        <p:spPr>
          <a:xfrm>
            <a:off x="1377068" y="5552182"/>
            <a:ext cx="789065" cy="64633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DBMS</a:t>
            </a:r>
          </a:p>
        </p:txBody>
      </p:sp>
    </p:spTree>
    <p:extLst>
      <p:ext uri="{BB962C8B-B14F-4D97-AF65-F5344CB8AC3E}">
        <p14:creationId xmlns:p14="http://schemas.microsoft.com/office/powerpoint/2010/main" val="11530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p:bldP spid="27" grpId="0" animBg="1"/>
      <p:bldP spid="49" grpId="0" animBg="1"/>
      <p:bldP spid="50" grpId="0" animBg="1"/>
      <p:bldP spid="110" grpId="0"/>
      <p:bldP spid="111" grpId="0" animBg="1"/>
      <p:bldP spid="118" grpId="0" animBg="1"/>
      <p:bldP spid="119" grpId="0" animBg="1"/>
      <p:bldP spid="120" grpId="0" animBg="1"/>
      <p:bldP spid="1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79B29-9372-0BE6-CDC5-059F18E90465}"/>
              </a:ext>
            </a:extLst>
          </p:cNvPr>
          <p:cNvSpPr>
            <a:spLocks noGrp="1"/>
          </p:cNvSpPr>
          <p:nvPr>
            <p:ph type="title"/>
          </p:nvPr>
        </p:nvSpPr>
        <p:spPr>
          <a:xfrm>
            <a:off x="270025" y="329534"/>
            <a:ext cx="11396247" cy="2346159"/>
          </a:xfrm>
        </p:spPr>
        <p:txBody>
          <a:bodyPr>
            <a:normAutofit fontScale="90000"/>
          </a:bodyPr>
          <a:lstStyle/>
          <a:p>
            <a:r>
              <a:rPr lang="en-US" dirty="0"/>
              <a:t>So the plan is to let some harebrain LLM call whatever it wants on your Command Line?</a:t>
            </a:r>
          </a:p>
        </p:txBody>
      </p:sp>
      <p:pic>
        <p:nvPicPr>
          <p:cNvPr id="6" name="Picture 5">
            <a:extLst>
              <a:ext uri="{FF2B5EF4-FFF2-40B4-BE49-F238E27FC236}">
                <a16:creationId xmlns:a16="http://schemas.microsoft.com/office/drawing/2014/main" id="{2BDA1F41-0782-46C8-7EFB-8CF12CCD2F97}"/>
              </a:ext>
            </a:extLst>
          </p:cNvPr>
          <p:cNvPicPr>
            <a:picLocks noChangeAspect="1"/>
          </p:cNvPicPr>
          <p:nvPr/>
        </p:nvPicPr>
        <p:blipFill>
          <a:blip r:embed="rId2"/>
          <a:srcRect t="35128" r="51577" b="39571"/>
          <a:stretch>
            <a:fillRect/>
          </a:stretch>
        </p:blipFill>
        <p:spPr>
          <a:xfrm>
            <a:off x="7369410" y="3668355"/>
            <a:ext cx="4551544" cy="1303709"/>
          </a:xfrm>
          <a:prstGeom prst="rect">
            <a:avLst/>
          </a:prstGeom>
          <a:ln>
            <a:solidFill>
              <a:schemeClr val="tx1"/>
            </a:solidFill>
          </a:ln>
        </p:spPr>
      </p:pic>
      <p:sp>
        <p:nvSpPr>
          <p:cNvPr id="13" name="Arrow: Right 12">
            <a:extLst>
              <a:ext uri="{FF2B5EF4-FFF2-40B4-BE49-F238E27FC236}">
                <a16:creationId xmlns:a16="http://schemas.microsoft.com/office/drawing/2014/main" id="{FF8E7577-B52F-3A31-535D-D79AA9E29670}"/>
              </a:ext>
            </a:extLst>
          </p:cNvPr>
          <p:cNvSpPr/>
          <p:nvPr/>
        </p:nvSpPr>
        <p:spPr>
          <a:xfrm>
            <a:off x="6007904" y="4016431"/>
            <a:ext cx="994180" cy="6075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11E1AA9-ED86-DA7E-E65A-F62C882F258A}"/>
              </a:ext>
            </a:extLst>
          </p:cNvPr>
          <p:cNvPicPr>
            <a:picLocks noChangeAspect="1"/>
          </p:cNvPicPr>
          <p:nvPr/>
        </p:nvPicPr>
        <p:blipFill>
          <a:blip r:embed="rId3"/>
          <a:srcRect l="10861"/>
          <a:stretch>
            <a:fillRect/>
          </a:stretch>
        </p:blipFill>
        <p:spPr>
          <a:xfrm>
            <a:off x="540920" y="2698449"/>
            <a:ext cx="5199893" cy="3851073"/>
          </a:xfrm>
          <a:prstGeom prst="rect">
            <a:avLst/>
          </a:prstGeom>
        </p:spPr>
      </p:pic>
      <p:sp>
        <p:nvSpPr>
          <p:cNvPr id="16" name="TextBox 15">
            <a:extLst>
              <a:ext uri="{FF2B5EF4-FFF2-40B4-BE49-F238E27FC236}">
                <a16:creationId xmlns:a16="http://schemas.microsoft.com/office/drawing/2014/main" id="{D1E84D49-068F-1255-B332-F5CB299AC5A6}"/>
              </a:ext>
            </a:extLst>
          </p:cNvPr>
          <p:cNvSpPr txBox="1"/>
          <p:nvPr/>
        </p:nvSpPr>
        <p:spPr>
          <a:xfrm>
            <a:off x="7666146" y="5503061"/>
            <a:ext cx="3958071" cy="461665"/>
          </a:xfrm>
          <a:prstGeom prst="rect">
            <a:avLst/>
          </a:prstGeom>
          <a:noFill/>
        </p:spPr>
        <p:txBody>
          <a:bodyPr wrap="none" rtlCol="0">
            <a:spAutoFit/>
          </a:bodyPr>
          <a:lstStyle/>
          <a:p>
            <a:r>
              <a:rPr lang="en-US" sz="2400" b="1" dirty="0"/>
              <a:t>Yes</a:t>
            </a:r>
            <a:r>
              <a:rPr lang="en-US" sz="2400" dirty="0"/>
              <a:t>, this is </a:t>
            </a:r>
            <a:r>
              <a:rPr lang="en-US" sz="2400" b="1" dirty="0"/>
              <a:t>literally</a:t>
            </a:r>
            <a:r>
              <a:rPr lang="en-US" sz="2400" dirty="0"/>
              <a:t> the plan.</a:t>
            </a:r>
          </a:p>
        </p:txBody>
      </p:sp>
      <p:sp>
        <p:nvSpPr>
          <p:cNvPr id="17" name="Rectangle 16">
            <a:extLst>
              <a:ext uri="{FF2B5EF4-FFF2-40B4-BE49-F238E27FC236}">
                <a16:creationId xmlns:a16="http://schemas.microsoft.com/office/drawing/2014/main" id="{02E068C3-05EA-B836-87F8-1F662F377EB3}"/>
              </a:ext>
            </a:extLst>
          </p:cNvPr>
          <p:cNvSpPr/>
          <p:nvPr/>
        </p:nvSpPr>
        <p:spPr>
          <a:xfrm>
            <a:off x="10598448" y="4547452"/>
            <a:ext cx="902126" cy="4246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82FE930-E32C-F153-A2AF-77105EA0B2A8}"/>
              </a:ext>
            </a:extLst>
          </p:cNvPr>
          <p:cNvSpPr txBox="1"/>
          <p:nvPr/>
        </p:nvSpPr>
        <p:spPr>
          <a:xfrm>
            <a:off x="1548474" y="5133729"/>
            <a:ext cx="598241" cy="369332"/>
          </a:xfrm>
          <a:prstGeom prst="rect">
            <a:avLst/>
          </a:prstGeom>
          <a:noFill/>
        </p:spPr>
        <p:txBody>
          <a:bodyPr wrap="none" rtlCol="0">
            <a:spAutoFit/>
          </a:bodyPr>
          <a:lstStyle/>
          <a:p>
            <a:r>
              <a:rPr lang="en-US" dirty="0"/>
              <a:t>LLM</a:t>
            </a:r>
          </a:p>
        </p:txBody>
      </p:sp>
      <p:sp>
        <p:nvSpPr>
          <p:cNvPr id="22" name="TextBox 21">
            <a:extLst>
              <a:ext uri="{FF2B5EF4-FFF2-40B4-BE49-F238E27FC236}">
                <a16:creationId xmlns:a16="http://schemas.microsoft.com/office/drawing/2014/main" id="{DB5A1169-49AB-0516-F113-5B3A0A4B778E}"/>
              </a:ext>
            </a:extLst>
          </p:cNvPr>
          <p:cNvSpPr txBox="1"/>
          <p:nvPr/>
        </p:nvSpPr>
        <p:spPr>
          <a:xfrm>
            <a:off x="3703210" y="5514820"/>
            <a:ext cx="1036630" cy="369332"/>
          </a:xfrm>
          <a:prstGeom prst="rect">
            <a:avLst/>
          </a:prstGeom>
          <a:noFill/>
        </p:spPr>
        <p:txBody>
          <a:bodyPr wrap="none" rtlCol="0">
            <a:spAutoFit/>
          </a:bodyPr>
          <a:lstStyle/>
          <a:p>
            <a:r>
              <a:rPr lang="en-US" dirty="0"/>
              <a:t>Terminal</a:t>
            </a:r>
          </a:p>
        </p:txBody>
      </p:sp>
    </p:spTree>
    <p:extLst>
      <p:ext uri="{BB962C8B-B14F-4D97-AF65-F5344CB8AC3E}">
        <p14:creationId xmlns:p14="http://schemas.microsoft.com/office/powerpoint/2010/main" val="4622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9C70-5075-1F76-8241-B8ACE5C886BF}"/>
              </a:ext>
            </a:extLst>
          </p:cNvPr>
          <p:cNvSpPr>
            <a:spLocks noGrp="1"/>
          </p:cNvSpPr>
          <p:nvPr>
            <p:ph type="title"/>
          </p:nvPr>
        </p:nvSpPr>
        <p:spPr/>
        <p:txBody>
          <a:bodyPr/>
          <a:lstStyle/>
          <a:p>
            <a:r>
              <a:rPr lang="en-US" dirty="0"/>
              <a:t>Demo: Agent Mode in VS Code</a:t>
            </a:r>
          </a:p>
        </p:txBody>
      </p:sp>
      <p:sp>
        <p:nvSpPr>
          <p:cNvPr id="4" name="Text Placeholder 3">
            <a:extLst>
              <a:ext uri="{FF2B5EF4-FFF2-40B4-BE49-F238E27FC236}">
                <a16:creationId xmlns:a16="http://schemas.microsoft.com/office/drawing/2014/main" id="{E9179E14-4D92-FA86-4787-560898A850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091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2C03-0A16-2A38-CCC6-37922FA0462F}"/>
              </a:ext>
            </a:extLst>
          </p:cNvPr>
          <p:cNvSpPr>
            <a:spLocks noGrp="1"/>
          </p:cNvSpPr>
          <p:nvPr>
            <p:ph type="title"/>
          </p:nvPr>
        </p:nvSpPr>
        <p:spPr/>
        <p:txBody>
          <a:bodyPr/>
          <a:lstStyle/>
          <a:p>
            <a:r>
              <a:rPr lang="en-US" dirty="0"/>
              <a:t>Does it matter what IDE you use?</a:t>
            </a:r>
          </a:p>
        </p:txBody>
      </p:sp>
      <p:sp>
        <p:nvSpPr>
          <p:cNvPr id="3" name="Text Placeholder 2">
            <a:extLst>
              <a:ext uri="{FF2B5EF4-FFF2-40B4-BE49-F238E27FC236}">
                <a16:creationId xmlns:a16="http://schemas.microsoft.com/office/drawing/2014/main" id="{DD268581-CFB5-B983-70DD-CC4D69B33B4D}"/>
              </a:ext>
            </a:extLst>
          </p:cNvPr>
          <p:cNvSpPr>
            <a:spLocks noGrp="1"/>
          </p:cNvSpPr>
          <p:nvPr>
            <p:ph type="body" idx="1"/>
          </p:nvPr>
        </p:nvSpPr>
        <p:spPr/>
        <p:txBody>
          <a:bodyPr/>
          <a:lstStyle/>
          <a:p>
            <a:endParaRPr lang="en-US" dirty="0">
              <a:solidFill>
                <a:schemeClr val="tx1"/>
              </a:solidFill>
            </a:endParaRPr>
          </a:p>
        </p:txBody>
      </p:sp>
    </p:spTree>
    <p:extLst>
      <p:ext uri="{BB962C8B-B14F-4D97-AF65-F5344CB8AC3E}">
        <p14:creationId xmlns:p14="http://schemas.microsoft.com/office/powerpoint/2010/main" val="376381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1485</TotalTime>
  <Words>777</Words>
  <Application>Microsoft Office PowerPoint</Application>
  <PresentationFormat>Widescreen</PresentationFormat>
  <Paragraphs>92</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Writing code and tests in Agent Mode</vt:lpstr>
      <vt:lpstr>Problem: writing code with ChatGPT is tedious</vt:lpstr>
      <vt:lpstr>I wish the AI would run the tests and fix the errors for me.</vt:lpstr>
      <vt:lpstr>Other data I wish the AI had access to:</vt:lpstr>
      <vt:lpstr>Conceptual architecture of an Agent-enabled IDE</vt:lpstr>
      <vt:lpstr>So the plan is to let some harebrain LLM call whatever it wants on your Command Line?</vt:lpstr>
      <vt:lpstr>Demo: Agent Mode in VS Code</vt:lpstr>
      <vt:lpstr>Does it matter what IDE you use?</vt:lpstr>
      <vt:lpstr>All IDEs are powered by the same LLMs.</vt:lpstr>
      <vt:lpstr>Different IDEs prefix different System Prompts</vt:lpstr>
      <vt:lpstr>Different System Prompts state different desired levels of Agent autonomy.</vt:lpstr>
      <vt:lpstr>Discussion: Auto-Approve Python commands</vt:lpstr>
      <vt:lpstr>Context is key. Beware your context limit.</vt:lpstr>
      <vt:lpstr>Writing test cases in Agent Mode</vt:lpstr>
      <vt:lpstr>How not to write test cases with Agents.</vt:lpstr>
      <vt:lpstr>Best-practice: Write the first test yourself.</vt:lpstr>
      <vt:lpstr>Best-practice: Give the AI a code coverage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Hays, Mark</dc:creator>
  <cp:lastModifiedBy>Hays, Mark</cp:lastModifiedBy>
  <cp:revision>13</cp:revision>
  <dcterms:created xsi:type="dcterms:W3CDTF">2025-10-06T19:18:16Z</dcterms:created>
  <dcterms:modified xsi:type="dcterms:W3CDTF">2025-10-07T20:05:08Z</dcterms:modified>
</cp:coreProperties>
</file>