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E74DBF-A2D6-4816-92C3-659AAE642332}" v="2" dt="2025-09-10T12:32:10.5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7" autoAdjust="0"/>
    <p:restoredTop sz="94660"/>
  </p:normalViewPr>
  <p:slideViewPr>
    <p:cSldViewPr snapToGrid="0">
      <p:cViewPr varScale="1">
        <p:scale>
          <a:sx n="59" d="100"/>
          <a:sy n="59" d="100"/>
        </p:scale>
        <p:origin x="56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01867-358B-06AA-D0AF-6C49629BAD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6040A9A-696B-1A79-531F-833CDDF638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5F9FF5-DBC0-5BD2-26A8-C845ED3125CF}"/>
              </a:ext>
            </a:extLst>
          </p:cNvPr>
          <p:cNvSpPr>
            <a:spLocks noGrp="1"/>
          </p:cNvSpPr>
          <p:nvPr>
            <p:ph type="dt" sz="half" idx="10"/>
          </p:nvPr>
        </p:nvSpPr>
        <p:spPr/>
        <p:txBody>
          <a:bodyPr/>
          <a:lstStyle/>
          <a:p>
            <a:fld id="{171E4D41-D5D1-4CDB-BE03-DEEC1103805C}" type="datetimeFigureOut">
              <a:rPr lang="en-US" smtClean="0"/>
              <a:t>9/10/2025</a:t>
            </a:fld>
            <a:endParaRPr lang="en-US"/>
          </a:p>
        </p:txBody>
      </p:sp>
      <p:sp>
        <p:nvSpPr>
          <p:cNvPr id="5" name="Footer Placeholder 4">
            <a:extLst>
              <a:ext uri="{FF2B5EF4-FFF2-40B4-BE49-F238E27FC236}">
                <a16:creationId xmlns:a16="http://schemas.microsoft.com/office/drawing/2014/main" id="{0D87889B-A020-C761-C7F5-3D96ED0A94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01EC8D-ADB9-CFD5-5C2E-0CF537E88FCC}"/>
              </a:ext>
            </a:extLst>
          </p:cNvPr>
          <p:cNvSpPr>
            <a:spLocks noGrp="1"/>
          </p:cNvSpPr>
          <p:nvPr>
            <p:ph type="sldNum" sz="quarter" idx="12"/>
          </p:nvPr>
        </p:nvSpPr>
        <p:spPr/>
        <p:txBody>
          <a:bodyPr/>
          <a:lstStyle/>
          <a:p>
            <a:fld id="{B2C2B6E1-4E8B-484B-B0F2-CEA7607DF3F1}" type="slidenum">
              <a:rPr lang="en-US" smtClean="0"/>
              <a:t>‹#›</a:t>
            </a:fld>
            <a:endParaRPr lang="en-US"/>
          </a:p>
        </p:txBody>
      </p:sp>
    </p:spTree>
    <p:extLst>
      <p:ext uri="{BB962C8B-B14F-4D97-AF65-F5344CB8AC3E}">
        <p14:creationId xmlns:p14="http://schemas.microsoft.com/office/powerpoint/2010/main" val="32410359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1EE57-6E03-BD52-8F67-B148D2465C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CC51E1-1F82-95BC-B27E-8F4FFDA496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636C29-FFC4-AC7D-DB1C-6416F4C48006}"/>
              </a:ext>
            </a:extLst>
          </p:cNvPr>
          <p:cNvSpPr>
            <a:spLocks noGrp="1"/>
          </p:cNvSpPr>
          <p:nvPr>
            <p:ph type="dt" sz="half" idx="10"/>
          </p:nvPr>
        </p:nvSpPr>
        <p:spPr/>
        <p:txBody>
          <a:bodyPr/>
          <a:lstStyle/>
          <a:p>
            <a:fld id="{171E4D41-D5D1-4CDB-BE03-DEEC1103805C}" type="datetimeFigureOut">
              <a:rPr lang="en-US" smtClean="0"/>
              <a:t>9/10/2025</a:t>
            </a:fld>
            <a:endParaRPr lang="en-US"/>
          </a:p>
        </p:txBody>
      </p:sp>
      <p:sp>
        <p:nvSpPr>
          <p:cNvPr id="5" name="Footer Placeholder 4">
            <a:extLst>
              <a:ext uri="{FF2B5EF4-FFF2-40B4-BE49-F238E27FC236}">
                <a16:creationId xmlns:a16="http://schemas.microsoft.com/office/drawing/2014/main" id="{831B4919-7903-B97E-120A-68CFB5C5D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57A95-848C-CB9F-8B0C-F36E06C41D7E}"/>
              </a:ext>
            </a:extLst>
          </p:cNvPr>
          <p:cNvSpPr>
            <a:spLocks noGrp="1"/>
          </p:cNvSpPr>
          <p:nvPr>
            <p:ph type="sldNum" sz="quarter" idx="12"/>
          </p:nvPr>
        </p:nvSpPr>
        <p:spPr/>
        <p:txBody>
          <a:bodyPr/>
          <a:lstStyle/>
          <a:p>
            <a:fld id="{B2C2B6E1-4E8B-484B-B0F2-CEA7607DF3F1}" type="slidenum">
              <a:rPr lang="en-US" smtClean="0"/>
              <a:t>‹#›</a:t>
            </a:fld>
            <a:endParaRPr lang="en-US"/>
          </a:p>
        </p:txBody>
      </p:sp>
    </p:spTree>
    <p:extLst>
      <p:ext uri="{BB962C8B-B14F-4D97-AF65-F5344CB8AC3E}">
        <p14:creationId xmlns:p14="http://schemas.microsoft.com/office/powerpoint/2010/main" val="12411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D66FF9-9531-4B21-6044-8EC3790F36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62C4AAD-330D-FEA1-142D-FD20F1EDA3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835CF0-B71D-65A4-390B-9EAD9AACE352}"/>
              </a:ext>
            </a:extLst>
          </p:cNvPr>
          <p:cNvSpPr>
            <a:spLocks noGrp="1"/>
          </p:cNvSpPr>
          <p:nvPr>
            <p:ph type="dt" sz="half" idx="10"/>
          </p:nvPr>
        </p:nvSpPr>
        <p:spPr/>
        <p:txBody>
          <a:bodyPr/>
          <a:lstStyle/>
          <a:p>
            <a:fld id="{171E4D41-D5D1-4CDB-BE03-DEEC1103805C}" type="datetimeFigureOut">
              <a:rPr lang="en-US" smtClean="0"/>
              <a:t>9/10/2025</a:t>
            </a:fld>
            <a:endParaRPr lang="en-US"/>
          </a:p>
        </p:txBody>
      </p:sp>
      <p:sp>
        <p:nvSpPr>
          <p:cNvPr id="5" name="Footer Placeholder 4">
            <a:extLst>
              <a:ext uri="{FF2B5EF4-FFF2-40B4-BE49-F238E27FC236}">
                <a16:creationId xmlns:a16="http://schemas.microsoft.com/office/drawing/2014/main" id="{0DB2406D-482F-B037-F7F7-914AEF9FEC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1078F-F610-2C17-B81B-11DE91346F73}"/>
              </a:ext>
            </a:extLst>
          </p:cNvPr>
          <p:cNvSpPr>
            <a:spLocks noGrp="1"/>
          </p:cNvSpPr>
          <p:nvPr>
            <p:ph type="sldNum" sz="quarter" idx="12"/>
          </p:nvPr>
        </p:nvSpPr>
        <p:spPr/>
        <p:txBody>
          <a:bodyPr/>
          <a:lstStyle/>
          <a:p>
            <a:fld id="{B2C2B6E1-4E8B-484B-B0F2-CEA7607DF3F1}" type="slidenum">
              <a:rPr lang="en-US" smtClean="0"/>
              <a:t>‹#›</a:t>
            </a:fld>
            <a:endParaRPr lang="en-US"/>
          </a:p>
        </p:txBody>
      </p:sp>
    </p:spTree>
    <p:extLst>
      <p:ext uri="{BB962C8B-B14F-4D97-AF65-F5344CB8AC3E}">
        <p14:creationId xmlns:p14="http://schemas.microsoft.com/office/powerpoint/2010/main" val="2523785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82CC0-2B98-1E3E-0F89-7E4EE75AEF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1C32F3-98AD-94BC-F14C-34C3406F70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12C40A-EE50-2F94-4314-FE843A06C218}"/>
              </a:ext>
            </a:extLst>
          </p:cNvPr>
          <p:cNvSpPr>
            <a:spLocks noGrp="1"/>
          </p:cNvSpPr>
          <p:nvPr>
            <p:ph type="dt" sz="half" idx="10"/>
          </p:nvPr>
        </p:nvSpPr>
        <p:spPr/>
        <p:txBody>
          <a:bodyPr/>
          <a:lstStyle/>
          <a:p>
            <a:fld id="{171E4D41-D5D1-4CDB-BE03-DEEC1103805C}" type="datetimeFigureOut">
              <a:rPr lang="en-US" smtClean="0"/>
              <a:t>9/10/2025</a:t>
            </a:fld>
            <a:endParaRPr lang="en-US"/>
          </a:p>
        </p:txBody>
      </p:sp>
      <p:sp>
        <p:nvSpPr>
          <p:cNvPr id="5" name="Footer Placeholder 4">
            <a:extLst>
              <a:ext uri="{FF2B5EF4-FFF2-40B4-BE49-F238E27FC236}">
                <a16:creationId xmlns:a16="http://schemas.microsoft.com/office/drawing/2014/main" id="{2F4CACFD-F54A-E80E-DFA3-3B1D4F4BF9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4B420-3D20-DCB9-AB9B-86CFE3E7CCD3}"/>
              </a:ext>
            </a:extLst>
          </p:cNvPr>
          <p:cNvSpPr>
            <a:spLocks noGrp="1"/>
          </p:cNvSpPr>
          <p:nvPr>
            <p:ph type="sldNum" sz="quarter" idx="12"/>
          </p:nvPr>
        </p:nvSpPr>
        <p:spPr/>
        <p:txBody>
          <a:bodyPr/>
          <a:lstStyle/>
          <a:p>
            <a:fld id="{B2C2B6E1-4E8B-484B-B0F2-CEA7607DF3F1}" type="slidenum">
              <a:rPr lang="en-US" smtClean="0"/>
              <a:t>‹#›</a:t>
            </a:fld>
            <a:endParaRPr lang="en-US"/>
          </a:p>
        </p:txBody>
      </p:sp>
    </p:spTree>
    <p:extLst>
      <p:ext uri="{BB962C8B-B14F-4D97-AF65-F5344CB8AC3E}">
        <p14:creationId xmlns:p14="http://schemas.microsoft.com/office/powerpoint/2010/main" val="289554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8DDC7-7B70-5577-F18A-F959F7C4C1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B0B975-74BD-B99F-302D-701ACB22EB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F30355-359A-3719-9A9E-F5CB337AFA60}"/>
              </a:ext>
            </a:extLst>
          </p:cNvPr>
          <p:cNvSpPr>
            <a:spLocks noGrp="1"/>
          </p:cNvSpPr>
          <p:nvPr>
            <p:ph type="dt" sz="half" idx="10"/>
          </p:nvPr>
        </p:nvSpPr>
        <p:spPr/>
        <p:txBody>
          <a:bodyPr/>
          <a:lstStyle/>
          <a:p>
            <a:fld id="{171E4D41-D5D1-4CDB-BE03-DEEC1103805C}" type="datetimeFigureOut">
              <a:rPr lang="en-US" smtClean="0"/>
              <a:t>9/10/2025</a:t>
            </a:fld>
            <a:endParaRPr lang="en-US"/>
          </a:p>
        </p:txBody>
      </p:sp>
      <p:sp>
        <p:nvSpPr>
          <p:cNvPr id="5" name="Footer Placeholder 4">
            <a:extLst>
              <a:ext uri="{FF2B5EF4-FFF2-40B4-BE49-F238E27FC236}">
                <a16:creationId xmlns:a16="http://schemas.microsoft.com/office/drawing/2014/main" id="{CCDA8624-116A-6A86-0F4F-FA5718EB63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EEA6C-DAD0-D025-1F54-B43AE13DD75E}"/>
              </a:ext>
            </a:extLst>
          </p:cNvPr>
          <p:cNvSpPr>
            <a:spLocks noGrp="1"/>
          </p:cNvSpPr>
          <p:nvPr>
            <p:ph type="sldNum" sz="quarter" idx="12"/>
          </p:nvPr>
        </p:nvSpPr>
        <p:spPr/>
        <p:txBody>
          <a:bodyPr/>
          <a:lstStyle/>
          <a:p>
            <a:fld id="{B2C2B6E1-4E8B-484B-B0F2-CEA7607DF3F1}" type="slidenum">
              <a:rPr lang="en-US" smtClean="0"/>
              <a:t>‹#›</a:t>
            </a:fld>
            <a:endParaRPr lang="en-US"/>
          </a:p>
        </p:txBody>
      </p:sp>
    </p:spTree>
    <p:extLst>
      <p:ext uri="{BB962C8B-B14F-4D97-AF65-F5344CB8AC3E}">
        <p14:creationId xmlns:p14="http://schemas.microsoft.com/office/powerpoint/2010/main" val="3403307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4E935-223C-3DE1-DA58-E715100505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5E3468-1E3F-2806-0038-6C26C57E8C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97FECA-309E-3627-7A2B-2879276DAD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408486-3CAA-14B5-D65F-0ADDBA9C2B72}"/>
              </a:ext>
            </a:extLst>
          </p:cNvPr>
          <p:cNvSpPr>
            <a:spLocks noGrp="1"/>
          </p:cNvSpPr>
          <p:nvPr>
            <p:ph type="dt" sz="half" idx="10"/>
          </p:nvPr>
        </p:nvSpPr>
        <p:spPr/>
        <p:txBody>
          <a:bodyPr/>
          <a:lstStyle/>
          <a:p>
            <a:fld id="{171E4D41-D5D1-4CDB-BE03-DEEC1103805C}" type="datetimeFigureOut">
              <a:rPr lang="en-US" smtClean="0"/>
              <a:t>9/10/2025</a:t>
            </a:fld>
            <a:endParaRPr lang="en-US"/>
          </a:p>
        </p:txBody>
      </p:sp>
      <p:sp>
        <p:nvSpPr>
          <p:cNvPr id="6" name="Footer Placeholder 5">
            <a:extLst>
              <a:ext uri="{FF2B5EF4-FFF2-40B4-BE49-F238E27FC236}">
                <a16:creationId xmlns:a16="http://schemas.microsoft.com/office/drawing/2014/main" id="{73B15F63-15E2-6CC0-57E7-2970E0D1C8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4844D3-9AE3-C3A4-10FD-4ABAEEE961B9}"/>
              </a:ext>
            </a:extLst>
          </p:cNvPr>
          <p:cNvSpPr>
            <a:spLocks noGrp="1"/>
          </p:cNvSpPr>
          <p:nvPr>
            <p:ph type="sldNum" sz="quarter" idx="12"/>
          </p:nvPr>
        </p:nvSpPr>
        <p:spPr/>
        <p:txBody>
          <a:bodyPr/>
          <a:lstStyle/>
          <a:p>
            <a:fld id="{B2C2B6E1-4E8B-484B-B0F2-CEA7607DF3F1}" type="slidenum">
              <a:rPr lang="en-US" smtClean="0"/>
              <a:t>‹#›</a:t>
            </a:fld>
            <a:endParaRPr lang="en-US"/>
          </a:p>
        </p:txBody>
      </p:sp>
    </p:spTree>
    <p:extLst>
      <p:ext uri="{BB962C8B-B14F-4D97-AF65-F5344CB8AC3E}">
        <p14:creationId xmlns:p14="http://schemas.microsoft.com/office/powerpoint/2010/main" val="506962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40196-9130-ECB9-4E97-FC851279EE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16D64C-2553-ADE6-0BB5-ED3F7BFF01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231F1B-A371-CF22-3626-4CB2F51D06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C9B8C8E-CE8D-3E16-F34B-DFBA4FC57B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CC22AC-96B2-0370-9863-E77832CDF9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DC50B1-5588-8E72-A751-1E12C831004B}"/>
              </a:ext>
            </a:extLst>
          </p:cNvPr>
          <p:cNvSpPr>
            <a:spLocks noGrp="1"/>
          </p:cNvSpPr>
          <p:nvPr>
            <p:ph type="dt" sz="half" idx="10"/>
          </p:nvPr>
        </p:nvSpPr>
        <p:spPr/>
        <p:txBody>
          <a:bodyPr/>
          <a:lstStyle/>
          <a:p>
            <a:fld id="{171E4D41-D5D1-4CDB-BE03-DEEC1103805C}" type="datetimeFigureOut">
              <a:rPr lang="en-US" smtClean="0"/>
              <a:t>9/10/2025</a:t>
            </a:fld>
            <a:endParaRPr lang="en-US"/>
          </a:p>
        </p:txBody>
      </p:sp>
      <p:sp>
        <p:nvSpPr>
          <p:cNvPr id="8" name="Footer Placeholder 7">
            <a:extLst>
              <a:ext uri="{FF2B5EF4-FFF2-40B4-BE49-F238E27FC236}">
                <a16:creationId xmlns:a16="http://schemas.microsoft.com/office/drawing/2014/main" id="{B62069B3-B317-A0E0-7967-48076F30268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EECE34-FC51-50A8-4F84-CB870E9A0CD8}"/>
              </a:ext>
            </a:extLst>
          </p:cNvPr>
          <p:cNvSpPr>
            <a:spLocks noGrp="1"/>
          </p:cNvSpPr>
          <p:nvPr>
            <p:ph type="sldNum" sz="quarter" idx="12"/>
          </p:nvPr>
        </p:nvSpPr>
        <p:spPr/>
        <p:txBody>
          <a:bodyPr/>
          <a:lstStyle/>
          <a:p>
            <a:fld id="{B2C2B6E1-4E8B-484B-B0F2-CEA7607DF3F1}" type="slidenum">
              <a:rPr lang="en-US" smtClean="0"/>
              <a:t>‹#›</a:t>
            </a:fld>
            <a:endParaRPr lang="en-US"/>
          </a:p>
        </p:txBody>
      </p:sp>
    </p:spTree>
    <p:extLst>
      <p:ext uri="{BB962C8B-B14F-4D97-AF65-F5344CB8AC3E}">
        <p14:creationId xmlns:p14="http://schemas.microsoft.com/office/powerpoint/2010/main" val="2014666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D8C40-E033-F950-1E95-13D382DEA8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F2C372-20A7-20E9-D401-6C76BD84B305}"/>
              </a:ext>
            </a:extLst>
          </p:cNvPr>
          <p:cNvSpPr>
            <a:spLocks noGrp="1"/>
          </p:cNvSpPr>
          <p:nvPr>
            <p:ph type="dt" sz="half" idx="10"/>
          </p:nvPr>
        </p:nvSpPr>
        <p:spPr/>
        <p:txBody>
          <a:bodyPr/>
          <a:lstStyle/>
          <a:p>
            <a:fld id="{171E4D41-D5D1-4CDB-BE03-DEEC1103805C}" type="datetimeFigureOut">
              <a:rPr lang="en-US" smtClean="0"/>
              <a:t>9/10/2025</a:t>
            </a:fld>
            <a:endParaRPr lang="en-US"/>
          </a:p>
        </p:txBody>
      </p:sp>
      <p:sp>
        <p:nvSpPr>
          <p:cNvPr id="4" name="Footer Placeholder 3">
            <a:extLst>
              <a:ext uri="{FF2B5EF4-FFF2-40B4-BE49-F238E27FC236}">
                <a16:creationId xmlns:a16="http://schemas.microsoft.com/office/drawing/2014/main" id="{8B9692E3-8326-3330-6F73-75D74D0AE41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D5BB76-2E73-BE0E-1641-4AEA6D8F8251}"/>
              </a:ext>
            </a:extLst>
          </p:cNvPr>
          <p:cNvSpPr>
            <a:spLocks noGrp="1"/>
          </p:cNvSpPr>
          <p:nvPr>
            <p:ph type="sldNum" sz="quarter" idx="12"/>
          </p:nvPr>
        </p:nvSpPr>
        <p:spPr/>
        <p:txBody>
          <a:bodyPr/>
          <a:lstStyle/>
          <a:p>
            <a:fld id="{B2C2B6E1-4E8B-484B-B0F2-CEA7607DF3F1}" type="slidenum">
              <a:rPr lang="en-US" smtClean="0"/>
              <a:t>‹#›</a:t>
            </a:fld>
            <a:endParaRPr lang="en-US"/>
          </a:p>
        </p:txBody>
      </p:sp>
    </p:spTree>
    <p:extLst>
      <p:ext uri="{BB962C8B-B14F-4D97-AF65-F5344CB8AC3E}">
        <p14:creationId xmlns:p14="http://schemas.microsoft.com/office/powerpoint/2010/main" val="2041594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AE159D-273A-8D11-684D-CAD4269ADF64}"/>
              </a:ext>
            </a:extLst>
          </p:cNvPr>
          <p:cNvSpPr>
            <a:spLocks noGrp="1"/>
          </p:cNvSpPr>
          <p:nvPr>
            <p:ph type="dt" sz="half" idx="10"/>
          </p:nvPr>
        </p:nvSpPr>
        <p:spPr/>
        <p:txBody>
          <a:bodyPr/>
          <a:lstStyle/>
          <a:p>
            <a:fld id="{171E4D41-D5D1-4CDB-BE03-DEEC1103805C}" type="datetimeFigureOut">
              <a:rPr lang="en-US" smtClean="0"/>
              <a:t>9/10/2025</a:t>
            </a:fld>
            <a:endParaRPr lang="en-US"/>
          </a:p>
        </p:txBody>
      </p:sp>
      <p:sp>
        <p:nvSpPr>
          <p:cNvPr id="3" name="Footer Placeholder 2">
            <a:extLst>
              <a:ext uri="{FF2B5EF4-FFF2-40B4-BE49-F238E27FC236}">
                <a16:creationId xmlns:a16="http://schemas.microsoft.com/office/drawing/2014/main" id="{C178256B-EEB9-525B-4B86-FB4049C95D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F10548-416E-2F43-EDA0-366C594E9D7B}"/>
              </a:ext>
            </a:extLst>
          </p:cNvPr>
          <p:cNvSpPr>
            <a:spLocks noGrp="1"/>
          </p:cNvSpPr>
          <p:nvPr>
            <p:ph type="sldNum" sz="quarter" idx="12"/>
          </p:nvPr>
        </p:nvSpPr>
        <p:spPr/>
        <p:txBody>
          <a:bodyPr/>
          <a:lstStyle/>
          <a:p>
            <a:fld id="{B2C2B6E1-4E8B-484B-B0F2-CEA7607DF3F1}" type="slidenum">
              <a:rPr lang="en-US" smtClean="0"/>
              <a:t>‹#›</a:t>
            </a:fld>
            <a:endParaRPr lang="en-US"/>
          </a:p>
        </p:txBody>
      </p:sp>
    </p:spTree>
    <p:extLst>
      <p:ext uri="{BB962C8B-B14F-4D97-AF65-F5344CB8AC3E}">
        <p14:creationId xmlns:p14="http://schemas.microsoft.com/office/powerpoint/2010/main" val="1047076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36D52-E2A3-7D7A-9DC5-55543EE91A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FA8B0D-A953-C435-7F85-9E5CD1C5E5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0D05C2-4AC7-392D-2068-AB2A9249D8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60A1C1-E23A-A4DC-A271-21B2BCB854D5}"/>
              </a:ext>
            </a:extLst>
          </p:cNvPr>
          <p:cNvSpPr>
            <a:spLocks noGrp="1"/>
          </p:cNvSpPr>
          <p:nvPr>
            <p:ph type="dt" sz="half" idx="10"/>
          </p:nvPr>
        </p:nvSpPr>
        <p:spPr/>
        <p:txBody>
          <a:bodyPr/>
          <a:lstStyle/>
          <a:p>
            <a:fld id="{171E4D41-D5D1-4CDB-BE03-DEEC1103805C}" type="datetimeFigureOut">
              <a:rPr lang="en-US" smtClean="0"/>
              <a:t>9/10/2025</a:t>
            </a:fld>
            <a:endParaRPr lang="en-US"/>
          </a:p>
        </p:txBody>
      </p:sp>
      <p:sp>
        <p:nvSpPr>
          <p:cNvPr id="6" name="Footer Placeholder 5">
            <a:extLst>
              <a:ext uri="{FF2B5EF4-FFF2-40B4-BE49-F238E27FC236}">
                <a16:creationId xmlns:a16="http://schemas.microsoft.com/office/drawing/2014/main" id="{16A6E81E-FAA4-5823-FBBF-FD8D288386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DB951B-EC88-BA8B-5541-D7E86DD79912}"/>
              </a:ext>
            </a:extLst>
          </p:cNvPr>
          <p:cNvSpPr>
            <a:spLocks noGrp="1"/>
          </p:cNvSpPr>
          <p:nvPr>
            <p:ph type="sldNum" sz="quarter" idx="12"/>
          </p:nvPr>
        </p:nvSpPr>
        <p:spPr/>
        <p:txBody>
          <a:bodyPr/>
          <a:lstStyle/>
          <a:p>
            <a:fld id="{B2C2B6E1-4E8B-484B-B0F2-CEA7607DF3F1}" type="slidenum">
              <a:rPr lang="en-US" smtClean="0"/>
              <a:t>‹#›</a:t>
            </a:fld>
            <a:endParaRPr lang="en-US"/>
          </a:p>
        </p:txBody>
      </p:sp>
    </p:spTree>
    <p:extLst>
      <p:ext uri="{BB962C8B-B14F-4D97-AF65-F5344CB8AC3E}">
        <p14:creationId xmlns:p14="http://schemas.microsoft.com/office/powerpoint/2010/main" val="3593169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F5F4-C646-27A7-4D17-E5F8F34E13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2285B7-2D0A-84F5-9C43-73843189C5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B51DDB-F3A5-414A-CE5A-90ABEB3DB0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133AE7-669F-1B2D-245B-5495A82FD38F}"/>
              </a:ext>
            </a:extLst>
          </p:cNvPr>
          <p:cNvSpPr>
            <a:spLocks noGrp="1"/>
          </p:cNvSpPr>
          <p:nvPr>
            <p:ph type="dt" sz="half" idx="10"/>
          </p:nvPr>
        </p:nvSpPr>
        <p:spPr/>
        <p:txBody>
          <a:bodyPr/>
          <a:lstStyle/>
          <a:p>
            <a:fld id="{171E4D41-D5D1-4CDB-BE03-DEEC1103805C}" type="datetimeFigureOut">
              <a:rPr lang="en-US" smtClean="0"/>
              <a:t>9/10/2025</a:t>
            </a:fld>
            <a:endParaRPr lang="en-US"/>
          </a:p>
        </p:txBody>
      </p:sp>
      <p:sp>
        <p:nvSpPr>
          <p:cNvPr id="6" name="Footer Placeholder 5">
            <a:extLst>
              <a:ext uri="{FF2B5EF4-FFF2-40B4-BE49-F238E27FC236}">
                <a16:creationId xmlns:a16="http://schemas.microsoft.com/office/drawing/2014/main" id="{3F5D9113-EEC5-0FD2-749C-F2C66610D0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2A9CCF-44B3-0F2A-5A18-39A7E1CFFE1A}"/>
              </a:ext>
            </a:extLst>
          </p:cNvPr>
          <p:cNvSpPr>
            <a:spLocks noGrp="1"/>
          </p:cNvSpPr>
          <p:nvPr>
            <p:ph type="sldNum" sz="quarter" idx="12"/>
          </p:nvPr>
        </p:nvSpPr>
        <p:spPr/>
        <p:txBody>
          <a:bodyPr/>
          <a:lstStyle/>
          <a:p>
            <a:fld id="{B2C2B6E1-4E8B-484B-B0F2-CEA7607DF3F1}" type="slidenum">
              <a:rPr lang="en-US" smtClean="0"/>
              <a:t>‹#›</a:t>
            </a:fld>
            <a:endParaRPr lang="en-US"/>
          </a:p>
        </p:txBody>
      </p:sp>
    </p:spTree>
    <p:extLst>
      <p:ext uri="{BB962C8B-B14F-4D97-AF65-F5344CB8AC3E}">
        <p14:creationId xmlns:p14="http://schemas.microsoft.com/office/powerpoint/2010/main" val="3233074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564E7A-1073-1A1B-0BCF-1CD1D41A24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B439BB-7144-B8D5-5BA2-A8AC2DC0FC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2DA7B9-260D-3983-D73E-ABF3F47FD1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71E4D41-D5D1-4CDB-BE03-DEEC1103805C}" type="datetimeFigureOut">
              <a:rPr lang="en-US" smtClean="0"/>
              <a:t>9/10/2025</a:t>
            </a:fld>
            <a:endParaRPr lang="en-US"/>
          </a:p>
        </p:txBody>
      </p:sp>
      <p:sp>
        <p:nvSpPr>
          <p:cNvPr id="5" name="Footer Placeholder 4">
            <a:extLst>
              <a:ext uri="{FF2B5EF4-FFF2-40B4-BE49-F238E27FC236}">
                <a16:creationId xmlns:a16="http://schemas.microsoft.com/office/drawing/2014/main" id="{993986C1-AC3E-876A-DBDD-37F794FD89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4AE8F36-B0E3-4302-09E4-8CC2A4C37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C2B6E1-4E8B-484B-B0F2-CEA7607DF3F1}" type="slidenum">
              <a:rPr lang="en-US" smtClean="0"/>
              <a:t>‹#›</a:t>
            </a:fld>
            <a:endParaRPr lang="en-US"/>
          </a:p>
        </p:txBody>
      </p:sp>
    </p:spTree>
    <p:extLst>
      <p:ext uri="{BB962C8B-B14F-4D97-AF65-F5344CB8AC3E}">
        <p14:creationId xmlns:p14="http://schemas.microsoft.com/office/powerpoint/2010/main" val="809041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698F5-011D-F7CC-FC36-6FCBF7136743}"/>
              </a:ext>
            </a:extLst>
          </p:cNvPr>
          <p:cNvSpPr>
            <a:spLocks noGrp="1"/>
          </p:cNvSpPr>
          <p:nvPr>
            <p:ph type="ctrTitle"/>
          </p:nvPr>
        </p:nvSpPr>
        <p:spPr/>
        <p:txBody>
          <a:bodyPr/>
          <a:lstStyle/>
          <a:p>
            <a:r>
              <a:rPr lang="en-US" dirty="0"/>
              <a:t>Professional Software Development with AI</a:t>
            </a:r>
          </a:p>
        </p:txBody>
      </p:sp>
      <p:sp>
        <p:nvSpPr>
          <p:cNvPr id="3" name="Subtitle 2">
            <a:extLst>
              <a:ext uri="{FF2B5EF4-FFF2-40B4-BE49-F238E27FC236}">
                <a16:creationId xmlns:a16="http://schemas.microsoft.com/office/drawing/2014/main" id="{84E235C7-28E2-B251-A946-7CEC5A508A70}"/>
              </a:ext>
            </a:extLst>
          </p:cNvPr>
          <p:cNvSpPr>
            <a:spLocks noGrp="1"/>
          </p:cNvSpPr>
          <p:nvPr>
            <p:ph type="subTitle" idx="1"/>
          </p:nvPr>
        </p:nvSpPr>
        <p:spPr/>
        <p:txBody>
          <a:bodyPr/>
          <a:lstStyle/>
          <a:p>
            <a:r>
              <a:rPr lang="en-US" dirty="0"/>
              <a:t>Day 1</a:t>
            </a:r>
          </a:p>
          <a:p>
            <a:r>
              <a:rPr lang="en-US" dirty="0"/>
              <a:t>Buffalo</a:t>
            </a:r>
          </a:p>
        </p:txBody>
      </p:sp>
    </p:spTree>
    <p:extLst>
      <p:ext uri="{BB962C8B-B14F-4D97-AF65-F5344CB8AC3E}">
        <p14:creationId xmlns:p14="http://schemas.microsoft.com/office/powerpoint/2010/main" val="97687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37D5-82AC-DD75-9D3A-BEE7B6166AA6}"/>
              </a:ext>
            </a:extLst>
          </p:cNvPr>
          <p:cNvSpPr>
            <a:spLocks noGrp="1"/>
          </p:cNvSpPr>
          <p:nvPr>
            <p:ph type="title"/>
          </p:nvPr>
        </p:nvSpPr>
        <p:spPr/>
        <p:txBody>
          <a:bodyPr/>
          <a:lstStyle/>
          <a:p>
            <a:r>
              <a:rPr lang="en-US" dirty="0"/>
              <a:t>The Idea for the Course</a:t>
            </a:r>
          </a:p>
        </p:txBody>
      </p:sp>
      <p:sp>
        <p:nvSpPr>
          <p:cNvPr id="3" name="Content Placeholder 2">
            <a:extLst>
              <a:ext uri="{FF2B5EF4-FFF2-40B4-BE49-F238E27FC236}">
                <a16:creationId xmlns:a16="http://schemas.microsoft.com/office/drawing/2014/main" id="{9772141F-D92B-88B5-3731-557001C79EBF}"/>
              </a:ext>
            </a:extLst>
          </p:cNvPr>
          <p:cNvSpPr>
            <a:spLocks noGrp="1"/>
          </p:cNvSpPr>
          <p:nvPr>
            <p:ph idx="1"/>
          </p:nvPr>
        </p:nvSpPr>
        <p:spPr/>
        <p:txBody>
          <a:bodyPr>
            <a:normAutofit lnSpcReduction="10000"/>
          </a:bodyPr>
          <a:lstStyle/>
          <a:p>
            <a:r>
              <a:rPr lang="en-US" dirty="0"/>
              <a:t>A lot of your friendly CSSE professors had work involving AI this summer</a:t>
            </a:r>
          </a:p>
          <a:p>
            <a:r>
              <a:rPr lang="en-US" dirty="0"/>
              <a:t>There was a bunch to learn and we all had both good and bad experiences</a:t>
            </a:r>
          </a:p>
          <a:p>
            <a:r>
              <a:rPr lang="en-US" dirty="0"/>
              <a:t>Different from a normal AI course, in that we’re focused on how the tools are being applied rather than how they’re built</a:t>
            </a:r>
          </a:p>
          <a:p>
            <a:r>
              <a:rPr lang="en-US" dirty="0"/>
              <a:t>Hype aside, a software engineer can and should be able to use tools </a:t>
            </a:r>
            <a:r>
              <a:rPr lang="en-US" i="1" dirty="0"/>
              <a:t>correctly </a:t>
            </a:r>
            <a:r>
              <a:rPr lang="en-US" dirty="0"/>
              <a:t>to make themselves more productive</a:t>
            </a:r>
          </a:p>
          <a:p>
            <a:endParaRPr lang="en-US" dirty="0"/>
          </a:p>
          <a:p>
            <a:r>
              <a:rPr lang="en-US" dirty="0"/>
              <a:t>We have some experience now, but we’re far from experts</a:t>
            </a:r>
          </a:p>
        </p:txBody>
      </p:sp>
    </p:spTree>
    <p:extLst>
      <p:ext uri="{BB962C8B-B14F-4D97-AF65-F5344CB8AC3E}">
        <p14:creationId xmlns:p14="http://schemas.microsoft.com/office/powerpoint/2010/main" val="101566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73150-8D46-C5CC-7D13-35F940B8BC08}"/>
              </a:ext>
            </a:extLst>
          </p:cNvPr>
          <p:cNvSpPr>
            <a:spLocks noGrp="1"/>
          </p:cNvSpPr>
          <p:nvPr>
            <p:ph type="title"/>
          </p:nvPr>
        </p:nvSpPr>
        <p:spPr/>
        <p:txBody>
          <a:bodyPr/>
          <a:lstStyle/>
          <a:p>
            <a:r>
              <a:rPr lang="en-US" dirty="0"/>
              <a:t>Structure of the Course</a:t>
            </a:r>
          </a:p>
        </p:txBody>
      </p:sp>
      <p:sp>
        <p:nvSpPr>
          <p:cNvPr id="3" name="Content Placeholder 2">
            <a:extLst>
              <a:ext uri="{FF2B5EF4-FFF2-40B4-BE49-F238E27FC236}">
                <a16:creationId xmlns:a16="http://schemas.microsoft.com/office/drawing/2014/main" id="{0827A763-D749-F537-7F2B-A7CD24333599}"/>
              </a:ext>
            </a:extLst>
          </p:cNvPr>
          <p:cNvSpPr>
            <a:spLocks noGrp="1"/>
          </p:cNvSpPr>
          <p:nvPr>
            <p:ph idx="1"/>
          </p:nvPr>
        </p:nvSpPr>
        <p:spPr/>
        <p:txBody>
          <a:bodyPr/>
          <a:lstStyle/>
          <a:p>
            <a:r>
              <a:rPr lang="en-US" dirty="0"/>
              <a:t>10 lectures – 9 homework activities</a:t>
            </a:r>
          </a:p>
          <a:p>
            <a:r>
              <a:rPr lang="en-US" dirty="0"/>
              <a:t>Attendance is 50%, homework is 50%</a:t>
            </a:r>
          </a:p>
          <a:p>
            <a:r>
              <a:rPr lang="en-US" dirty="0"/>
              <a:t>Please be sure to mark yourself here!</a:t>
            </a:r>
          </a:p>
          <a:p>
            <a:r>
              <a:rPr lang="en-US" dirty="0"/>
              <a:t>Activities should be mostly applying techniques in class</a:t>
            </a:r>
          </a:p>
          <a:p>
            <a:r>
              <a:rPr lang="en-US" dirty="0"/>
              <a:t>All we require is a good faith attempt on the homework – graded pass/fail</a:t>
            </a:r>
          </a:p>
        </p:txBody>
      </p:sp>
    </p:spTree>
    <p:extLst>
      <p:ext uri="{BB962C8B-B14F-4D97-AF65-F5344CB8AC3E}">
        <p14:creationId xmlns:p14="http://schemas.microsoft.com/office/powerpoint/2010/main" val="1889620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E37D-9090-2106-C19B-BD614DF1BAA1}"/>
              </a:ext>
            </a:extLst>
          </p:cNvPr>
          <p:cNvSpPr>
            <a:spLocks noGrp="1"/>
          </p:cNvSpPr>
          <p:nvPr>
            <p:ph type="title"/>
          </p:nvPr>
        </p:nvSpPr>
        <p:spPr>
          <a:xfrm>
            <a:off x="838200" y="365125"/>
            <a:ext cx="10515600" cy="701675"/>
          </a:xfrm>
        </p:spPr>
        <p:txBody>
          <a:bodyPr/>
          <a:lstStyle/>
          <a:p>
            <a:r>
              <a:rPr lang="en-US" dirty="0"/>
              <a:t>AI &amp; Learning</a:t>
            </a:r>
          </a:p>
        </p:txBody>
      </p:sp>
      <p:sp>
        <p:nvSpPr>
          <p:cNvPr id="3" name="Content Placeholder 2">
            <a:extLst>
              <a:ext uri="{FF2B5EF4-FFF2-40B4-BE49-F238E27FC236}">
                <a16:creationId xmlns:a16="http://schemas.microsoft.com/office/drawing/2014/main" id="{B75D0FE5-1660-0EB5-E1AA-EE47DDFA3A2D}"/>
              </a:ext>
            </a:extLst>
          </p:cNvPr>
          <p:cNvSpPr>
            <a:spLocks noGrp="1"/>
          </p:cNvSpPr>
          <p:nvPr>
            <p:ph idx="1"/>
          </p:nvPr>
        </p:nvSpPr>
        <p:spPr>
          <a:xfrm>
            <a:off x="489857" y="1219200"/>
            <a:ext cx="11332029" cy="4957763"/>
          </a:xfrm>
        </p:spPr>
        <p:txBody>
          <a:bodyPr>
            <a:normAutofit lnSpcReduction="10000"/>
          </a:bodyPr>
          <a:lstStyle/>
          <a:p>
            <a:r>
              <a:rPr lang="en-US" dirty="0"/>
              <a:t>A lot of the techniques we’re going to teach you would be perfect for cheating in some other CSSE course</a:t>
            </a:r>
          </a:p>
          <a:p>
            <a:r>
              <a:rPr lang="en-US" dirty="0"/>
              <a:t>Why learn to solve problems an AI can already solve?  You must learn on the basics to understand! </a:t>
            </a:r>
          </a:p>
          <a:p>
            <a:r>
              <a:rPr lang="en-US" dirty="0"/>
              <a:t>(And you need to understand, as AI is really very stupid once you get to the limits of its ability)</a:t>
            </a:r>
          </a:p>
          <a:p>
            <a:r>
              <a:rPr lang="en-US" dirty="0"/>
              <a:t>A lot of very hopeful BS out there about how AI could hypothetically help us learn.  I am not optimistic about this, at least for advanced topics like what you learn at Rose.</a:t>
            </a:r>
          </a:p>
          <a:p>
            <a:r>
              <a:rPr lang="en-US" dirty="0"/>
              <a:t>Professors need to be able to decide how AI is used in their courses</a:t>
            </a:r>
          </a:p>
          <a:p>
            <a:r>
              <a:rPr lang="en-US" dirty="0"/>
              <a:t>If I find out you used AI to cheat in a class, I will kick you out of this course on top of whatever penalty that course gives you</a:t>
            </a:r>
          </a:p>
        </p:txBody>
      </p:sp>
    </p:spTree>
    <p:extLst>
      <p:ext uri="{BB962C8B-B14F-4D97-AF65-F5344CB8AC3E}">
        <p14:creationId xmlns:p14="http://schemas.microsoft.com/office/powerpoint/2010/main" val="2050492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C2DB7-8F8A-EC91-C27E-A54C5144B21A}"/>
              </a:ext>
            </a:extLst>
          </p:cNvPr>
          <p:cNvSpPr>
            <a:spLocks noGrp="1"/>
          </p:cNvSpPr>
          <p:nvPr>
            <p:ph type="title"/>
          </p:nvPr>
        </p:nvSpPr>
        <p:spPr/>
        <p:txBody>
          <a:bodyPr/>
          <a:lstStyle/>
          <a:p>
            <a:r>
              <a:rPr lang="en-US" dirty="0"/>
              <a:t>Let’s start with the basics</a:t>
            </a:r>
          </a:p>
        </p:txBody>
      </p:sp>
      <p:sp>
        <p:nvSpPr>
          <p:cNvPr id="3" name="Content Placeholder 2">
            <a:extLst>
              <a:ext uri="{FF2B5EF4-FFF2-40B4-BE49-F238E27FC236}">
                <a16:creationId xmlns:a16="http://schemas.microsoft.com/office/drawing/2014/main" id="{A67954BD-D818-3F58-8095-5DC5F05D970E}"/>
              </a:ext>
            </a:extLst>
          </p:cNvPr>
          <p:cNvSpPr>
            <a:spLocks noGrp="1"/>
          </p:cNvSpPr>
          <p:nvPr>
            <p:ph idx="1"/>
          </p:nvPr>
        </p:nvSpPr>
        <p:spPr/>
        <p:txBody>
          <a:bodyPr>
            <a:normAutofit lnSpcReduction="10000"/>
          </a:bodyPr>
          <a:lstStyle/>
          <a:p>
            <a:r>
              <a:rPr lang="en-US" dirty="0"/>
              <a:t>LLM type AI’s fundamental strength is guessing plausible completions based on context, with data derived from a corpus of similar solutions.  It is good at adapting what it has seen elsewhere to your local situation if it has the context is needs.</a:t>
            </a:r>
          </a:p>
          <a:p>
            <a:r>
              <a:rPr lang="en-US" dirty="0"/>
              <a:t>But the LLM getting that context involves sending data across the internet and processing it.  Modern development tools are very cunning in how they do this, meaning an IDE tool is </a:t>
            </a:r>
            <a:r>
              <a:rPr lang="en-US" dirty="0" err="1"/>
              <a:t>gonna</a:t>
            </a:r>
            <a:r>
              <a:rPr lang="en-US" dirty="0"/>
              <a:t> be much more effective than pasting stuff into a </a:t>
            </a:r>
            <a:r>
              <a:rPr lang="en-US" dirty="0" err="1"/>
              <a:t>chatbox</a:t>
            </a:r>
            <a:r>
              <a:rPr lang="en-US" dirty="0"/>
              <a:t>.</a:t>
            </a:r>
          </a:p>
          <a:p>
            <a:r>
              <a:rPr lang="en-US" dirty="0"/>
              <a:t>We can’t send the LLM the whole codebase</a:t>
            </a:r>
          </a:p>
          <a:p>
            <a:r>
              <a:rPr lang="en-US" dirty="0"/>
              <a:t>We can send the LLM instructions on what we want, which will help it greatly</a:t>
            </a:r>
          </a:p>
        </p:txBody>
      </p:sp>
    </p:spTree>
    <p:extLst>
      <p:ext uri="{BB962C8B-B14F-4D97-AF65-F5344CB8AC3E}">
        <p14:creationId xmlns:p14="http://schemas.microsoft.com/office/powerpoint/2010/main" val="3822941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74895-FB66-56F9-48AE-CC60A6792093}"/>
              </a:ext>
            </a:extLst>
          </p:cNvPr>
          <p:cNvSpPr>
            <a:spLocks noGrp="1"/>
          </p:cNvSpPr>
          <p:nvPr>
            <p:ph type="title"/>
          </p:nvPr>
        </p:nvSpPr>
        <p:spPr/>
        <p:txBody>
          <a:bodyPr/>
          <a:lstStyle/>
          <a:p>
            <a:r>
              <a:rPr lang="en-US" dirty="0"/>
              <a:t>Tool 1: Autocompletion</a:t>
            </a:r>
          </a:p>
        </p:txBody>
      </p:sp>
      <p:sp>
        <p:nvSpPr>
          <p:cNvPr id="3" name="Content Placeholder 2">
            <a:extLst>
              <a:ext uri="{FF2B5EF4-FFF2-40B4-BE49-F238E27FC236}">
                <a16:creationId xmlns:a16="http://schemas.microsoft.com/office/drawing/2014/main" id="{F8FB1B14-FAE0-0941-2097-57CE7EAD96B5}"/>
              </a:ext>
            </a:extLst>
          </p:cNvPr>
          <p:cNvSpPr>
            <a:spLocks noGrp="1"/>
          </p:cNvSpPr>
          <p:nvPr>
            <p:ph idx="1"/>
          </p:nvPr>
        </p:nvSpPr>
        <p:spPr/>
        <p:txBody>
          <a:bodyPr>
            <a:normAutofit fontScale="92500"/>
          </a:bodyPr>
          <a:lstStyle/>
          <a:p>
            <a:r>
              <a:rPr lang="en-US" dirty="0"/>
              <a:t>Builds up context based on your traversal of the codebase and edits.</a:t>
            </a:r>
          </a:p>
          <a:p>
            <a:r>
              <a:rPr lang="en-US" dirty="0"/>
              <a:t>Infers what to do from names and contexts</a:t>
            </a:r>
          </a:p>
          <a:p>
            <a:r>
              <a:rPr lang="en-US" dirty="0"/>
              <a:t>GREAT at making repetitive edits.  “Oh I see we added a handler for Tuesdays.  I bet our next step is a handler for Wednesdays.”</a:t>
            </a:r>
          </a:p>
          <a:p>
            <a:r>
              <a:rPr lang="en-US" dirty="0"/>
              <a:t>Often good at correcting typos (oh hey did you mean </a:t>
            </a:r>
            <a:r>
              <a:rPr lang="en-US" dirty="0" err="1"/>
              <a:t>typeParsingState</a:t>
            </a:r>
            <a:r>
              <a:rPr lang="en-US" dirty="0"/>
              <a:t> instead of </a:t>
            </a:r>
            <a:r>
              <a:rPr lang="en-US" dirty="0" err="1"/>
              <a:t>typeParseState</a:t>
            </a:r>
            <a:r>
              <a:rPr lang="en-US" dirty="0"/>
              <a:t> – I see that elsewhere in the function)</a:t>
            </a:r>
          </a:p>
          <a:p>
            <a:r>
              <a:rPr lang="en-US" dirty="0"/>
              <a:t>Very </a:t>
            </a:r>
            <a:r>
              <a:rPr lang="en-US" dirty="0" err="1"/>
              <a:t>very</a:t>
            </a:r>
            <a:r>
              <a:rPr lang="en-US" dirty="0"/>
              <a:t> prone to go off and suggest nonsense edits if you position yourself in a place it doesn’t have a lot of hints (e.g. put yourself at the end of a class like you </a:t>
            </a:r>
            <a:r>
              <a:rPr lang="en-US" dirty="0" err="1"/>
              <a:t>wanna</a:t>
            </a:r>
            <a:r>
              <a:rPr lang="en-US" dirty="0"/>
              <a:t> add a method, but not yet type the name)</a:t>
            </a:r>
          </a:p>
          <a:p>
            <a:r>
              <a:rPr lang="en-US" dirty="0"/>
              <a:t>Do NOT assume it has any true insight into what your code “needs”</a:t>
            </a:r>
          </a:p>
          <a:p>
            <a:endParaRPr lang="en-US" dirty="0"/>
          </a:p>
          <a:p>
            <a:endParaRPr lang="en-US" dirty="0"/>
          </a:p>
        </p:txBody>
      </p:sp>
      <p:sp>
        <p:nvSpPr>
          <p:cNvPr id="5" name="TextBox 4">
            <a:extLst>
              <a:ext uri="{FF2B5EF4-FFF2-40B4-BE49-F238E27FC236}">
                <a16:creationId xmlns:a16="http://schemas.microsoft.com/office/drawing/2014/main" id="{29251496-2505-9EFA-AFED-26A31C6202F9}"/>
              </a:ext>
            </a:extLst>
          </p:cNvPr>
          <p:cNvSpPr txBox="1"/>
          <p:nvPr/>
        </p:nvSpPr>
        <p:spPr>
          <a:xfrm>
            <a:off x="3048000" y="3244334"/>
            <a:ext cx="6096000" cy="369332"/>
          </a:xfrm>
          <a:prstGeom prst="rect">
            <a:avLst/>
          </a:prstGeom>
          <a:noFill/>
        </p:spPr>
        <p:txBody>
          <a:bodyPr wrap="square">
            <a:spAutoFit/>
          </a:bodyPr>
          <a:lstStyle/>
          <a:p>
            <a:r>
              <a:rPr lang="en-US" dirty="0"/>
              <a:t>Please be sure to mark yourself here!</a:t>
            </a:r>
          </a:p>
        </p:txBody>
      </p:sp>
    </p:spTree>
    <p:extLst>
      <p:ext uri="{BB962C8B-B14F-4D97-AF65-F5344CB8AC3E}">
        <p14:creationId xmlns:p14="http://schemas.microsoft.com/office/powerpoint/2010/main" val="74503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47815-EEC0-EF19-2D06-BE8EBF71ED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5609F1-2C97-5DFE-0508-E9E3822F8CE0}"/>
              </a:ext>
            </a:extLst>
          </p:cNvPr>
          <p:cNvSpPr>
            <a:spLocks noGrp="1"/>
          </p:cNvSpPr>
          <p:nvPr>
            <p:ph type="title"/>
          </p:nvPr>
        </p:nvSpPr>
        <p:spPr/>
        <p:txBody>
          <a:bodyPr/>
          <a:lstStyle/>
          <a:p>
            <a:r>
              <a:rPr lang="en-US" dirty="0"/>
              <a:t>Tool 2: Localized edit</a:t>
            </a:r>
          </a:p>
        </p:txBody>
      </p:sp>
      <p:sp>
        <p:nvSpPr>
          <p:cNvPr id="3" name="Content Placeholder 2">
            <a:extLst>
              <a:ext uri="{FF2B5EF4-FFF2-40B4-BE49-F238E27FC236}">
                <a16:creationId xmlns:a16="http://schemas.microsoft.com/office/drawing/2014/main" id="{F1FD9593-19F9-5DBB-61F0-3E03B0E3618F}"/>
              </a:ext>
            </a:extLst>
          </p:cNvPr>
          <p:cNvSpPr>
            <a:spLocks noGrp="1"/>
          </p:cNvSpPr>
          <p:nvPr>
            <p:ph idx="1"/>
          </p:nvPr>
        </p:nvSpPr>
        <p:spPr>
          <a:xfrm>
            <a:off x="838200" y="1869168"/>
            <a:ext cx="10515600" cy="4351338"/>
          </a:xfrm>
        </p:spPr>
        <p:txBody>
          <a:bodyPr>
            <a:normAutofit fontScale="92500" lnSpcReduction="20000"/>
          </a:bodyPr>
          <a:lstStyle/>
          <a:p>
            <a:r>
              <a:rPr lang="en-US" dirty="0"/>
              <a:t>Bring up a text box at your local position and give it a command.  Use short explicit instructions (e.g. loop across all the </a:t>
            </a:r>
            <a:r>
              <a:rPr lang="en-US" dirty="0" err="1"/>
              <a:t>optionObjects</a:t>
            </a:r>
            <a:r>
              <a:rPr lang="en-US" dirty="0"/>
              <a:t> and find the ones where priority is less than </a:t>
            </a:r>
            <a:r>
              <a:rPr lang="en-US" dirty="0" err="1"/>
              <a:t>currentPriority</a:t>
            </a:r>
            <a:r>
              <a:rPr lang="en-US" dirty="0"/>
              <a:t>)</a:t>
            </a:r>
          </a:p>
          <a:p>
            <a:r>
              <a:rPr lang="en-US" dirty="0"/>
              <a:t>Good for saving you a little typing, or reminding yourself of how to do basic thing in the language (e.g. I’m sure there’s a way to do this with a python list comprehension, but how do those even work?)</a:t>
            </a:r>
          </a:p>
          <a:p>
            <a:r>
              <a:rPr lang="en-US" dirty="0"/>
              <a:t>Does not have context beyond the local file, so very likely to infer the existence of methods that don’t exist on your custom objects</a:t>
            </a:r>
          </a:p>
          <a:p>
            <a:r>
              <a:rPr lang="en-US" dirty="0"/>
              <a:t>Expects the edit to be where your cursor is, so telling it to do something elsewhere will really confuse it. </a:t>
            </a:r>
          </a:p>
          <a:p>
            <a:r>
              <a:rPr lang="en-US" dirty="0"/>
              <a:t>I generally find this guy quite limited</a:t>
            </a:r>
          </a:p>
          <a:p>
            <a:r>
              <a:rPr lang="en-US" dirty="0"/>
              <a:t>Hitting escape will cancel the edit.  Cancel with impunity!</a:t>
            </a:r>
          </a:p>
          <a:p>
            <a:endParaRPr lang="en-US" dirty="0"/>
          </a:p>
        </p:txBody>
      </p:sp>
    </p:spTree>
    <p:extLst>
      <p:ext uri="{BB962C8B-B14F-4D97-AF65-F5344CB8AC3E}">
        <p14:creationId xmlns:p14="http://schemas.microsoft.com/office/powerpoint/2010/main" val="25774248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DADA4-8A0E-D853-073C-2013C8B50622}"/>
              </a:ext>
            </a:extLst>
          </p:cNvPr>
          <p:cNvSpPr>
            <a:spLocks noGrp="1"/>
          </p:cNvSpPr>
          <p:nvPr>
            <p:ph type="title"/>
          </p:nvPr>
        </p:nvSpPr>
        <p:spPr/>
        <p:txBody>
          <a:bodyPr/>
          <a:lstStyle/>
          <a:p>
            <a:r>
              <a:rPr lang="en-US" dirty="0"/>
              <a:t>Tool 3: Interactive agent mode</a:t>
            </a:r>
          </a:p>
        </p:txBody>
      </p:sp>
      <p:sp>
        <p:nvSpPr>
          <p:cNvPr id="3" name="Content Placeholder 2">
            <a:extLst>
              <a:ext uri="{FF2B5EF4-FFF2-40B4-BE49-F238E27FC236}">
                <a16:creationId xmlns:a16="http://schemas.microsoft.com/office/drawing/2014/main" id="{91B2F8EB-C8E0-2344-5703-5CC6B54EDE93}"/>
              </a:ext>
            </a:extLst>
          </p:cNvPr>
          <p:cNvSpPr>
            <a:spLocks noGrp="1"/>
          </p:cNvSpPr>
          <p:nvPr>
            <p:ph idx="1"/>
          </p:nvPr>
        </p:nvSpPr>
        <p:spPr/>
        <p:txBody>
          <a:bodyPr>
            <a:normAutofit fontScale="85000" lnSpcReduction="20000"/>
          </a:bodyPr>
          <a:lstStyle/>
          <a:p>
            <a:r>
              <a:rPr lang="en-US" dirty="0"/>
              <a:t>Your go to tool for anything but the simplest thing</a:t>
            </a:r>
          </a:p>
          <a:p>
            <a:r>
              <a:rPr lang="en-US" dirty="0"/>
              <a:t>Expect to have to write a *lot* of instructions, it can even be worth it to write it in a separate file so you can revise a bit before you involve the LLM</a:t>
            </a:r>
          </a:p>
          <a:p>
            <a:r>
              <a:rPr lang="en-US" dirty="0"/>
              <a:t>You can *give it* the relevant files as context.  Do that.</a:t>
            </a:r>
          </a:p>
          <a:p>
            <a:r>
              <a:rPr lang="en-US" dirty="0"/>
              <a:t>It also has the conversational history – this is also a very important resource</a:t>
            </a:r>
          </a:p>
          <a:p>
            <a:r>
              <a:rPr lang="en-US" dirty="0"/>
              <a:t>It will make changes across multiple files.  Then you have the option to sign off on each of them or edit them if wrong.  The edits will appear “tentative” but the files are changed, meaning you can and should test them.</a:t>
            </a:r>
          </a:p>
          <a:p>
            <a:r>
              <a:rPr lang="en-US" dirty="0"/>
              <a:t>Frequently will do the wrong thing (small or large), and then you’ll have tell it to redo things.  Don’t let it psyche you out!</a:t>
            </a:r>
          </a:p>
          <a:p>
            <a:r>
              <a:rPr lang="en-US" dirty="0"/>
              <a:t>Pretty dang useful, but very </a:t>
            </a:r>
            <a:r>
              <a:rPr lang="en-US" dirty="0" err="1"/>
              <a:t>very</a:t>
            </a:r>
            <a:r>
              <a:rPr lang="en-US" dirty="0"/>
              <a:t> capable of doing absolute garbage so you must evaluate.  Even a mostly correct solution will tend to have little problems.</a:t>
            </a:r>
          </a:p>
          <a:p>
            <a:endParaRPr lang="en-US" dirty="0"/>
          </a:p>
        </p:txBody>
      </p:sp>
    </p:spTree>
    <p:extLst>
      <p:ext uri="{BB962C8B-B14F-4D97-AF65-F5344CB8AC3E}">
        <p14:creationId xmlns:p14="http://schemas.microsoft.com/office/powerpoint/2010/main" val="1446991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138</TotalTime>
  <Words>902</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Professional Software Development with AI</vt:lpstr>
      <vt:lpstr>The Idea for the Course</vt:lpstr>
      <vt:lpstr>Structure of the Course</vt:lpstr>
      <vt:lpstr>AI &amp; Learning</vt:lpstr>
      <vt:lpstr>Let’s start with the basics</vt:lpstr>
      <vt:lpstr>Tool 1: Autocompletion</vt:lpstr>
      <vt:lpstr>Tool 2: Localized edit</vt:lpstr>
      <vt:lpstr>Tool 3: Interactive agent mode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Hewner, Mike</dc:creator>
  <cp:lastModifiedBy>Hewner, Mike</cp:lastModifiedBy>
  <cp:revision>2</cp:revision>
  <dcterms:created xsi:type="dcterms:W3CDTF">2025-09-10T11:09:24Z</dcterms:created>
  <dcterms:modified xsi:type="dcterms:W3CDTF">2025-09-10T13:28:23Z</dcterms:modified>
</cp:coreProperties>
</file>