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393" r:id="rId2"/>
    <p:sldId id="483" r:id="rId3"/>
    <p:sldId id="481" r:id="rId4"/>
    <p:sldId id="484" r:id="rId5"/>
    <p:sldId id="485" r:id="rId6"/>
    <p:sldId id="482" r:id="rId7"/>
    <p:sldId id="487" r:id="rId8"/>
    <p:sldId id="488" r:id="rId9"/>
    <p:sldId id="486" r:id="rId10"/>
    <p:sldId id="491" r:id="rId11"/>
    <p:sldId id="489" r:id="rId12"/>
    <p:sldId id="490" r:id="rId13"/>
    <p:sldId id="492" r:id="rId14"/>
    <p:sldId id="493" r:id="rId15"/>
    <p:sldId id="494" r:id="rId16"/>
    <p:sldId id="496" r:id="rId17"/>
    <p:sldId id="495" r:id="rId18"/>
    <p:sldId id="498" r:id="rId19"/>
    <p:sldId id="499" r:id="rId20"/>
    <p:sldId id="475" r:id="rId21"/>
    <p:sldId id="476" r:id="rId22"/>
    <p:sldId id="500" r:id="rId23"/>
    <p:sldId id="497" r:id="rId24"/>
    <p:sldId id="50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84D0AC0-BF02-DCDE-5EC7-DFC1D51C0CC5}" name="Stouder, Amanda" initials="AS" userId="S::stouder@rose-hulman.edu::b8557d91-4bf8-48b0-be53-5d77889e8178"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achel Krohn" initials="RK" lastIdx="2" clrIdx="0">
    <p:extLst>
      <p:ext uri="{19B8F6BF-5375-455C-9EA6-DF929625EA0E}">
        <p15:presenceInfo xmlns:p15="http://schemas.microsoft.com/office/powerpoint/2012/main" userId="Rachel Kroh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B19242"/>
    <a:srgbClr val="061E3F"/>
    <a:srgbClr val="E0D2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6045" autoAdjust="0"/>
  </p:normalViewPr>
  <p:slideViewPr>
    <p:cSldViewPr snapToGrid="0">
      <p:cViewPr varScale="1">
        <p:scale>
          <a:sx n="84" d="100"/>
          <a:sy n="84" d="100"/>
        </p:scale>
        <p:origin x="1572" y="84"/>
      </p:cViewPr>
      <p:guideLst/>
    </p:cSldViewPr>
  </p:slideViewPr>
  <p:notesTextViewPr>
    <p:cViewPr>
      <p:scale>
        <a:sx n="3" d="2"/>
        <a:sy n="3" d="2"/>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56A2EE-B5F6-484E-BC83-5FA03CF24537}" type="datetimeFigureOut">
              <a:rPr lang="en-US" smtClean="0"/>
              <a:t>10/27/2025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B2B47B-5F65-4943-85BA-3F697B15753C}" type="slidenum">
              <a:rPr lang="en-US" smtClean="0"/>
              <a:t>‹#›</a:t>
            </a:fld>
            <a:endParaRPr lang="en-US"/>
          </a:p>
        </p:txBody>
      </p:sp>
    </p:spTree>
    <p:extLst>
      <p:ext uri="{BB962C8B-B14F-4D97-AF65-F5344CB8AC3E}">
        <p14:creationId xmlns:p14="http://schemas.microsoft.com/office/powerpoint/2010/main" val="41015817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https://www.promptingguide.ai/</a:t>
            </a:r>
          </a:p>
        </p:txBody>
      </p:sp>
      <p:sp>
        <p:nvSpPr>
          <p:cNvPr id="4" name="Slide Number Placeholder 3"/>
          <p:cNvSpPr>
            <a:spLocks noGrp="1"/>
          </p:cNvSpPr>
          <p:nvPr>
            <p:ph type="sldNum" sz="quarter" idx="5"/>
          </p:nvPr>
        </p:nvSpPr>
        <p:spPr/>
        <p:txBody>
          <a:bodyPr/>
          <a:lstStyle/>
          <a:p>
            <a:fld id="{B0B2B47B-5F65-4943-85BA-3F697B15753C}" type="slidenum">
              <a:rPr lang="en-US" smtClean="0"/>
              <a:t>1</a:t>
            </a:fld>
            <a:endParaRPr lang="en-US"/>
          </a:p>
        </p:txBody>
      </p:sp>
    </p:spTree>
    <p:extLst>
      <p:ext uri="{BB962C8B-B14F-4D97-AF65-F5344CB8AC3E}">
        <p14:creationId xmlns:p14="http://schemas.microsoft.com/office/powerpoint/2010/main" val="37153177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thoughts:</a:t>
            </a:r>
          </a:p>
          <a:p>
            <a:pPr marL="171450" indent="-171450">
              <a:buFont typeface="Arial" panose="020B0604020202020204" pitchFamily="34" charset="0"/>
              <a:buChar char="•"/>
            </a:pPr>
            <a:r>
              <a:rPr lang="en-US" dirty="0" err="1"/>
              <a:t>ChatBots</a:t>
            </a:r>
            <a:r>
              <a:rPr lang="en-US" dirty="0"/>
              <a:t> and Voice Assistants that sound more natural</a:t>
            </a:r>
          </a:p>
          <a:p>
            <a:pPr marL="171450" indent="-171450">
              <a:buFont typeface="Arial" panose="020B0604020202020204" pitchFamily="34" charset="0"/>
              <a:buChar char="•"/>
            </a:pPr>
            <a:r>
              <a:rPr lang="en-US" dirty="0"/>
              <a:t>Sentiment analysis</a:t>
            </a:r>
          </a:p>
          <a:p>
            <a:pPr marL="171450" indent="-171450">
              <a:buFont typeface="Arial" panose="020B0604020202020204" pitchFamily="34" charset="0"/>
              <a:buChar char="•"/>
            </a:pPr>
            <a:r>
              <a:rPr lang="en-US" dirty="0"/>
              <a:t>Data Gathering from Human-Readable text</a:t>
            </a:r>
          </a:p>
          <a:p>
            <a:pPr marL="171450" indent="-171450">
              <a:buFont typeface="Arial" panose="020B0604020202020204" pitchFamily="34" charset="0"/>
              <a:buChar char="•"/>
            </a:pPr>
            <a:r>
              <a:rPr lang="en-US" dirty="0"/>
              <a:t>Automating the boring part of code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Business benefits: usually pretty simple… time = money, so they either let you save employee time or directly save money. </a:t>
            </a:r>
          </a:p>
          <a:p>
            <a:pPr marL="0" indent="0">
              <a:buFont typeface="Arial" panose="020B0604020202020204" pitchFamily="34" charset="0"/>
              <a:buNone/>
            </a:pPr>
            <a:r>
              <a:rPr lang="en-US" dirty="0"/>
              <a:t>Important Potential Drawback, the model of free-until-you’re-hooked can cause problems, think when Docker switched. Also, the ones that stay free are usually relying on your data for their income. </a:t>
            </a:r>
          </a:p>
        </p:txBody>
      </p:sp>
      <p:sp>
        <p:nvSpPr>
          <p:cNvPr id="4" name="Slide Number Placeholder 3"/>
          <p:cNvSpPr>
            <a:spLocks noGrp="1"/>
          </p:cNvSpPr>
          <p:nvPr>
            <p:ph type="sldNum" sz="quarter" idx="5"/>
          </p:nvPr>
        </p:nvSpPr>
        <p:spPr/>
        <p:txBody>
          <a:bodyPr/>
          <a:lstStyle/>
          <a:p>
            <a:fld id="{B0B2B47B-5F65-4943-85BA-3F697B15753C}" type="slidenum">
              <a:rPr lang="en-US" smtClean="0"/>
              <a:t>4</a:t>
            </a:fld>
            <a:endParaRPr lang="en-US"/>
          </a:p>
        </p:txBody>
      </p:sp>
    </p:spTree>
    <p:extLst>
      <p:ext uri="{BB962C8B-B14F-4D97-AF65-F5344CB8AC3E}">
        <p14:creationId xmlns:p14="http://schemas.microsoft.com/office/powerpoint/2010/main" val="3250299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Batch requests allow us to </a:t>
            </a:r>
          </a:p>
        </p:txBody>
      </p:sp>
      <p:sp>
        <p:nvSpPr>
          <p:cNvPr id="4" name="Slide Number Placeholder 3"/>
          <p:cNvSpPr>
            <a:spLocks noGrp="1"/>
          </p:cNvSpPr>
          <p:nvPr>
            <p:ph type="sldNum" sz="quarter" idx="5"/>
          </p:nvPr>
        </p:nvSpPr>
        <p:spPr/>
        <p:txBody>
          <a:bodyPr/>
          <a:lstStyle/>
          <a:p>
            <a:fld id="{B0B2B47B-5F65-4943-85BA-3F697B15753C}" type="slidenum">
              <a:rPr lang="en-US" smtClean="0"/>
              <a:t>14</a:t>
            </a:fld>
            <a:endParaRPr lang="en-US"/>
          </a:p>
        </p:txBody>
      </p:sp>
    </p:spTree>
    <p:extLst>
      <p:ext uri="{BB962C8B-B14F-4D97-AF65-F5344CB8AC3E}">
        <p14:creationId xmlns:p14="http://schemas.microsoft.com/office/powerpoint/2010/main" val="12812246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Pros and Cons</a:t>
            </a:r>
          </a:p>
        </p:txBody>
      </p:sp>
      <p:sp>
        <p:nvSpPr>
          <p:cNvPr id="4" name="Slide Number Placeholder 3"/>
          <p:cNvSpPr>
            <a:spLocks noGrp="1"/>
          </p:cNvSpPr>
          <p:nvPr>
            <p:ph type="sldNum" sz="quarter" idx="5"/>
          </p:nvPr>
        </p:nvSpPr>
        <p:spPr/>
        <p:txBody>
          <a:bodyPr/>
          <a:lstStyle/>
          <a:p>
            <a:fld id="{B0B2B47B-5F65-4943-85BA-3F697B15753C}" type="slidenum">
              <a:rPr lang="en-US" smtClean="0"/>
              <a:t>16</a:t>
            </a:fld>
            <a:endParaRPr lang="en-US"/>
          </a:p>
        </p:txBody>
      </p:sp>
    </p:spTree>
    <p:extLst>
      <p:ext uri="{BB962C8B-B14F-4D97-AF65-F5344CB8AC3E}">
        <p14:creationId xmlns:p14="http://schemas.microsoft.com/office/powerpoint/2010/main" val="2543039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B2B47B-5F65-4943-85BA-3F697B15753C}" type="slidenum">
              <a:rPr lang="en-US" smtClean="0"/>
              <a:t>21</a:t>
            </a:fld>
            <a:endParaRPr lang="en-US"/>
          </a:p>
        </p:txBody>
      </p:sp>
    </p:spTree>
    <p:extLst>
      <p:ext uri="{BB962C8B-B14F-4D97-AF65-F5344CB8AC3E}">
        <p14:creationId xmlns:p14="http://schemas.microsoft.com/office/powerpoint/2010/main" val="4188939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9727" y="-155642"/>
            <a:ext cx="12192000" cy="5194569"/>
          </a:xfrm>
          <a:prstGeom prst="rect">
            <a:avLst/>
          </a:prstGeom>
          <a:solidFill>
            <a:srgbClr val="800000"/>
          </a:solidFill>
          <a:ln>
            <a:solidFill>
              <a:srgbClr val="061E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308187" y="5498980"/>
            <a:ext cx="8014546" cy="446542"/>
          </a:xfrm>
        </p:spPr>
        <p:txBody>
          <a:bodyPr/>
          <a:lstStyle>
            <a:lvl1pPr marL="0" indent="0" algn="l">
              <a:buNone/>
              <a:defRPr sz="2400">
                <a:solidFill>
                  <a:srgbClr val="061E3F"/>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Title 1"/>
          <p:cNvSpPr txBox="1">
            <a:spLocks/>
          </p:cNvSpPr>
          <p:nvPr userDrawn="1"/>
        </p:nvSpPr>
        <p:spPr>
          <a:xfrm>
            <a:off x="308187" y="2963333"/>
            <a:ext cx="9144000" cy="93124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i="0" kern="1200" baseline="0">
                <a:solidFill>
                  <a:srgbClr val="061E3F"/>
                </a:solidFill>
                <a:latin typeface="+mn-lt"/>
                <a:ea typeface="+mj-ea"/>
                <a:cs typeface="+mj-cs"/>
              </a:defRPr>
            </a:lvl1pPr>
          </a:lstStyle>
          <a:p>
            <a:endParaRPr lang="en-US"/>
          </a:p>
        </p:txBody>
      </p:sp>
      <p:sp>
        <p:nvSpPr>
          <p:cNvPr id="23" name="Title 22"/>
          <p:cNvSpPr>
            <a:spLocks noGrp="1"/>
          </p:cNvSpPr>
          <p:nvPr>
            <p:ph type="title"/>
          </p:nvPr>
        </p:nvSpPr>
        <p:spPr>
          <a:xfrm>
            <a:off x="298459" y="2511245"/>
            <a:ext cx="10515600" cy="2264817"/>
          </a:xfrm>
        </p:spPr>
        <p:txBody>
          <a:bodyPr anchor="b"/>
          <a:lstStyle>
            <a:lvl1pPr>
              <a:defRPr b="0">
                <a:solidFill>
                  <a:schemeClr val="bg1"/>
                </a:solidFill>
                <a:latin typeface="+mn-lt"/>
              </a:defRPr>
            </a:lvl1pPr>
          </a:lstStyle>
          <a:p>
            <a:r>
              <a:rPr lang="en-US"/>
              <a:t>Click to edit Master title style</a:t>
            </a:r>
          </a:p>
        </p:txBody>
      </p:sp>
      <p:pic>
        <p:nvPicPr>
          <p:cNvPr id="1028" name="Picture 4" descr="Bakery Logo Request | Rose-Hulman">
            <a:extLst>
              <a:ext uri="{FF2B5EF4-FFF2-40B4-BE49-F238E27FC236}">
                <a16:creationId xmlns:a16="http://schemas.microsoft.com/office/drawing/2014/main" id="{A43ED09B-141B-4ABA-A6EB-D28CD146CA7F}"/>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525327" y="5299054"/>
            <a:ext cx="1140347" cy="1404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2375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3" name="Rectangle 12"/>
          <p:cNvSpPr/>
          <p:nvPr userDrawn="1"/>
        </p:nvSpPr>
        <p:spPr>
          <a:xfrm>
            <a:off x="0" y="41"/>
            <a:ext cx="12192000" cy="1361439"/>
          </a:xfrm>
          <a:prstGeom prst="rect">
            <a:avLst/>
          </a:prstGeom>
          <a:solidFill>
            <a:srgbClr val="800000"/>
          </a:solidFill>
          <a:ln>
            <a:solidFill>
              <a:srgbClr val="061E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404813"/>
            <a:ext cx="11115674" cy="792480"/>
          </a:xfrm>
        </p:spPr>
        <p:txBody>
          <a:bodyPr/>
          <a:lstStyle>
            <a:lvl1pPr>
              <a:defRPr>
                <a:solidFill>
                  <a:schemeClr val="bg1"/>
                </a:solidFill>
                <a:latin typeface="+mn-lt"/>
              </a:defRPr>
            </a:lvl1pPr>
          </a:lstStyle>
          <a:p>
            <a:r>
              <a:rPr lang="en-US"/>
              <a:t>Click to edit Master title style</a:t>
            </a:r>
          </a:p>
        </p:txBody>
      </p:sp>
      <p:sp>
        <p:nvSpPr>
          <p:cNvPr id="3" name="Content Placeholder 2"/>
          <p:cNvSpPr>
            <a:spLocks noGrp="1"/>
          </p:cNvSpPr>
          <p:nvPr>
            <p:ph idx="1"/>
          </p:nvPr>
        </p:nvSpPr>
        <p:spPr>
          <a:xfrm>
            <a:off x="838199" y="1602105"/>
            <a:ext cx="11115675" cy="4574858"/>
          </a:xfrm>
        </p:spPr>
        <p:txBody>
          <a:bodyPr/>
          <a:lstStyle>
            <a:lvl1pPr marL="287338" indent="-287338">
              <a:buFont typeface="Arial" panose="020B0604020202020204" pitchFamily="34" charset="0"/>
              <a:buChar char="•"/>
              <a:defRPr/>
            </a:lvl1pPr>
            <a:lvl2pPr marL="744538" indent="-287338">
              <a:buFont typeface="Arial" panose="020B0604020202020204" pitchFamily="34" charset="0"/>
              <a:buChar char="•"/>
              <a:defRPr/>
            </a:lvl2pPr>
            <a:lvl3pPr marL="1143000" indent="-228600">
              <a:buFont typeface="Arial" panose="020B0604020202020204" pitchFamily="34" charset="0"/>
              <a:buChar char="•"/>
              <a:defRPr/>
            </a:lvl3pPr>
            <a:lvl4pPr marL="1600200" indent="-228600">
              <a:buFont typeface="Arial" panose="020B0604020202020204" pitchFamily="34" charset="0"/>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Rectangle 13"/>
          <p:cNvSpPr/>
          <p:nvPr userDrawn="1"/>
        </p:nvSpPr>
        <p:spPr>
          <a:xfrm>
            <a:off x="0" y="6370320"/>
            <a:ext cx="12192000" cy="487680"/>
          </a:xfrm>
          <a:prstGeom prst="rect">
            <a:avLst/>
          </a:prstGeom>
          <a:solidFill>
            <a:srgbClr val="800000"/>
          </a:solidFill>
          <a:ln>
            <a:solidFill>
              <a:srgbClr val="B19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l">
              <a:tabLst>
                <a:tab pos="233363" algn="l"/>
                <a:tab pos="11658600" algn="r"/>
              </a:tabLst>
            </a:pPr>
            <a:endParaRPr lang="en-US" dirty="0"/>
          </a:p>
        </p:txBody>
      </p:sp>
    </p:spTree>
    <p:extLst>
      <p:ext uri="{BB962C8B-B14F-4D97-AF65-F5344CB8AC3E}">
        <p14:creationId xmlns:p14="http://schemas.microsoft.com/office/powerpoint/2010/main" val="20576223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Rectangle 9"/>
          <p:cNvSpPr/>
          <p:nvPr userDrawn="1"/>
        </p:nvSpPr>
        <p:spPr>
          <a:xfrm>
            <a:off x="0" y="6370320"/>
            <a:ext cx="12192000" cy="487680"/>
          </a:xfrm>
          <a:prstGeom prst="rect">
            <a:avLst/>
          </a:prstGeom>
          <a:solidFill>
            <a:srgbClr val="800000"/>
          </a:solidFill>
          <a:ln>
            <a:solidFill>
              <a:srgbClr val="B19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l">
              <a:tabLst>
                <a:tab pos="233363" algn="l"/>
                <a:tab pos="11658600" algn="r"/>
              </a:tabLst>
            </a:pPr>
            <a:endParaRPr lang="en-US" dirty="0"/>
          </a:p>
        </p:txBody>
      </p:sp>
      <p:sp>
        <p:nvSpPr>
          <p:cNvPr id="9" name="Rectangle 8"/>
          <p:cNvSpPr/>
          <p:nvPr userDrawn="1"/>
        </p:nvSpPr>
        <p:spPr>
          <a:xfrm>
            <a:off x="0" y="1"/>
            <a:ext cx="12192000" cy="5085806"/>
          </a:xfrm>
          <a:prstGeom prst="rect">
            <a:avLst/>
          </a:prstGeom>
          <a:solidFill>
            <a:srgbClr val="800000"/>
          </a:solidFill>
          <a:ln>
            <a:solidFill>
              <a:srgbClr val="061E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0" y="5526451"/>
            <a:ext cx="10515600" cy="403225"/>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616063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91BA6-B931-21BF-991A-4BFE9E5BC108}"/>
              </a:ext>
            </a:extLst>
          </p:cNvPr>
          <p:cNvSpPr/>
          <p:nvPr userDrawn="1"/>
        </p:nvSpPr>
        <p:spPr>
          <a:xfrm>
            <a:off x="0" y="41"/>
            <a:ext cx="12192000" cy="1361439"/>
          </a:xfrm>
          <a:prstGeom prst="rect">
            <a:avLst/>
          </a:prstGeom>
          <a:solidFill>
            <a:srgbClr val="800000"/>
          </a:solidFill>
          <a:ln>
            <a:solidFill>
              <a:srgbClr val="061E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Rectangle 9">
            <a:extLst>
              <a:ext uri="{FF2B5EF4-FFF2-40B4-BE49-F238E27FC236}">
                <a16:creationId xmlns:a16="http://schemas.microsoft.com/office/drawing/2014/main" id="{607F9817-EBC4-BE5C-1617-2D24CA553828}"/>
              </a:ext>
            </a:extLst>
          </p:cNvPr>
          <p:cNvSpPr/>
          <p:nvPr userDrawn="1"/>
        </p:nvSpPr>
        <p:spPr>
          <a:xfrm>
            <a:off x="0" y="6370320"/>
            <a:ext cx="12192000" cy="487680"/>
          </a:xfrm>
          <a:prstGeom prst="rect">
            <a:avLst/>
          </a:prstGeom>
          <a:solidFill>
            <a:srgbClr val="800000"/>
          </a:solidFill>
          <a:ln>
            <a:solidFill>
              <a:srgbClr val="B19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l">
              <a:tabLst>
                <a:tab pos="233363" algn="l"/>
                <a:tab pos="11658600" algn="r"/>
              </a:tabLst>
            </a:pPr>
            <a:endParaRPr lang="en-US" dirty="0"/>
          </a:p>
        </p:txBody>
      </p:sp>
    </p:spTree>
    <p:extLst>
      <p:ext uri="{BB962C8B-B14F-4D97-AF65-F5344CB8AC3E}">
        <p14:creationId xmlns:p14="http://schemas.microsoft.com/office/powerpoint/2010/main" val="992908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812CEE3-F712-9867-4DFF-CA25B434E321}"/>
              </a:ext>
            </a:extLst>
          </p:cNvPr>
          <p:cNvSpPr/>
          <p:nvPr userDrawn="1"/>
        </p:nvSpPr>
        <p:spPr>
          <a:xfrm>
            <a:off x="0" y="41"/>
            <a:ext cx="12192000" cy="1361439"/>
          </a:xfrm>
          <a:prstGeom prst="rect">
            <a:avLst/>
          </a:prstGeom>
          <a:solidFill>
            <a:srgbClr val="800000"/>
          </a:solidFill>
          <a:ln>
            <a:solidFill>
              <a:srgbClr val="061E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9788" y="365125"/>
            <a:ext cx="10515600" cy="1325563"/>
          </a:xfrm>
        </p:spPr>
        <p:txBody>
          <a:bodyPr/>
          <a:lstStyle>
            <a:lvl1pPr>
              <a:defRPr>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Rectangle 11">
            <a:extLst>
              <a:ext uri="{FF2B5EF4-FFF2-40B4-BE49-F238E27FC236}">
                <a16:creationId xmlns:a16="http://schemas.microsoft.com/office/drawing/2014/main" id="{219C6025-242F-96C5-04DE-2A5CDA9A8850}"/>
              </a:ext>
            </a:extLst>
          </p:cNvPr>
          <p:cNvSpPr/>
          <p:nvPr userDrawn="1"/>
        </p:nvSpPr>
        <p:spPr>
          <a:xfrm>
            <a:off x="0" y="6370320"/>
            <a:ext cx="12192000" cy="487680"/>
          </a:xfrm>
          <a:prstGeom prst="rect">
            <a:avLst/>
          </a:prstGeom>
          <a:solidFill>
            <a:srgbClr val="800000"/>
          </a:solidFill>
          <a:ln>
            <a:solidFill>
              <a:srgbClr val="B19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l">
              <a:tabLst>
                <a:tab pos="233363" algn="l"/>
                <a:tab pos="11658600" algn="r"/>
              </a:tabLst>
            </a:pPr>
            <a:endParaRPr lang="en-US" dirty="0"/>
          </a:p>
        </p:txBody>
      </p:sp>
    </p:spTree>
    <p:extLst>
      <p:ext uri="{BB962C8B-B14F-4D97-AF65-F5344CB8AC3E}">
        <p14:creationId xmlns:p14="http://schemas.microsoft.com/office/powerpoint/2010/main" val="3177180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Rectangle 5">
            <a:extLst>
              <a:ext uri="{FF2B5EF4-FFF2-40B4-BE49-F238E27FC236}">
                <a16:creationId xmlns:a16="http://schemas.microsoft.com/office/drawing/2014/main" id="{6ADEE5D7-DD65-09A5-D0DB-AEE23110AFDD}"/>
              </a:ext>
            </a:extLst>
          </p:cNvPr>
          <p:cNvSpPr/>
          <p:nvPr userDrawn="1"/>
        </p:nvSpPr>
        <p:spPr>
          <a:xfrm>
            <a:off x="0" y="6370320"/>
            <a:ext cx="12192000" cy="487680"/>
          </a:xfrm>
          <a:prstGeom prst="rect">
            <a:avLst/>
          </a:prstGeom>
          <a:solidFill>
            <a:srgbClr val="800000"/>
          </a:solidFill>
          <a:ln>
            <a:solidFill>
              <a:srgbClr val="B19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l">
              <a:tabLst>
                <a:tab pos="233363" algn="l"/>
                <a:tab pos="11658600" algn="r"/>
              </a:tabLst>
            </a:pPr>
            <a:endParaRPr lang="en-US" dirty="0"/>
          </a:p>
        </p:txBody>
      </p:sp>
    </p:spTree>
    <p:extLst>
      <p:ext uri="{BB962C8B-B14F-4D97-AF65-F5344CB8AC3E}">
        <p14:creationId xmlns:p14="http://schemas.microsoft.com/office/powerpoint/2010/main" val="1657320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6603E54-E685-515C-E22F-67A3605E29B9}"/>
              </a:ext>
            </a:extLst>
          </p:cNvPr>
          <p:cNvSpPr/>
          <p:nvPr userDrawn="1"/>
        </p:nvSpPr>
        <p:spPr>
          <a:xfrm>
            <a:off x="0" y="6370320"/>
            <a:ext cx="12192000" cy="487680"/>
          </a:xfrm>
          <a:prstGeom prst="rect">
            <a:avLst/>
          </a:prstGeom>
          <a:solidFill>
            <a:srgbClr val="800000"/>
          </a:solidFill>
          <a:ln>
            <a:solidFill>
              <a:srgbClr val="B19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l">
              <a:tabLst>
                <a:tab pos="233363" algn="l"/>
                <a:tab pos="11658600" algn="r"/>
              </a:tabLst>
            </a:pPr>
            <a:endParaRPr lang="en-US" dirty="0"/>
          </a:p>
        </p:txBody>
      </p:sp>
    </p:spTree>
    <p:extLst>
      <p:ext uri="{BB962C8B-B14F-4D97-AF65-F5344CB8AC3E}">
        <p14:creationId xmlns:p14="http://schemas.microsoft.com/office/powerpoint/2010/main" val="3471976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60AA10-C2F0-7764-EFAE-F4C712B0B6A6}"/>
              </a:ext>
            </a:extLst>
          </p:cNvPr>
          <p:cNvSpPr/>
          <p:nvPr userDrawn="1"/>
        </p:nvSpPr>
        <p:spPr>
          <a:xfrm>
            <a:off x="0" y="41"/>
            <a:ext cx="12192000" cy="1361439"/>
          </a:xfrm>
          <a:prstGeom prst="rect">
            <a:avLst/>
          </a:prstGeom>
          <a:solidFill>
            <a:srgbClr val="800000"/>
          </a:solidFill>
          <a:ln>
            <a:solidFill>
              <a:srgbClr val="061E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004FCC60-C02A-A8AB-68EA-A226450032DF}"/>
              </a:ext>
            </a:extLst>
          </p:cNvPr>
          <p:cNvSpPr/>
          <p:nvPr userDrawn="1"/>
        </p:nvSpPr>
        <p:spPr>
          <a:xfrm>
            <a:off x="0" y="6370320"/>
            <a:ext cx="12192000" cy="487680"/>
          </a:xfrm>
          <a:prstGeom prst="rect">
            <a:avLst/>
          </a:prstGeom>
          <a:solidFill>
            <a:srgbClr val="800000"/>
          </a:solidFill>
          <a:ln>
            <a:solidFill>
              <a:srgbClr val="B19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l">
              <a:tabLst>
                <a:tab pos="233363" algn="l"/>
                <a:tab pos="11658600" algn="r"/>
              </a:tabLst>
            </a:pPr>
            <a:r>
              <a:rPr lang="en-US" dirty="0"/>
              <a:t>	</a:t>
            </a:r>
            <a:r>
              <a:rPr lang="en-US" baseline="0" dirty="0"/>
              <a:t>		</a:t>
            </a:r>
            <a:endParaRPr lang="en-US" dirty="0"/>
          </a:p>
        </p:txBody>
      </p:sp>
    </p:spTree>
    <p:extLst>
      <p:ext uri="{BB962C8B-B14F-4D97-AF65-F5344CB8AC3E}">
        <p14:creationId xmlns:p14="http://schemas.microsoft.com/office/powerpoint/2010/main" val="24465604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886C1-D93F-4760-BBD6-CE8E28BCDBB6}"/>
              </a:ext>
            </a:extLst>
          </p:cNvPr>
          <p:cNvSpPr>
            <a:spLocks noGrp="1"/>
          </p:cNvSpPr>
          <p:nvPr>
            <p:ph type="title"/>
          </p:nvPr>
        </p:nvSpPr>
        <p:spPr>
          <a:xfrm>
            <a:off x="298459" y="435363"/>
            <a:ext cx="11537941" cy="4024342"/>
          </a:xfrm>
        </p:spPr>
        <p:txBody>
          <a:bodyPr anchor="t">
            <a:noAutofit/>
          </a:bodyPr>
          <a:lstStyle/>
          <a:p>
            <a:r>
              <a:rPr lang="en-US" sz="9600" dirty="0"/>
              <a:t>LLMs as Business Tools</a:t>
            </a:r>
          </a:p>
        </p:txBody>
      </p:sp>
      <p:sp>
        <p:nvSpPr>
          <p:cNvPr id="5" name="Subtitle 4">
            <a:extLst>
              <a:ext uri="{FF2B5EF4-FFF2-40B4-BE49-F238E27FC236}">
                <a16:creationId xmlns:a16="http://schemas.microsoft.com/office/drawing/2014/main" id="{41CE03C5-A9C5-30C1-3BDA-2E8F19186EB1}"/>
              </a:ext>
            </a:extLst>
          </p:cNvPr>
          <p:cNvSpPr>
            <a:spLocks noGrp="1"/>
          </p:cNvSpPr>
          <p:nvPr>
            <p:ph type="subTitle" idx="1"/>
          </p:nvPr>
        </p:nvSpPr>
        <p:spPr/>
        <p:txBody>
          <a:bodyPr/>
          <a:lstStyle/>
          <a:p>
            <a:r>
              <a:rPr lang="en-US" dirty="0"/>
              <a:t>Not just coding tools…</a:t>
            </a:r>
          </a:p>
        </p:txBody>
      </p:sp>
    </p:spTree>
    <p:extLst>
      <p:ext uri="{BB962C8B-B14F-4D97-AF65-F5344CB8AC3E}">
        <p14:creationId xmlns:p14="http://schemas.microsoft.com/office/powerpoint/2010/main" val="35775087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1502A-7905-9730-EEB8-67F9C6853E50}"/>
              </a:ext>
            </a:extLst>
          </p:cNvPr>
          <p:cNvSpPr>
            <a:spLocks noGrp="1"/>
          </p:cNvSpPr>
          <p:nvPr>
            <p:ph type="title"/>
          </p:nvPr>
        </p:nvSpPr>
        <p:spPr/>
        <p:txBody>
          <a:bodyPr/>
          <a:lstStyle/>
          <a:p>
            <a:r>
              <a:rPr lang="en-US" dirty="0"/>
              <a:t>Different responses?</a:t>
            </a:r>
          </a:p>
        </p:txBody>
      </p:sp>
      <p:sp>
        <p:nvSpPr>
          <p:cNvPr id="3" name="Content Placeholder 2">
            <a:extLst>
              <a:ext uri="{FF2B5EF4-FFF2-40B4-BE49-F238E27FC236}">
                <a16:creationId xmlns:a16="http://schemas.microsoft.com/office/drawing/2014/main" id="{8630F947-67B1-B9BE-C652-91CC148504AC}"/>
              </a:ext>
            </a:extLst>
          </p:cNvPr>
          <p:cNvSpPr>
            <a:spLocks noGrp="1"/>
          </p:cNvSpPr>
          <p:nvPr>
            <p:ph idx="1"/>
          </p:nvPr>
        </p:nvSpPr>
        <p:spPr/>
        <p:txBody>
          <a:bodyPr/>
          <a:lstStyle/>
          <a:p>
            <a:r>
              <a:rPr lang="en-US" dirty="0"/>
              <a:t>“…yesterday…”</a:t>
            </a:r>
          </a:p>
          <a:p>
            <a:endParaRPr lang="en-US" dirty="0"/>
          </a:p>
          <a:p>
            <a:r>
              <a:rPr lang="en-US" dirty="0"/>
              <a:t>“…a week from Sunday…”</a:t>
            </a:r>
          </a:p>
          <a:p>
            <a:endParaRPr lang="en-US" dirty="0"/>
          </a:p>
          <a:p>
            <a:r>
              <a:rPr lang="en-US" dirty="0"/>
              <a:t>“… it’s been canceled…”</a:t>
            </a:r>
          </a:p>
          <a:p>
            <a:endParaRPr lang="en-US" dirty="0"/>
          </a:p>
          <a:p>
            <a:r>
              <a:rPr lang="en-US" dirty="0"/>
              <a:t>“…backordered until next month…”</a:t>
            </a:r>
          </a:p>
        </p:txBody>
      </p:sp>
    </p:spTree>
    <p:extLst>
      <p:ext uri="{BB962C8B-B14F-4D97-AF65-F5344CB8AC3E}">
        <p14:creationId xmlns:p14="http://schemas.microsoft.com/office/powerpoint/2010/main" val="4219002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4167B-D7B6-097B-4F54-E8236DD7ABA3}"/>
              </a:ext>
            </a:extLst>
          </p:cNvPr>
          <p:cNvSpPr>
            <a:spLocks noGrp="1"/>
          </p:cNvSpPr>
          <p:nvPr>
            <p:ph type="title"/>
          </p:nvPr>
        </p:nvSpPr>
        <p:spPr/>
        <p:txBody>
          <a:bodyPr/>
          <a:lstStyle/>
          <a:p>
            <a:r>
              <a:rPr lang="en-US" dirty="0"/>
              <a:t>2021 Solution?</a:t>
            </a:r>
          </a:p>
        </p:txBody>
      </p:sp>
      <p:sp>
        <p:nvSpPr>
          <p:cNvPr id="3" name="Content Placeholder 2">
            <a:extLst>
              <a:ext uri="{FF2B5EF4-FFF2-40B4-BE49-F238E27FC236}">
                <a16:creationId xmlns:a16="http://schemas.microsoft.com/office/drawing/2014/main" id="{8DD3EFB2-966C-CCF2-FBF2-4F2D402607C7}"/>
              </a:ext>
            </a:extLst>
          </p:cNvPr>
          <p:cNvSpPr>
            <a:spLocks noGrp="1"/>
          </p:cNvSpPr>
          <p:nvPr>
            <p:ph idx="1"/>
          </p:nvPr>
        </p:nvSpPr>
        <p:spPr/>
        <p:txBody>
          <a:bodyPr/>
          <a:lstStyle/>
          <a:p>
            <a:r>
              <a:rPr lang="en-US" dirty="0"/>
              <a:t>Thoughts?</a:t>
            </a:r>
          </a:p>
          <a:p>
            <a:endParaRPr lang="en-US" dirty="0"/>
          </a:p>
          <a:p>
            <a:r>
              <a:rPr lang="en-US" dirty="0"/>
              <a:t>Yeah… you either didn’t solve it, or you threw actual people at it.</a:t>
            </a:r>
          </a:p>
          <a:p>
            <a:endParaRPr lang="en-US" dirty="0"/>
          </a:p>
          <a:p>
            <a:r>
              <a:rPr lang="en-US" dirty="0"/>
              <a:t>Regex requires a pattern</a:t>
            </a:r>
          </a:p>
          <a:p>
            <a:pPr lvl="1"/>
            <a:r>
              <a:rPr lang="en-US" dirty="0"/>
              <a:t>Natural Language doesn’t have regex-recognizable patterns</a:t>
            </a:r>
          </a:p>
        </p:txBody>
      </p:sp>
    </p:spTree>
    <p:extLst>
      <p:ext uri="{BB962C8B-B14F-4D97-AF65-F5344CB8AC3E}">
        <p14:creationId xmlns:p14="http://schemas.microsoft.com/office/powerpoint/2010/main" val="3239547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3DEB7-C5E0-EB4F-C137-6AA276C6E6DA}"/>
              </a:ext>
            </a:extLst>
          </p:cNvPr>
          <p:cNvSpPr>
            <a:spLocks noGrp="1"/>
          </p:cNvSpPr>
          <p:nvPr>
            <p:ph type="title"/>
          </p:nvPr>
        </p:nvSpPr>
        <p:spPr/>
        <p:txBody>
          <a:bodyPr/>
          <a:lstStyle/>
          <a:p>
            <a:r>
              <a:rPr lang="en-US" dirty="0"/>
              <a:t>Summer 2025 Solution</a:t>
            </a:r>
          </a:p>
        </p:txBody>
      </p:sp>
      <p:sp>
        <p:nvSpPr>
          <p:cNvPr id="3" name="Content Placeholder 2">
            <a:extLst>
              <a:ext uri="{FF2B5EF4-FFF2-40B4-BE49-F238E27FC236}">
                <a16:creationId xmlns:a16="http://schemas.microsoft.com/office/drawing/2014/main" id="{07780F36-5FC5-D499-2C54-B9579ED4E38D}"/>
              </a:ext>
            </a:extLst>
          </p:cNvPr>
          <p:cNvSpPr>
            <a:spLocks noGrp="1"/>
          </p:cNvSpPr>
          <p:nvPr>
            <p:ph idx="1"/>
          </p:nvPr>
        </p:nvSpPr>
        <p:spPr/>
        <p:txBody>
          <a:bodyPr>
            <a:normAutofit fontScale="92500" lnSpcReduction="10000"/>
          </a:bodyPr>
          <a:lstStyle/>
          <a:p>
            <a:r>
              <a:rPr lang="en-US" dirty="0"/>
              <a:t>Large Language Models!</a:t>
            </a:r>
          </a:p>
          <a:p>
            <a:endParaRPr lang="en-US" dirty="0"/>
          </a:p>
          <a:p>
            <a:r>
              <a:rPr lang="en-US" dirty="0"/>
              <a:t>Create a tool to gather email data</a:t>
            </a:r>
          </a:p>
          <a:p>
            <a:pPr lvl="1"/>
            <a:r>
              <a:rPr lang="en-US" dirty="0"/>
              <a:t>NOT an LLM</a:t>
            </a:r>
          </a:p>
          <a:p>
            <a:pPr lvl="1"/>
            <a:endParaRPr lang="en-US" dirty="0"/>
          </a:p>
          <a:p>
            <a:r>
              <a:rPr lang="en-US" dirty="0"/>
              <a:t>Create a prompt to analyze an email for the date</a:t>
            </a:r>
          </a:p>
          <a:p>
            <a:pPr lvl="1"/>
            <a:r>
              <a:rPr lang="en-US" dirty="0"/>
              <a:t>Should give JSON result</a:t>
            </a:r>
          </a:p>
          <a:p>
            <a:pPr lvl="1"/>
            <a:endParaRPr lang="en-US" dirty="0"/>
          </a:p>
          <a:p>
            <a:r>
              <a:rPr lang="en-US" dirty="0"/>
              <a:t>Use tool to create a batch request</a:t>
            </a:r>
          </a:p>
          <a:p>
            <a:endParaRPr lang="en-US" dirty="0"/>
          </a:p>
          <a:p>
            <a:r>
              <a:rPr lang="en-US" dirty="0"/>
              <a:t>Execute, parse, and save results from LLM</a:t>
            </a:r>
          </a:p>
        </p:txBody>
      </p:sp>
    </p:spTree>
    <p:extLst>
      <p:ext uri="{BB962C8B-B14F-4D97-AF65-F5344CB8AC3E}">
        <p14:creationId xmlns:p14="http://schemas.microsoft.com/office/powerpoint/2010/main" val="42733825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C9B64-272E-D8F6-CFB7-7670E66046E5}"/>
              </a:ext>
            </a:extLst>
          </p:cNvPr>
          <p:cNvSpPr>
            <a:spLocks noGrp="1"/>
          </p:cNvSpPr>
          <p:nvPr>
            <p:ph type="title"/>
          </p:nvPr>
        </p:nvSpPr>
        <p:spPr/>
        <p:txBody>
          <a:bodyPr/>
          <a:lstStyle/>
          <a:p>
            <a:r>
              <a:rPr lang="en-US" dirty="0"/>
              <a:t>Did this work?</a:t>
            </a:r>
          </a:p>
        </p:txBody>
      </p:sp>
      <p:sp>
        <p:nvSpPr>
          <p:cNvPr id="3" name="Content Placeholder 2">
            <a:extLst>
              <a:ext uri="{FF2B5EF4-FFF2-40B4-BE49-F238E27FC236}">
                <a16:creationId xmlns:a16="http://schemas.microsoft.com/office/drawing/2014/main" id="{00A06D48-F98B-61B7-B979-4F370157C74F}"/>
              </a:ext>
            </a:extLst>
          </p:cNvPr>
          <p:cNvSpPr>
            <a:spLocks noGrp="1"/>
          </p:cNvSpPr>
          <p:nvPr>
            <p:ph idx="1"/>
          </p:nvPr>
        </p:nvSpPr>
        <p:spPr/>
        <p:txBody>
          <a:bodyPr/>
          <a:lstStyle/>
          <a:p>
            <a:r>
              <a:rPr lang="en-US" dirty="0"/>
              <a:t>Yes! </a:t>
            </a:r>
          </a:p>
          <a:p>
            <a:pPr lvl="1"/>
            <a:r>
              <a:rPr lang="en-US" dirty="0"/>
              <a:t>…Mostly…</a:t>
            </a:r>
          </a:p>
          <a:p>
            <a:pPr lvl="1"/>
            <a:endParaRPr lang="en-US" dirty="0"/>
          </a:p>
          <a:p>
            <a:pPr marL="0" indent="0">
              <a:buNone/>
            </a:pPr>
            <a:r>
              <a:rPr lang="en-US" dirty="0"/>
              <a:t>+ Sending each email with the prompt separately in the batch</a:t>
            </a:r>
          </a:p>
          <a:p>
            <a:pPr marL="0" indent="0">
              <a:buNone/>
            </a:pPr>
            <a:r>
              <a:rPr lang="en-US" dirty="0"/>
              <a:t>+ Analyzing natural language for the response</a:t>
            </a:r>
          </a:p>
          <a:p>
            <a:pPr marL="0" indent="0">
              <a:buNone/>
            </a:pPr>
            <a:r>
              <a:rPr lang="en-US" dirty="0"/>
              <a:t>+ Execute, parse, and save</a:t>
            </a:r>
          </a:p>
          <a:p>
            <a:pPr marL="0" indent="0">
              <a:buNone/>
            </a:pPr>
            <a:endParaRPr lang="en-US" dirty="0"/>
          </a:p>
          <a:p>
            <a:pPr>
              <a:buFontTx/>
              <a:buChar char="-"/>
            </a:pPr>
            <a:r>
              <a:rPr lang="en-US" dirty="0"/>
              <a:t>Get results in JSON format</a:t>
            </a:r>
          </a:p>
          <a:p>
            <a:pPr lvl="1">
              <a:buFontTx/>
              <a:buChar char="-"/>
            </a:pPr>
            <a:r>
              <a:rPr lang="en-US" dirty="0"/>
              <a:t>Failed every ~1 /600 times</a:t>
            </a:r>
          </a:p>
        </p:txBody>
      </p:sp>
    </p:spTree>
    <p:extLst>
      <p:ext uri="{BB962C8B-B14F-4D97-AF65-F5344CB8AC3E}">
        <p14:creationId xmlns:p14="http://schemas.microsoft.com/office/powerpoint/2010/main" val="2379721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925D8-998E-7FA8-8299-E29170926036}"/>
              </a:ext>
            </a:extLst>
          </p:cNvPr>
          <p:cNvSpPr>
            <a:spLocks noGrp="1"/>
          </p:cNvSpPr>
          <p:nvPr>
            <p:ph type="title"/>
          </p:nvPr>
        </p:nvSpPr>
        <p:spPr/>
        <p:txBody>
          <a:bodyPr/>
          <a:lstStyle/>
          <a:p>
            <a:r>
              <a:rPr lang="en-US" dirty="0"/>
              <a:t>Why is this a Business Tool?</a:t>
            </a:r>
          </a:p>
        </p:txBody>
      </p:sp>
      <p:sp>
        <p:nvSpPr>
          <p:cNvPr id="3" name="Content Placeholder 2">
            <a:extLst>
              <a:ext uri="{FF2B5EF4-FFF2-40B4-BE49-F238E27FC236}">
                <a16:creationId xmlns:a16="http://schemas.microsoft.com/office/drawing/2014/main" id="{CB214AC0-69CA-2926-287E-15F5163CBCB6}"/>
              </a:ext>
            </a:extLst>
          </p:cNvPr>
          <p:cNvSpPr>
            <a:spLocks noGrp="1"/>
          </p:cNvSpPr>
          <p:nvPr>
            <p:ph idx="1"/>
          </p:nvPr>
        </p:nvSpPr>
        <p:spPr/>
        <p:txBody>
          <a:bodyPr/>
          <a:lstStyle/>
          <a:p>
            <a:r>
              <a:rPr lang="en-US" dirty="0"/>
              <a:t>Probably would have taken a single ~50 hours to process 600 tickets</a:t>
            </a:r>
          </a:p>
          <a:p>
            <a:pPr lvl="1"/>
            <a:r>
              <a:rPr lang="en-US" dirty="0"/>
              <a:t>Assumption: 5 minutes per ticket, no distractions/boredom/etc.</a:t>
            </a:r>
          </a:p>
          <a:p>
            <a:pPr lvl="1"/>
            <a:endParaRPr lang="en-US" dirty="0"/>
          </a:p>
          <a:p>
            <a:r>
              <a:rPr lang="en-US" dirty="0"/>
              <a:t>Took the AI about 20 seconds</a:t>
            </a:r>
          </a:p>
          <a:p>
            <a:pPr lvl="1"/>
            <a:r>
              <a:rPr lang="en-US" dirty="0"/>
              <a:t>Estimated cost for LLM was a few dollars with batch requests</a:t>
            </a:r>
          </a:p>
          <a:p>
            <a:pPr lvl="1"/>
            <a:endParaRPr lang="en-US" dirty="0"/>
          </a:p>
          <a:p>
            <a:r>
              <a:rPr lang="en-US" dirty="0"/>
              <a:t>Real Benefit?</a:t>
            </a:r>
          </a:p>
          <a:p>
            <a:pPr lvl="1"/>
            <a:r>
              <a:rPr lang="en-US" b="1" dirty="0"/>
              <a:t>Data that was previously inaccessible</a:t>
            </a:r>
          </a:p>
          <a:p>
            <a:pPr lvl="1"/>
            <a:endParaRPr lang="en-US" dirty="0"/>
          </a:p>
          <a:p>
            <a:pPr lvl="1"/>
            <a:endParaRPr lang="en-US" dirty="0"/>
          </a:p>
          <a:p>
            <a:endParaRPr lang="en-US" dirty="0"/>
          </a:p>
        </p:txBody>
      </p:sp>
    </p:spTree>
    <p:extLst>
      <p:ext uri="{BB962C8B-B14F-4D97-AF65-F5344CB8AC3E}">
        <p14:creationId xmlns:p14="http://schemas.microsoft.com/office/powerpoint/2010/main" val="2536578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546E4-1EF1-6199-7B47-DECAC7F327F3}"/>
              </a:ext>
            </a:extLst>
          </p:cNvPr>
          <p:cNvSpPr>
            <a:spLocks noGrp="1"/>
          </p:cNvSpPr>
          <p:nvPr>
            <p:ph type="title"/>
          </p:nvPr>
        </p:nvSpPr>
        <p:spPr/>
        <p:txBody>
          <a:bodyPr/>
          <a:lstStyle/>
          <a:p>
            <a:r>
              <a:rPr lang="en-US" dirty="0"/>
              <a:t>Why is data so important?</a:t>
            </a:r>
          </a:p>
        </p:txBody>
      </p:sp>
      <p:sp>
        <p:nvSpPr>
          <p:cNvPr id="3" name="Content Placeholder 2">
            <a:extLst>
              <a:ext uri="{FF2B5EF4-FFF2-40B4-BE49-F238E27FC236}">
                <a16:creationId xmlns:a16="http://schemas.microsoft.com/office/drawing/2014/main" id="{FC413DB2-6822-A737-5ACF-84C38CC5DBDC}"/>
              </a:ext>
            </a:extLst>
          </p:cNvPr>
          <p:cNvSpPr>
            <a:spLocks noGrp="1"/>
          </p:cNvSpPr>
          <p:nvPr>
            <p:ph idx="1"/>
          </p:nvPr>
        </p:nvSpPr>
        <p:spPr/>
        <p:txBody>
          <a:bodyPr/>
          <a:lstStyle/>
          <a:p>
            <a:r>
              <a:rPr lang="en-US" dirty="0"/>
              <a:t>Data is what runs business at this point</a:t>
            </a:r>
          </a:p>
          <a:p>
            <a:endParaRPr lang="en-US" dirty="0"/>
          </a:p>
          <a:p>
            <a:r>
              <a:rPr lang="en-US" dirty="0"/>
              <a:t>In this example:</a:t>
            </a:r>
          </a:p>
          <a:p>
            <a:pPr lvl="1"/>
            <a:r>
              <a:rPr lang="en-US" dirty="0"/>
              <a:t>Can categorize tickets further</a:t>
            </a:r>
          </a:p>
          <a:p>
            <a:pPr lvl="1"/>
            <a:r>
              <a:rPr lang="en-US" dirty="0"/>
              <a:t>Better root cause analysis</a:t>
            </a:r>
          </a:p>
          <a:p>
            <a:pPr lvl="1"/>
            <a:r>
              <a:rPr lang="en-US" dirty="0"/>
              <a:t>Root cause is the key to fixing a problem</a:t>
            </a:r>
          </a:p>
          <a:p>
            <a:pPr lvl="1"/>
            <a:r>
              <a:rPr lang="en-US" dirty="0"/>
              <a:t>Fixing a problem =&gt; saved money</a:t>
            </a:r>
          </a:p>
          <a:p>
            <a:pPr lvl="1"/>
            <a:r>
              <a:rPr lang="en-US" dirty="0"/>
              <a:t>Also avoids pouring money into the </a:t>
            </a:r>
            <a:r>
              <a:rPr lang="en-US" i="1" dirty="0"/>
              <a:t>wrong</a:t>
            </a:r>
            <a:r>
              <a:rPr lang="en-US" dirty="0"/>
              <a:t> problem</a:t>
            </a:r>
          </a:p>
          <a:p>
            <a:pPr marL="457200" lvl="1" indent="0">
              <a:buNone/>
            </a:pPr>
            <a:endParaRPr lang="en-US" dirty="0"/>
          </a:p>
          <a:p>
            <a:pPr lvl="1"/>
            <a:endParaRPr lang="en-US" dirty="0"/>
          </a:p>
        </p:txBody>
      </p:sp>
    </p:spTree>
    <p:extLst>
      <p:ext uri="{BB962C8B-B14F-4D97-AF65-F5344CB8AC3E}">
        <p14:creationId xmlns:p14="http://schemas.microsoft.com/office/powerpoint/2010/main" val="23331041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A0EFE-3FE9-28F8-ABF0-ED1480EB6C52}"/>
              </a:ext>
            </a:extLst>
          </p:cNvPr>
          <p:cNvSpPr>
            <a:spLocks noGrp="1"/>
          </p:cNvSpPr>
          <p:nvPr>
            <p:ph type="title"/>
          </p:nvPr>
        </p:nvSpPr>
        <p:spPr/>
        <p:txBody>
          <a:bodyPr/>
          <a:lstStyle/>
          <a:p>
            <a:r>
              <a:rPr lang="en-US" dirty="0"/>
              <a:t>When to Use LLMs?</a:t>
            </a:r>
          </a:p>
        </p:txBody>
      </p:sp>
      <p:sp>
        <p:nvSpPr>
          <p:cNvPr id="3" name="Content Placeholder 2">
            <a:extLst>
              <a:ext uri="{FF2B5EF4-FFF2-40B4-BE49-F238E27FC236}">
                <a16:creationId xmlns:a16="http://schemas.microsoft.com/office/drawing/2014/main" id="{D73E72C0-35EB-1D3F-0AF5-30A320C5139D}"/>
              </a:ext>
            </a:extLst>
          </p:cNvPr>
          <p:cNvSpPr>
            <a:spLocks noGrp="1"/>
          </p:cNvSpPr>
          <p:nvPr>
            <p:ph idx="1"/>
          </p:nvPr>
        </p:nvSpPr>
        <p:spPr/>
        <p:txBody>
          <a:bodyPr/>
          <a:lstStyle/>
          <a:p>
            <a:r>
              <a:rPr lang="en-US" dirty="0"/>
              <a:t>Should I have used this on the first Error Analysis example?</a:t>
            </a:r>
          </a:p>
          <a:p>
            <a:pPr lvl="1"/>
            <a:r>
              <a:rPr lang="en-US" dirty="0"/>
              <a:t>Talk with your neighbor for a minute.</a:t>
            </a:r>
          </a:p>
          <a:p>
            <a:pPr lvl="1"/>
            <a:endParaRPr lang="en-US" dirty="0"/>
          </a:p>
          <a:p>
            <a:r>
              <a:rPr lang="en-US" dirty="0"/>
              <a:t>What if I told you if would need to run every day on hundred of entries?</a:t>
            </a:r>
          </a:p>
          <a:p>
            <a:pPr lvl="1"/>
            <a:r>
              <a:rPr lang="en-US" dirty="0"/>
              <a:t>Talks with your neighbor, is your answer the same?</a:t>
            </a:r>
          </a:p>
          <a:p>
            <a:pPr lvl="1"/>
            <a:endParaRPr lang="en-US" dirty="0"/>
          </a:p>
          <a:p>
            <a:r>
              <a:rPr lang="en-US" dirty="0"/>
              <a:t>My thoughts? Probably not worth it…</a:t>
            </a:r>
          </a:p>
          <a:p>
            <a:pPr lvl="1"/>
            <a:r>
              <a:rPr lang="en-US" dirty="0"/>
              <a:t>Extra cost over regular computing</a:t>
            </a:r>
          </a:p>
          <a:p>
            <a:pPr lvl="1"/>
            <a:r>
              <a:rPr lang="en-US" dirty="0"/>
              <a:t>Frequently repeated</a:t>
            </a:r>
          </a:p>
          <a:p>
            <a:pPr lvl="1"/>
            <a:r>
              <a:rPr lang="en-US" dirty="0"/>
              <a:t>Not as reliable as regex</a:t>
            </a:r>
          </a:p>
        </p:txBody>
      </p:sp>
    </p:spTree>
    <p:extLst>
      <p:ext uri="{BB962C8B-B14F-4D97-AF65-F5344CB8AC3E}">
        <p14:creationId xmlns:p14="http://schemas.microsoft.com/office/powerpoint/2010/main" val="1921920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9E5B8-D9BA-7389-EF9F-D7AE699771C9}"/>
              </a:ext>
            </a:extLst>
          </p:cNvPr>
          <p:cNvSpPr>
            <a:spLocks noGrp="1"/>
          </p:cNvSpPr>
          <p:nvPr>
            <p:ph type="title"/>
          </p:nvPr>
        </p:nvSpPr>
        <p:spPr/>
        <p:txBody>
          <a:bodyPr/>
          <a:lstStyle/>
          <a:p>
            <a:r>
              <a:rPr lang="en-US" dirty="0"/>
              <a:t>Business Tool Situations for LLMs</a:t>
            </a:r>
          </a:p>
        </p:txBody>
      </p:sp>
      <p:sp>
        <p:nvSpPr>
          <p:cNvPr id="3" name="Content Placeholder 2">
            <a:extLst>
              <a:ext uri="{FF2B5EF4-FFF2-40B4-BE49-F238E27FC236}">
                <a16:creationId xmlns:a16="http://schemas.microsoft.com/office/drawing/2014/main" id="{82D60109-3AA0-2095-0CC9-817BD7C3CF94}"/>
              </a:ext>
            </a:extLst>
          </p:cNvPr>
          <p:cNvSpPr>
            <a:spLocks noGrp="1"/>
          </p:cNvSpPr>
          <p:nvPr>
            <p:ph idx="1"/>
          </p:nvPr>
        </p:nvSpPr>
        <p:spPr/>
        <p:txBody>
          <a:bodyPr/>
          <a:lstStyle/>
          <a:p>
            <a:r>
              <a:rPr lang="en-US" dirty="0"/>
              <a:t>Data Extraction / Formatting</a:t>
            </a:r>
          </a:p>
          <a:p>
            <a:pPr lvl="1"/>
            <a:r>
              <a:rPr lang="en-US" dirty="0"/>
              <a:t>Ticket Example</a:t>
            </a:r>
          </a:p>
          <a:p>
            <a:pPr lvl="1"/>
            <a:r>
              <a:rPr lang="en-US" dirty="0"/>
              <a:t>Moving data into a computer-readable format</a:t>
            </a:r>
          </a:p>
          <a:p>
            <a:pPr lvl="1"/>
            <a:endParaRPr lang="en-US" dirty="0"/>
          </a:p>
          <a:p>
            <a:r>
              <a:rPr lang="en-US" dirty="0"/>
              <a:t>Summarization</a:t>
            </a:r>
          </a:p>
          <a:p>
            <a:pPr lvl="1"/>
            <a:r>
              <a:rPr lang="en-US" dirty="0"/>
              <a:t>Business Meeting Notes</a:t>
            </a:r>
          </a:p>
          <a:p>
            <a:pPr lvl="1"/>
            <a:r>
              <a:rPr lang="en-US" dirty="0"/>
              <a:t>Email Communication</a:t>
            </a:r>
          </a:p>
          <a:p>
            <a:pPr lvl="1"/>
            <a:endParaRPr lang="en-US" dirty="0"/>
          </a:p>
          <a:p>
            <a:r>
              <a:rPr lang="en-US" dirty="0"/>
              <a:t>Sentiment Analysis…</a:t>
            </a:r>
          </a:p>
        </p:txBody>
      </p:sp>
    </p:spTree>
    <p:extLst>
      <p:ext uri="{BB962C8B-B14F-4D97-AF65-F5344CB8AC3E}">
        <p14:creationId xmlns:p14="http://schemas.microsoft.com/office/powerpoint/2010/main" val="7561293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4344C-2151-A5F1-AE23-62DE468A071E}"/>
              </a:ext>
            </a:extLst>
          </p:cNvPr>
          <p:cNvSpPr>
            <a:spLocks noGrp="1"/>
          </p:cNvSpPr>
          <p:nvPr>
            <p:ph type="title"/>
          </p:nvPr>
        </p:nvSpPr>
        <p:spPr/>
        <p:txBody>
          <a:bodyPr/>
          <a:lstStyle/>
          <a:p>
            <a:r>
              <a:rPr lang="en-US" dirty="0"/>
              <a:t>What is Sentiment Analysis?</a:t>
            </a:r>
          </a:p>
        </p:txBody>
      </p:sp>
      <p:sp>
        <p:nvSpPr>
          <p:cNvPr id="3" name="Content Placeholder 2">
            <a:extLst>
              <a:ext uri="{FF2B5EF4-FFF2-40B4-BE49-F238E27FC236}">
                <a16:creationId xmlns:a16="http://schemas.microsoft.com/office/drawing/2014/main" id="{24C228DE-1836-21E4-F928-02DD7AD52887}"/>
              </a:ext>
            </a:extLst>
          </p:cNvPr>
          <p:cNvSpPr>
            <a:spLocks noGrp="1"/>
          </p:cNvSpPr>
          <p:nvPr>
            <p:ph idx="1"/>
          </p:nvPr>
        </p:nvSpPr>
        <p:spPr/>
        <p:txBody>
          <a:bodyPr/>
          <a:lstStyle/>
          <a:p>
            <a:r>
              <a:rPr lang="en-US" dirty="0"/>
              <a:t>Evaluates Emotional Tone </a:t>
            </a:r>
          </a:p>
          <a:p>
            <a:endParaRPr lang="en-US" dirty="0"/>
          </a:p>
          <a:p>
            <a:r>
              <a:rPr lang="en-US" dirty="0"/>
              <a:t>Why is this useful?</a:t>
            </a:r>
          </a:p>
          <a:p>
            <a:pPr lvl="1"/>
            <a:r>
              <a:rPr lang="en-US" dirty="0"/>
              <a:t>Does a </a:t>
            </a:r>
            <a:r>
              <a:rPr lang="en-US" dirty="0" err="1"/>
              <a:t>ChatBot</a:t>
            </a:r>
            <a:r>
              <a:rPr lang="en-US" dirty="0"/>
              <a:t> user seem angry? Route to a human</a:t>
            </a:r>
          </a:p>
          <a:p>
            <a:pPr lvl="1"/>
            <a:endParaRPr lang="en-US" dirty="0"/>
          </a:p>
          <a:p>
            <a:pPr lvl="1"/>
            <a:r>
              <a:rPr lang="en-US" dirty="0"/>
              <a:t>Auto-closing a ticket after a response like, “Looks like it’s all working now!”</a:t>
            </a:r>
          </a:p>
          <a:p>
            <a:pPr lvl="1"/>
            <a:endParaRPr lang="en-US" dirty="0"/>
          </a:p>
          <a:p>
            <a:pPr lvl="1"/>
            <a:r>
              <a:rPr lang="en-US" dirty="0"/>
              <a:t>Does this email need follow-up?</a:t>
            </a:r>
          </a:p>
          <a:p>
            <a:pPr lvl="1"/>
            <a:endParaRPr lang="en-US" dirty="0"/>
          </a:p>
          <a:p>
            <a:r>
              <a:rPr lang="en-US" dirty="0"/>
              <a:t>Really good for categorizing Yes/No/Needs a Human style answers</a:t>
            </a:r>
          </a:p>
        </p:txBody>
      </p:sp>
    </p:spTree>
    <p:extLst>
      <p:ext uri="{BB962C8B-B14F-4D97-AF65-F5344CB8AC3E}">
        <p14:creationId xmlns:p14="http://schemas.microsoft.com/office/powerpoint/2010/main" val="32582343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A26E9-3D26-BBA8-4727-F917717312A9}"/>
              </a:ext>
            </a:extLst>
          </p:cNvPr>
          <p:cNvSpPr>
            <a:spLocks noGrp="1"/>
          </p:cNvSpPr>
          <p:nvPr>
            <p:ph type="title"/>
          </p:nvPr>
        </p:nvSpPr>
        <p:spPr/>
        <p:txBody>
          <a:bodyPr/>
          <a:lstStyle/>
          <a:p>
            <a:r>
              <a:rPr lang="en-US" dirty="0"/>
              <a:t>How do we do this?</a:t>
            </a:r>
          </a:p>
        </p:txBody>
      </p:sp>
      <p:sp>
        <p:nvSpPr>
          <p:cNvPr id="3" name="Content Placeholder 2">
            <a:extLst>
              <a:ext uri="{FF2B5EF4-FFF2-40B4-BE49-F238E27FC236}">
                <a16:creationId xmlns:a16="http://schemas.microsoft.com/office/drawing/2014/main" id="{B3516057-F999-C6C8-5407-AEEFFBF152A6}"/>
              </a:ext>
            </a:extLst>
          </p:cNvPr>
          <p:cNvSpPr>
            <a:spLocks noGrp="1"/>
          </p:cNvSpPr>
          <p:nvPr>
            <p:ph idx="1"/>
          </p:nvPr>
        </p:nvSpPr>
        <p:spPr/>
        <p:txBody>
          <a:bodyPr/>
          <a:lstStyle/>
          <a:p>
            <a:r>
              <a:rPr lang="en-US" dirty="0"/>
              <a:t>Prompt Engineering!</a:t>
            </a:r>
          </a:p>
          <a:p>
            <a:endParaRPr lang="en-US" dirty="0"/>
          </a:p>
          <a:p>
            <a:r>
              <a:rPr lang="en-US" dirty="0"/>
              <a:t>As we discussed before… it’s a bit of trial and error</a:t>
            </a:r>
          </a:p>
          <a:p>
            <a:endParaRPr lang="en-US" dirty="0"/>
          </a:p>
          <a:p>
            <a:r>
              <a:rPr lang="en-US" dirty="0"/>
              <a:t>Scenario:</a:t>
            </a:r>
          </a:p>
          <a:p>
            <a:pPr marL="0" indent="0">
              <a:buNone/>
            </a:pPr>
            <a:r>
              <a:rPr lang="en-US" dirty="0"/>
              <a:t>	Let’s say I’m getting too many emails, and I want a summary of them 	I can parse into JSON, </a:t>
            </a:r>
          </a:p>
          <a:p>
            <a:pPr lvl="1"/>
            <a:endParaRPr lang="en-US" dirty="0"/>
          </a:p>
        </p:txBody>
      </p:sp>
    </p:spTree>
    <p:extLst>
      <p:ext uri="{BB962C8B-B14F-4D97-AF65-F5344CB8AC3E}">
        <p14:creationId xmlns:p14="http://schemas.microsoft.com/office/powerpoint/2010/main" val="547054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89644-ECBB-A801-2A3B-7F7D3C8AA997}"/>
              </a:ext>
            </a:extLst>
          </p:cNvPr>
          <p:cNvSpPr>
            <a:spLocks noGrp="1"/>
          </p:cNvSpPr>
          <p:nvPr>
            <p:ph type="title"/>
          </p:nvPr>
        </p:nvSpPr>
        <p:spPr/>
        <p:txBody>
          <a:bodyPr/>
          <a:lstStyle/>
          <a:p>
            <a:r>
              <a:rPr lang="en-US" dirty="0"/>
              <a:t>What are Business Tools?</a:t>
            </a:r>
          </a:p>
        </p:txBody>
      </p:sp>
      <p:sp>
        <p:nvSpPr>
          <p:cNvPr id="3" name="Content Placeholder 2">
            <a:extLst>
              <a:ext uri="{FF2B5EF4-FFF2-40B4-BE49-F238E27FC236}">
                <a16:creationId xmlns:a16="http://schemas.microsoft.com/office/drawing/2014/main" id="{524F58C6-1DB4-446C-D59E-95CE091EB0FA}"/>
              </a:ext>
            </a:extLst>
          </p:cNvPr>
          <p:cNvSpPr>
            <a:spLocks noGrp="1"/>
          </p:cNvSpPr>
          <p:nvPr>
            <p:ph idx="1"/>
          </p:nvPr>
        </p:nvSpPr>
        <p:spPr/>
        <p:txBody>
          <a:bodyPr/>
          <a:lstStyle/>
          <a:p>
            <a:r>
              <a:rPr lang="en-US" dirty="0"/>
              <a:t>Think about software tools, specifically</a:t>
            </a:r>
          </a:p>
          <a:p>
            <a:endParaRPr lang="en-US" dirty="0"/>
          </a:p>
          <a:p>
            <a:r>
              <a:rPr lang="en-US" dirty="0"/>
              <a:t>With someone near you what do you think I mean by “business tools”?</a:t>
            </a:r>
          </a:p>
          <a:p>
            <a:endParaRPr lang="en-US" dirty="0"/>
          </a:p>
        </p:txBody>
      </p:sp>
    </p:spTree>
    <p:extLst>
      <p:ext uri="{BB962C8B-B14F-4D97-AF65-F5344CB8AC3E}">
        <p14:creationId xmlns:p14="http://schemas.microsoft.com/office/powerpoint/2010/main" val="14516444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75EA6-6310-32C5-1389-FC2AA34A2D92}"/>
              </a:ext>
            </a:extLst>
          </p:cNvPr>
          <p:cNvSpPr>
            <a:spLocks noGrp="1"/>
          </p:cNvSpPr>
          <p:nvPr>
            <p:ph type="title"/>
          </p:nvPr>
        </p:nvSpPr>
        <p:spPr/>
        <p:txBody>
          <a:bodyPr/>
          <a:lstStyle/>
          <a:p>
            <a:r>
              <a:rPr lang="en-US" dirty="0"/>
              <a:t>Example Prompt</a:t>
            </a:r>
          </a:p>
        </p:txBody>
      </p:sp>
      <p:sp>
        <p:nvSpPr>
          <p:cNvPr id="3" name="Content Placeholder 2">
            <a:extLst>
              <a:ext uri="{FF2B5EF4-FFF2-40B4-BE49-F238E27FC236}">
                <a16:creationId xmlns:a16="http://schemas.microsoft.com/office/drawing/2014/main" id="{38B0F526-4BBC-D181-732A-9D7F2799737C}"/>
              </a:ext>
            </a:extLst>
          </p:cNvPr>
          <p:cNvSpPr>
            <a:spLocks noGrp="1"/>
          </p:cNvSpPr>
          <p:nvPr>
            <p:ph idx="1"/>
          </p:nvPr>
        </p:nvSpPr>
        <p:spPr/>
        <p:txBody>
          <a:bodyPr>
            <a:normAutofit/>
          </a:bodyPr>
          <a:lstStyle/>
          <a:p>
            <a:pPr marL="0" indent="0">
              <a:buNone/>
            </a:pPr>
            <a:r>
              <a:rPr lang="en-US" dirty="0"/>
              <a:t>“You’re an email assistant helping me categorize my emails. For the following email, please return a JSON object with the following fields and given types:</a:t>
            </a:r>
          </a:p>
          <a:p>
            <a:r>
              <a:rPr lang="en-US" dirty="0"/>
              <a:t>Sender: string</a:t>
            </a:r>
          </a:p>
          <a:p>
            <a:r>
              <a:rPr lang="en-US" dirty="0"/>
              <a:t>Timestamp: datetime</a:t>
            </a:r>
          </a:p>
          <a:p>
            <a:r>
              <a:rPr lang="en-US" dirty="0"/>
              <a:t>Type: enumeration, options defined below</a:t>
            </a:r>
          </a:p>
          <a:p>
            <a:r>
              <a:rPr lang="en-US" dirty="0" err="1"/>
              <a:t>ActionNeeded</a:t>
            </a:r>
            <a:r>
              <a:rPr lang="en-US" dirty="0"/>
              <a:t>: </a:t>
            </a:r>
            <a:r>
              <a:rPr lang="en-US" dirty="0" err="1"/>
              <a:t>boolean</a:t>
            </a:r>
            <a:endParaRPr lang="en-US" dirty="0"/>
          </a:p>
          <a:p>
            <a:pPr marL="0" indent="0">
              <a:buNone/>
            </a:pPr>
            <a:r>
              <a:rPr lang="en-US" dirty="0"/>
              <a:t>…</a:t>
            </a:r>
          </a:p>
        </p:txBody>
      </p:sp>
    </p:spTree>
    <p:extLst>
      <p:ext uri="{BB962C8B-B14F-4D97-AF65-F5344CB8AC3E}">
        <p14:creationId xmlns:p14="http://schemas.microsoft.com/office/powerpoint/2010/main" val="32913687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30645-7AF0-1578-7F26-E4A043CCE77F}"/>
              </a:ext>
            </a:extLst>
          </p:cNvPr>
          <p:cNvSpPr>
            <a:spLocks noGrp="1"/>
          </p:cNvSpPr>
          <p:nvPr>
            <p:ph type="title"/>
          </p:nvPr>
        </p:nvSpPr>
        <p:spPr/>
        <p:txBody>
          <a:bodyPr/>
          <a:lstStyle/>
          <a:p>
            <a:r>
              <a:rPr lang="en-US" dirty="0"/>
              <a:t>Prompt Continued</a:t>
            </a:r>
          </a:p>
        </p:txBody>
      </p:sp>
      <p:sp>
        <p:nvSpPr>
          <p:cNvPr id="3" name="Content Placeholder 2">
            <a:extLst>
              <a:ext uri="{FF2B5EF4-FFF2-40B4-BE49-F238E27FC236}">
                <a16:creationId xmlns:a16="http://schemas.microsoft.com/office/drawing/2014/main" id="{7EFBADCF-03F2-5DF9-7ABA-54F37F5AFE4E}"/>
              </a:ext>
            </a:extLst>
          </p:cNvPr>
          <p:cNvSpPr>
            <a:spLocks noGrp="1"/>
          </p:cNvSpPr>
          <p:nvPr>
            <p:ph idx="1"/>
          </p:nvPr>
        </p:nvSpPr>
        <p:spPr/>
        <p:txBody>
          <a:bodyPr>
            <a:normAutofit lnSpcReduction="10000"/>
          </a:bodyPr>
          <a:lstStyle/>
          <a:p>
            <a:pPr marL="0" indent="0">
              <a:buNone/>
            </a:pPr>
            <a:r>
              <a:rPr lang="en-US" dirty="0"/>
              <a:t>“…</a:t>
            </a:r>
          </a:p>
          <a:p>
            <a:pPr marL="0" indent="0">
              <a:buNone/>
            </a:pPr>
            <a:r>
              <a:rPr lang="en-US" dirty="0"/>
              <a:t>The sender field should always be populated with the name of the sender. The timestamp field should always be populated with the date and time, in my local time, that the email was received. The type should be defined as follows:</a:t>
            </a:r>
          </a:p>
          <a:p>
            <a:pPr marL="0" indent="0">
              <a:buNone/>
            </a:pPr>
            <a:r>
              <a:rPr lang="en-US" dirty="0"/>
              <a:t>* If an email appears to be a request from a student, the type should be Student and </a:t>
            </a:r>
            <a:r>
              <a:rPr lang="en-US" dirty="0" err="1"/>
              <a:t>ActionNeeded</a:t>
            </a:r>
            <a:r>
              <a:rPr lang="en-US" dirty="0"/>
              <a:t> should be true.</a:t>
            </a:r>
          </a:p>
          <a:p>
            <a:pPr marL="0" indent="0">
              <a:buNone/>
            </a:pPr>
            <a:r>
              <a:rPr lang="en-US" dirty="0"/>
              <a:t>* If the email appears to be from one of my committees, the type should be Committee and </a:t>
            </a:r>
            <a:r>
              <a:rPr lang="en-US" dirty="0" err="1"/>
              <a:t>ActionNeeded</a:t>
            </a:r>
            <a:r>
              <a:rPr lang="en-US" dirty="0"/>
              <a:t> should be true. </a:t>
            </a:r>
          </a:p>
          <a:p>
            <a:pPr marL="0" indent="0">
              <a:buNone/>
            </a:pPr>
            <a:r>
              <a:rPr lang="en-US" dirty="0"/>
              <a:t>…</a:t>
            </a:r>
          </a:p>
          <a:p>
            <a:pPr marL="0" indent="0">
              <a:buNone/>
            </a:pPr>
            <a:r>
              <a:rPr lang="en-US" dirty="0"/>
              <a:t>”</a:t>
            </a:r>
          </a:p>
        </p:txBody>
      </p:sp>
    </p:spTree>
    <p:extLst>
      <p:ext uri="{BB962C8B-B14F-4D97-AF65-F5344CB8AC3E}">
        <p14:creationId xmlns:p14="http://schemas.microsoft.com/office/powerpoint/2010/main" val="24185961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07BC5-2817-B1EF-9E10-7F7E8D1C8FF9}"/>
              </a:ext>
            </a:extLst>
          </p:cNvPr>
          <p:cNvSpPr>
            <a:spLocks noGrp="1"/>
          </p:cNvSpPr>
          <p:nvPr>
            <p:ph type="title"/>
          </p:nvPr>
        </p:nvSpPr>
        <p:spPr/>
        <p:txBody>
          <a:bodyPr/>
          <a:lstStyle/>
          <a:p>
            <a:r>
              <a:rPr lang="en-US" dirty="0"/>
              <a:t>Prompt Continued</a:t>
            </a:r>
          </a:p>
        </p:txBody>
      </p:sp>
      <p:sp>
        <p:nvSpPr>
          <p:cNvPr id="3" name="Content Placeholder 2">
            <a:extLst>
              <a:ext uri="{FF2B5EF4-FFF2-40B4-BE49-F238E27FC236}">
                <a16:creationId xmlns:a16="http://schemas.microsoft.com/office/drawing/2014/main" id="{86014F43-317C-6E6D-58A4-3DBBC66117F9}"/>
              </a:ext>
            </a:extLst>
          </p:cNvPr>
          <p:cNvSpPr>
            <a:spLocks noGrp="1"/>
          </p:cNvSpPr>
          <p:nvPr>
            <p:ph idx="1"/>
          </p:nvPr>
        </p:nvSpPr>
        <p:spPr/>
        <p:txBody>
          <a:bodyPr/>
          <a:lstStyle/>
          <a:p>
            <a:pPr marL="0" indent="0">
              <a:buNone/>
            </a:pPr>
            <a:r>
              <a:rPr lang="en-US" dirty="0"/>
              <a:t>* If the email appears to be an all-campus email, the type should be All-Campus and </a:t>
            </a:r>
            <a:r>
              <a:rPr lang="en-US" dirty="0" err="1"/>
              <a:t>ActionNeed</a:t>
            </a:r>
            <a:r>
              <a:rPr lang="en-US" dirty="0"/>
              <a:t> should be false.</a:t>
            </a:r>
          </a:p>
          <a:p>
            <a:pPr marL="0" indent="0">
              <a:buNone/>
            </a:pPr>
            <a:r>
              <a:rPr lang="en-US" dirty="0"/>
              <a:t>…</a:t>
            </a:r>
          </a:p>
          <a:p>
            <a:pPr marL="0" indent="0">
              <a:buNone/>
            </a:pPr>
            <a:r>
              <a:rPr lang="en-US" dirty="0"/>
              <a:t>For all results, format the result as JSON data. Do NOT include the ```</a:t>
            </a:r>
            <a:r>
              <a:rPr lang="en-US" dirty="0" err="1"/>
              <a:t>json</a:t>
            </a:r>
            <a:r>
              <a:rPr lang="en-US" dirty="0"/>
              <a:t> ``` header that markup data includes.”</a:t>
            </a:r>
          </a:p>
          <a:p>
            <a:pPr marL="0" indent="0">
              <a:buNone/>
            </a:pPr>
            <a:endParaRPr lang="en-US" dirty="0"/>
          </a:p>
          <a:p>
            <a:r>
              <a:rPr lang="en-US" dirty="0"/>
              <a:t>The cool thing? These prompts look a LOT like pseudocode. </a:t>
            </a:r>
          </a:p>
          <a:p>
            <a:pPr marL="0" indent="0">
              <a:buNone/>
            </a:pPr>
            <a:endParaRPr lang="en-US" dirty="0"/>
          </a:p>
        </p:txBody>
      </p:sp>
    </p:spTree>
    <p:extLst>
      <p:ext uri="{BB962C8B-B14F-4D97-AF65-F5344CB8AC3E}">
        <p14:creationId xmlns:p14="http://schemas.microsoft.com/office/powerpoint/2010/main" val="34812032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4CAC2-05DA-9867-02E2-0E81D154A019}"/>
              </a:ext>
            </a:extLst>
          </p:cNvPr>
          <p:cNvSpPr>
            <a:spLocks noGrp="1"/>
          </p:cNvSpPr>
          <p:nvPr>
            <p:ph type="title"/>
          </p:nvPr>
        </p:nvSpPr>
        <p:spPr/>
        <p:txBody>
          <a:bodyPr/>
          <a:lstStyle/>
          <a:p>
            <a:r>
              <a:rPr lang="en-US" dirty="0"/>
              <a:t>LLMs Provide New Options, but Remember:</a:t>
            </a:r>
          </a:p>
        </p:txBody>
      </p:sp>
      <p:sp>
        <p:nvSpPr>
          <p:cNvPr id="3" name="Content Placeholder 2">
            <a:extLst>
              <a:ext uri="{FF2B5EF4-FFF2-40B4-BE49-F238E27FC236}">
                <a16:creationId xmlns:a16="http://schemas.microsoft.com/office/drawing/2014/main" id="{E3F54727-406C-7353-7603-45196E2D291F}"/>
              </a:ext>
            </a:extLst>
          </p:cNvPr>
          <p:cNvSpPr>
            <a:spLocks noGrp="1"/>
          </p:cNvSpPr>
          <p:nvPr>
            <p:ph idx="1"/>
          </p:nvPr>
        </p:nvSpPr>
        <p:spPr/>
        <p:txBody>
          <a:bodyPr/>
          <a:lstStyle/>
          <a:p>
            <a:r>
              <a:rPr lang="en-US" dirty="0"/>
              <a:t>LLMs are expensive…</a:t>
            </a:r>
          </a:p>
          <a:p>
            <a:pPr lvl="1"/>
            <a:r>
              <a:rPr lang="en-US" dirty="0"/>
              <a:t>Use the LLM to do what code cannot</a:t>
            </a:r>
          </a:p>
          <a:p>
            <a:pPr lvl="1"/>
            <a:r>
              <a:rPr lang="en-US" dirty="0"/>
              <a:t>Then get yourself </a:t>
            </a:r>
            <a:r>
              <a:rPr lang="en-US" i="1" dirty="0"/>
              <a:t>back to code</a:t>
            </a:r>
            <a:endParaRPr lang="en-US" dirty="0"/>
          </a:p>
          <a:p>
            <a:endParaRPr lang="en-US" dirty="0"/>
          </a:p>
          <a:p>
            <a:r>
              <a:rPr lang="en-US" dirty="0"/>
              <a:t>Why?</a:t>
            </a:r>
          </a:p>
          <a:p>
            <a:pPr lvl="1"/>
            <a:r>
              <a:rPr lang="en-US" dirty="0"/>
              <a:t>Cost</a:t>
            </a:r>
          </a:p>
          <a:p>
            <a:pPr lvl="1"/>
            <a:r>
              <a:rPr lang="en-US" dirty="0"/>
              <a:t>Speed</a:t>
            </a:r>
          </a:p>
          <a:p>
            <a:pPr lvl="1"/>
            <a:r>
              <a:rPr lang="en-US" dirty="0"/>
              <a:t>Reliability</a:t>
            </a:r>
          </a:p>
          <a:p>
            <a:pPr lvl="1"/>
            <a:endParaRPr lang="en-US" dirty="0"/>
          </a:p>
        </p:txBody>
      </p:sp>
    </p:spTree>
    <p:extLst>
      <p:ext uri="{BB962C8B-B14F-4D97-AF65-F5344CB8AC3E}">
        <p14:creationId xmlns:p14="http://schemas.microsoft.com/office/powerpoint/2010/main" val="16772156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208EC-3741-A209-8830-A20AFE33E98F}"/>
              </a:ext>
            </a:extLst>
          </p:cNvPr>
          <p:cNvSpPr>
            <a:spLocks noGrp="1"/>
          </p:cNvSpPr>
          <p:nvPr>
            <p:ph type="title"/>
          </p:nvPr>
        </p:nvSpPr>
        <p:spPr/>
        <p:txBody>
          <a:bodyPr/>
          <a:lstStyle/>
          <a:p>
            <a:r>
              <a:rPr lang="en-US" dirty="0"/>
              <a:t>Homework Assignment</a:t>
            </a:r>
          </a:p>
        </p:txBody>
      </p:sp>
      <p:sp>
        <p:nvSpPr>
          <p:cNvPr id="3" name="Content Placeholder 2">
            <a:extLst>
              <a:ext uri="{FF2B5EF4-FFF2-40B4-BE49-F238E27FC236}">
                <a16:creationId xmlns:a16="http://schemas.microsoft.com/office/drawing/2014/main" id="{ED6FFB04-022A-CDD9-4BC0-AF94C6FC94DB}"/>
              </a:ext>
            </a:extLst>
          </p:cNvPr>
          <p:cNvSpPr>
            <a:spLocks noGrp="1"/>
          </p:cNvSpPr>
          <p:nvPr>
            <p:ph idx="1"/>
          </p:nvPr>
        </p:nvSpPr>
        <p:spPr/>
        <p:txBody>
          <a:bodyPr>
            <a:normAutofit/>
          </a:bodyPr>
          <a:lstStyle/>
          <a:p>
            <a:r>
              <a:rPr lang="en-US"/>
              <a:t>Let’s take a look…</a:t>
            </a:r>
            <a:endParaRPr lang="en-US" dirty="0"/>
          </a:p>
          <a:p>
            <a:pPr marL="0" indent="0">
              <a:buNone/>
            </a:pPr>
            <a:r>
              <a:rPr lang="en-US" dirty="0"/>
              <a:t>	</a:t>
            </a:r>
          </a:p>
          <a:p>
            <a:pPr marL="457200" lvl="1" indent="0">
              <a:buNone/>
            </a:pPr>
            <a:endParaRPr lang="en-US" dirty="0"/>
          </a:p>
          <a:p>
            <a:endParaRPr lang="en-US" dirty="0"/>
          </a:p>
        </p:txBody>
      </p:sp>
    </p:spTree>
    <p:extLst>
      <p:ext uri="{BB962C8B-B14F-4D97-AF65-F5344CB8AC3E}">
        <p14:creationId xmlns:p14="http://schemas.microsoft.com/office/powerpoint/2010/main" val="365102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07F60-5791-B942-E181-647F8D9A2560}"/>
              </a:ext>
            </a:extLst>
          </p:cNvPr>
          <p:cNvSpPr>
            <a:spLocks noGrp="1"/>
          </p:cNvSpPr>
          <p:nvPr>
            <p:ph type="title"/>
          </p:nvPr>
        </p:nvSpPr>
        <p:spPr/>
        <p:txBody>
          <a:bodyPr/>
          <a:lstStyle/>
          <a:p>
            <a:r>
              <a:rPr lang="en-US" dirty="0"/>
              <a:t>What do I mean by “Business Tools”?</a:t>
            </a:r>
          </a:p>
        </p:txBody>
      </p:sp>
      <p:sp>
        <p:nvSpPr>
          <p:cNvPr id="3" name="Content Placeholder 2">
            <a:extLst>
              <a:ext uri="{FF2B5EF4-FFF2-40B4-BE49-F238E27FC236}">
                <a16:creationId xmlns:a16="http://schemas.microsoft.com/office/drawing/2014/main" id="{7015DBDD-D280-1987-1CE2-1B7B6F6AE96E}"/>
              </a:ext>
            </a:extLst>
          </p:cNvPr>
          <p:cNvSpPr>
            <a:spLocks noGrp="1"/>
          </p:cNvSpPr>
          <p:nvPr>
            <p:ph idx="1"/>
          </p:nvPr>
        </p:nvSpPr>
        <p:spPr/>
        <p:txBody>
          <a:bodyPr/>
          <a:lstStyle/>
          <a:p>
            <a:r>
              <a:rPr lang="en-US" dirty="0"/>
              <a:t>Anything that helps reach a “business goal”</a:t>
            </a:r>
          </a:p>
          <a:p>
            <a:pPr lvl="1"/>
            <a:r>
              <a:rPr lang="en-US" dirty="0"/>
              <a:t>Really just a goal set by a business, company, school, etc. </a:t>
            </a:r>
          </a:p>
          <a:p>
            <a:pPr lvl="1"/>
            <a:endParaRPr lang="en-US" dirty="0"/>
          </a:p>
          <a:p>
            <a:r>
              <a:rPr lang="en-US" dirty="0"/>
              <a:t>Usually they’re data-heavy</a:t>
            </a:r>
          </a:p>
          <a:p>
            <a:endParaRPr lang="en-US" dirty="0"/>
          </a:p>
        </p:txBody>
      </p:sp>
    </p:spTree>
    <p:extLst>
      <p:ext uri="{BB962C8B-B14F-4D97-AF65-F5344CB8AC3E}">
        <p14:creationId xmlns:p14="http://schemas.microsoft.com/office/powerpoint/2010/main" val="1783182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C977D-B168-7C1D-A99F-C47B2043FC7C}"/>
              </a:ext>
            </a:extLst>
          </p:cNvPr>
          <p:cNvSpPr>
            <a:spLocks noGrp="1"/>
          </p:cNvSpPr>
          <p:nvPr>
            <p:ph type="title"/>
          </p:nvPr>
        </p:nvSpPr>
        <p:spPr/>
        <p:txBody>
          <a:bodyPr/>
          <a:lstStyle/>
          <a:p>
            <a:r>
              <a:rPr lang="en-US" dirty="0"/>
              <a:t>Why do we care about AI/LLMs (in business)?</a:t>
            </a:r>
          </a:p>
        </p:txBody>
      </p:sp>
      <p:sp>
        <p:nvSpPr>
          <p:cNvPr id="3" name="Content Placeholder 2">
            <a:extLst>
              <a:ext uri="{FF2B5EF4-FFF2-40B4-BE49-F238E27FC236}">
                <a16:creationId xmlns:a16="http://schemas.microsoft.com/office/drawing/2014/main" id="{0070D40A-A4CC-831F-5B5F-6CEB57778E38}"/>
              </a:ext>
            </a:extLst>
          </p:cNvPr>
          <p:cNvSpPr>
            <a:spLocks noGrp="1"/>
          </p:cNvSpPr>
          <p:nvPr>
            <p:ph idx="1"/>
          </p:nvPr>
        </p:nvSpPr>
        <p:spPr/>
        <p:txBody>
          <a:bodyPr/>
          <a:lstStyle/>
          <a:p>
            <a:r>
              <a:rPr lang="en-US" dirty="0"/>
              <a:t>Talk with someone near you and brainstorm:</a:t>
            </a:r>
          </a:p>
          <a:p>
            <a:endParaRPr lang="en-US" dirty="0"/>
          </a:p>
          <a:p>
            <a:pPr lvl="1"/>
            <a:r>
              <a:rPr lang="en-US" dirty="0"/>
              <a:t>What can we do with AI/LLMs that we couldn’t before?</a:t>
            </a:r>
          </a:p>
          <a:p>
            <a:pPr lvl="1"/>
            <a:endParaRPr lang="en-US" dirty="0"/>
          </a:p>
          <a:p>
            <a:pPr lvl="1"/>
            <a:r>
              <a:rPr lang="en-US" dirty="0"/>
              <a:t>How are those things beneficial to a business?</a:t>
            </a:r>
          </a:p>
          <a:p>
            <a:pPr lvl="1"/>
            <a:endParaRPr lang="en-US" dirty="0"/>
          </a:p>
          <a:p>
            <a:pPr lvl="1"/>
            <a:r>
              <a:rPr lang="en-US" dirty="0"/>
              <a:t>What are the potential drawbacks?</a:t>
            </a:r>
          </a:p>
          <a:p>
            <a:pPr lvl="1"/>
            <a:endParaRPr lang="en-US" dirty="0"/>
          </a:p>
          <a:p>
            <a:pPr lvl="1"/>
            <a:r>
              <a:rPr lang="en-US" dirty="0"/>
              <a:t>Other thoughts?</a:t>
            </a:r>
          </a:p>
        </p:txBody>
      </p:sp>
    </p:spTree>
    <p:extLst>
      <p:ext uri="{BB962C8B-B14F-4D97-AF65-F5344CB8AC3E}">
        <p14:creationId xmlns:p14="http://schemas.microsoft.com/office/powerpoint/2010/main" val="1419281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2ABF4-E024-9A4C-6756-69FFE1F53A3E}"/>
              </a:ext>
            </a:extLst>
          </p:cNvPr>
          <p:cNvSpPr>
            <a:spLocks noGrp="1"/>
          </p:cNvSpPr>
          <p:nvPr>
            <p:ph type="title"/>
          </p:nvPr>
        </p:nvSpPr>
        <p:spPr/>
        <p:txBody>
          <a:bodyPr>
            <a:normAutofit fontScale="90000"/>
          </a:bodyPr>
          <a:lstStyle/>
          <a:p>
            <a:r>
              <a:rPr lang="en-US" dirty="0"/>
              <a:t>Benefits of LLMs in Business </a:t>
            </a:r>
            <a:br>
              <a:rPr lang="en-US" dirty="0"/>
            </a:br>
            <a:r>
              <a:rPr lang="en-US" dirty="0"/>
              <a:t>(when you don’t own them)</a:t>
            </a:r>
          </a:p>
        </p:txBody>
      </p:sp>
      <p:sp>
        <p:nvSpPr>
          <p:cNvPr id="3" name="Content Placeholder 2">
            <a:extLst>
              <a:ext uri="{FF2B5EF4-FFF2-40B4-BE49-F238E27FC236}">
                <a16:creationId xmlns:a16="http://schemas.microsoft.com/office/drawing/2014/main" id="{10E366F8-3A10-4CCF-B458-CDE542AD37C4}"/>
              </a:ext>
            </a:extLst>
          </p:cNvPr>
          <p:cNvSpPr>
            <a:spLocks noGrp="1"/>
          </p:cNvSpPr>
          <p:nvPr>
            <p:ph idx="1"/>
          </p:nvPr>
        </p:nvSpPr>
        <p:spPr/>
        <p:txBody>
          <a:bodyPr/>
          <a:lstStyle/>
          <a:p>
            <a:r>
              <a:rPr lang="en-US" dirty="0"/>
              <a:t>ML models have been used for years for predictions</a:t>
            </a:r>
          </a:p>
          <a:p>
            <a:endParaRPr lang="en-US" dirty="0"/>
          </a:p>
          <a:p>
            <a:r>
              <a:rPr lang="en-US" dirty="0"/>
              <a:t>But LLMs open up a new world…</a:t>
            </a:r>
          </a:p>
          <a:p>
            <a:endParaRPr lang="en-US" dirty="0"/>
          </a:p>
          <a:p>
            <a:r>
              <a:rPr lang="en-US" dirty="0"/>
              <a:t>Until recently, usable data was limited to processed data</a:t>
            </a:r>
          </a:p>
          <a:p>
            <a:endParaRPr lang="en-US" dirty="0"/>
          </a:p>
          <a:p>
            <a:r>
              <a:rPr lang="en-US" dirty="0"/>
              <a:t>Now we can parse human-readable data</a:t>
            </a:r>
          </a:p>
          <a:p>
            <a:pPr lvl="1"/>
            <a:r>
              <a:rPr lang="en-US" dirty="0"/>
              <a:t>That’s a HUGE difference!</a:t>
            </a:r>
          </a:p>
          <a:p>
            <a:endParaRPr lang="en-US" dirty="0"/>
          </a:p>
        </p:txBody>
      </p:sp>
    </p:spTree>
    <p:extLst>
      <p:ext uri="{BB962C8B-B14F-4D97-AF65-F5344CB8AC3E}">
        <p14:creationId xmlns:p14="http://schemas.microsoft.com/office/powerpoint/2010/main" val="3846877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BAE77-A688-0392-3E74-C150B1F75969}"/>
              </a:ext>
            </a:extLst>
          </p:cNvPr>
          <p:cNvSpPr>
            <a:spLocks noGrp="1"/>
          </p:cNvSpPr>
          <p:nvPr>
            <p:ph type="title"/>
          </p:nvPr>
        </p:nvSpPr>
        <p:spPr/>
        <p:txBody>
          <a:bodyPr/>
          <a:lstStyle/>
          <a:p>
            <a:r>
              <a:rPr lang="en-US" dirty="0"/>
              <a:t>An Example…</a:t>
            </a:r>
          </a:p>
        </p:txBody>
      </p:sp>
      <p:sp>
        <p:nvSpPr>
          <p:cNvPr id="3" name="Content Placeholder 2">
            <a:extLst>
              <a:ext uri="{FF2B5EF4-FFF2-40B4-BE49-F238E27FC236}">
                <a16:creationId xmlns:a16="http://schemas.microsoft.com/office/drawing/2014/main" id="{D6247905-F31F-835B-97B9-8ABB5A5DC90F}"/>
              </a:ext>
            </a:extLst>
          </p:cNvPr>
          <p:cNvSpPr>
            <a:spLocks noGrp="1"/>
          </p:cNvSpPr>
          <p:nvPr>
            <p:ph idx="1"/>
          </p:nvPr>
        </p:nvSpPr>
        <p:spPr/>
        <p:txBody>
          <a:bodyPr/>
          <a:lstStyle/>
          <a:p>
            <a:r>
              <a:rPr lang="en-US" dirty="0"/>
              <a:t>Parsing Processing Errors into Types</a:t>
            </a:r>
          </a:p>
          <a:p>
            <a:endParaRPr lang="en-US" dirty="0"/>
          </a:p>
          <a:p>
            <a:r>
              <a:rPr lang="en-US" dirty="0"/>
              <a:t>In 2021, asked to “automate error handling”</a:t>
            </a:r>
          </a:p>
          <a:p>
            <a:endParaRPr lang="en-US" dirty="0"/>
          </a:p>
          <a:p>
            <a:pPr lvl="1"/>
            <a:r>
              <a:rPr lang="en-US" dirty="0"/>
              <a:t>Automation wasn’t possible</a:t>
            </a:r>
          </a:p>
          <a:p>
            <a:pPr lvl="1"/>
            <a:endParaRPr lang="en-US" dirty="0"/>
          </a:p>
          <a:p>
            <a:pPr lvl="1"/>
            <a:r>
              <a:rPr lang="en-US" dirty="0"/>
              <a:t>Data reporting </a:t>
            </a:r>
            <a:r>
              <a:rPr lang="en-US" i="1" dirty="0"/>
              <a:t>also</a:t>
            </a:r>
            <a:r>
              <a:rPr lang="en-US" dirty="0"/>
              <a:t> wasn’t possible due to data format</a:t>
            </a:r>
          </a:p>
          <a:p>
            <a:pPr lvl="1"/>
            <a:endParaRPr lang="en-US" dirty="0"/>
          </a:p>
          <a:p>
            <a:pPr lvl="1"/>
            <a:r>
              <a:rPr lang="en-US" dirty="0"/>
              <a:t>Somewhat human-readable sentences described the errors</a:t>
            </a:r>
          </a:p>
        </p:txBody>
      </p:sp>
    </p:spTree>
    <p:extLst>
      <p:ext uri="{BB962C8B-B14F-4D97-AF65-F5344CB8AC3E}">
        <p14:creationId xmlns:p14="http://schemas.microsoft.com/office/powerpoint/2010/main" val="3271278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D2F15-6411-EA4A-18CD-277BB4D10A39}"/>
              </a:ext>
            </a:extLst>
          </p:cNvPr>
          <p:cNvSpPr>
            <a:spLocks noGrp="1"/>
          </p:cNvSpPr>
          <p:nvPr>
            <p:ph type="title"/>
          </p:nvPr>
        </p:nvSpPr>
        <p:spPr/>
        <p:txBody>
          <a:bodyPr/>
          <a:lstStyle/>
          <a:p>
            <a:r>
              <a:rPr lang="en-US" dirty="0"/>
              <a:t>Error Handling</a:t>
            </a:r>
          </a:p>
        </p:txBody>
      </p:sp>
      <p:sp>
        <p:nvSpPr>
          <p:cNvPr id="3" name="Content Placeholder 2">
            <a:extLst>
              <a:ext uri="{FF2B5EF4-FFF2-40B4-BE49-F238E27FC236}">
                <a16:creationId xmlns:a16="http://schemas.microsoft.com/office/drawing/2014/main" id="{1DED025A-670F-8ED3-1641-4BD54B47FAA2}"/>
              </a:ext>
            </a:extLst>
          </p:cNvPr>
          <p:cNvSpPr>
            <a:spLocks noGrp="1"/>
          </p:cNvSpPr>
          <p:nvPr>
            <p:ph idx="1"/>
          </p:nvPr>
        </p:nvSpPr>
        <p:spPr/>
        <p:txBody>
          <a:bodyPr/>
          <a:lstStyle/>
          <a:p>
            <a:r>
              <a:rPr lang="en-US" dirty="0"/>
              <a:t>Before we could even try to automate we needed:</a:t>
            </a:r>
          </a:p>
          <a:p>
            <a:pPr lvl="1"/>
            <a:endParaRPr lang="en-US" dirty="0"/>
          </a:p>
          <a:p>
            <a:pPr lvl="1"/>
            <a:r>
              <a:rPr lang="en-US" dirty="0"/>
              <a:t>Type of error</a:t>
            </a:r>
          </a:p>
          <a:p>
            <a:pPr lvl="1"/>
            <a:endParaRPr lang="en-US" dirty="0"/>
          </a:p>
          <a:p>
            <a:pPr lvl="1"/>
            <a:r>
              <a:rPr lang="en-US" dirty="0"/>
              <a:t>Information about when, what, how much, etc. </a:t>
            </a:r>
          </a:p>
          <a:p>
            <a:pPr lvl="1"/>
            <a:endParaRPr lang="en-US" dirty="0"/>
          </a:p>
          <a:p>
            <a:r>
              <a:rPr lang="en-US" dirty="0"/>
              <a:t>All of this was in the text string</a:t>
            </a:r>
          </a:p>
        </p:txBody>
      </p:sp>
    </p:spTree>
    <p:extLst>
      <p:ext uri="{BB962C8B-B14F-4D97-AF65-F5344CB8AC3E}">
        <p14:creationId xmlns:p14="http://schemas.microsoft.com/office/powerpoint/2010/main" val="1337985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B86DF-8892-6F27-F9E9-A0857889260C}"/>
              </a:ext>
            </a:extLst>
          </p:cNvPr>
          <p:cNvSpPr>
            <a:spLocks noGrp="1"/>
          </p:cNvSpPr>
          <p:nvPr>
            <p:ph type="title"/>
          </p:nvPr>
        </p:nvSpPr>
        <p:spPr/>
        <p:txBody>
          <a:bodyPr/>
          <a:lstStyle/>
          <a:p>
            <a:r>
              <a:rPr lang="en-US" dirty="0"/>
              <a:t>How did we fix it before LLMs?</a:t>
            </a:r>
          </a:p>
        </p:txBody>
      </p:sp>
      <p:sp>
        <p:nvSpPr>
          <p:cNvPr id="3" name="Content Placeholder 2">
            <a:extLst>
              <a:ext uri="{FF2B5EF4-FFF2-40B4-BE49-F238E27FC236}">
                <a16:creationId xmlns:a16="http://schemas.microsoft.com/office/drawing/2014/main" id="{D95CC202-5131-C4B4-7018-245672F8E65E}"/>
              </a:ext>
            </a:extLst>
          </p:cNvPr>
          <p:cNvSpPr>
            <a:spLocks noGrp="1"/>
          </p:cNvSpPr>
          <p:nvPr>
            <p:ph idx="1"/>
          </p:nvPr>
        </p:nvSpPr>
        <p:spPr/>
        <p:txBody>
          <a:bodyPr/>
          <a:lstStyle/>
          <a:p>
            <a:r>
              <a:rPr lang="en-US" dirty="0"/>
              <a:t>Honestly, we got lucky!</a:t>
            </a:r>
          </a:p>
          <a:p>
            <a:endParaRPr lang="en-US" dirty="0"/>
          </a:p>
          <a:p>
            <a:r>
              <a:rPr lang="en-US" dirty="0"/>
              <a:t>Strings were logged by a program, so the messages were consistent</a:t>
            </a:r>
          </a:p>
          <a:p>
            <a:endParaRPr lang="en-US" dirty="0"/>
          </a:p>
          <a:p>
            <a:r>
              <a:rPr lang="en-US" dirty="0"/>
              <a:t>Allowed for regex matching and extracting of information</a:t>
            </a:r>
          </a:p>
          <a:p>
            <a:endParaRPr lang="en-US" dirty="0"/>
          </a:p>
          <a:p>
            <a:r>
              <a:rPr lang="en-US" dirty="0"/>
              <a:t>Essentially played Whack-a-Mole until all items were covered</a:t>
            </a:r>
          </a:p>
          <a:p>
            <a:pPr lvl="1"/>
            <a:r>
              <a:rPr lang="en-US" dirty="0"/>
              <a:t>For historical timespan</a:t>
            </a:r>
          </a:p>
        </p:txBody>
      </p:sp>
    </p:spTree>
    <p:extLst>
      <p:ext uri="{BB962C8B-B14F-4D97-AF65-F5344CB8AC3E}">
        <p14:creationId xmlns:p14="http://schemas.microsoft.com/office/powerpoint/2010/main" val="711540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D97AA-C32C-466E-F402-F54A56CE17D9}"/>
              </a:ext>
            </a:extLst>
          </p:cNvPr>
          <p:cNvSpPr>
            <a:spLocks noGrp="1"/>
          </p:cNvSpPr>
          <p:nvPr>
            <p:ph type="title"/>
          </p:nvPr>
        </p:nvSpPr>
        <p:spPr/>
        <p:txBody>
          <a:bodyPr/>
          <a:lstStyle/>
          <a:p>
            <a:r>
              <a:rPr lang="en-US" dirty="0"/>
              <a:t>Now let’s take another example…</a:t>
            </a:r>
          </a:p>
        </p:txBody>
      </p:sp>
      <p:sp>
        <p:nvSpPr>
          <p:cNvPr id="3" name="Content Placeholder 2">
            <a:extLst>
              <a:ext uri="{FF2B5EF4-FFF2-40B4-BE49-F238E27FC236}">
                <a16:creationId xmlns:a16="http://schemas.microsoft.com/office/drawing/2014/main" id="{2538D363-879D-F27A-3015-5DCADE591C6C}"/>
              </a:ext>
            </a:extLst>
          </p:cNvPr>
          <p:cNvSpPr>
            <a:spLocks noGrp="1"/>
          </p:cNvSpPr>
          <p:nvPr>
            <p:ph idx="1"/>
          </p:nvPr>
        </p:nvSpPr>
        <p:spPr/>
        <p:txBody>
          <a:bodyPr/>
          <a:lstStyle/>
          <a:p>
            <a:r>
              <a:rPr lang="en-US" dirty="0"/>
              <a:t>What was the result of some email communication?</a:t>
            </a:r>
          </a:p>
          <a:p>
            <a:endParaRPr lang="en-US" dirty="0"/>
          </a:p>
          <a:p>
            <a:r>
              <a:rPr lang="en-US" dirty="0"/>
              <a:t>Situation: Customer periodically reaches out for a specific piece of information (an upcoming date) for a product order. </a:t>
            </a:r>
          </a:p>
          <a:p>
            <a:endParaRPr lang="en-US" dirty="0"/>
          </a:p>
          <a:p>
            <a:r>
              <a:rPr lang="en-US" dirty="0"/>
              <a:t>Customer request and communication is logged in an internal ticket</a:t>
            </a:r>
          </a:p>
          <a:p>
            <a:endParaRPr lang="en-US" dirty="0"/>
          </a:p>
          <a:p>
            <a:r>
              <a:rPr lang="en-US" dirty="0"/>
              <a:t>Communication is done via email, all natural language</a:t>
            </a:r>
          </a:p>
        </p:txBody>
      </p:sp>
    </p:spTree>
    <p:extLst>
      <p:ext uri="{BB962C8B-B14F-4D97-AF65-F5344CB8AC3E}">
        <p14:creationId xmlns:p14="http://schemas.microsoft.com/office/powerpoint/2010/main" val="18857068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10647</TotalTime>
  <Words>1153</Words>
  <Application>Microsoft Office PowerPoint</Application>
  <PresentationFormat>Widescreen</PresentationFormat>
  <Paragraphs>209</Paragraphs>
  <Slides>24</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LLMs as Business Tools</vt:lpstr>
      <vt:lpstr>What are Business Tools?</vt:lpstr>
      <vt:lpstr>What do I mean by “Business Tools”?</vt:lpstr>
      <vt:lpstr>Why do we care about AI/LLMs (in business)?</vt:lpstr>
      <vt:lpstr>Benefits of LLMs in Business  (when you don’t own them)</vt:lpstr>
      <vt:lpstr>An Example…</vt:lpstr>
      <vt:lpstr>Error Handling</vt:lpstr>
      <vt:lpstr>How did we fix it before LLMs?</vt:lpstr>
      <vt:lpstr>Now let’s take another example…</vt:lpstr>
      <vt:lpstr>Different responses?</vt:lpstr>
      <vt:lpstr>2021 Solution?</vt:lpstr>
      <vt:lpstr>Summer 2025 Solution</vt:lpstr>
      <vt:lpstr>Did this work?</vt:lpstr>
      <vt:lpstr>Why is this a Business Tool?</vt:lpstr>
      <vt:lpstr>Why is data so important?</vt:lpstr>
      <vt:lpstr>When to Use LLMs?</vt:lpstr>
      <vt:lpstr>Business Tool Situations for LLMs</vt:lpstr>
      <vt:lpstr>What is Sentiment Analysis?</vt:lpstr>
      <vt:lpstr>How do we do this?</vt:lpstr>
      <vt:lpstr>Example Prompt</vt:lpstr>
      <vt:lpstr>Prompt Continued</vt:lpstr>
      <vt:lpstr>Prompt Continued</vt:lpstr>
      <vt:lpstr>LLMs Provide New Options, but Remember:</vt:lpstr>
      <vt:lpstr>Homework Assignment</vt:lpstr>
    </vt:vector>
  </TitlesOfParts>
  <Company>University of Notre Dame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Bartolini</dc:creator>
  <cp:lastModifiedBy>Stouder, Amanda</cp:lastModifiedBy>
  <cp:revision>66</cp:revision>
  <dcterms:created xsi:type="dcterms:W3CDTF">2019-01-08T16:34:08Z</dcterms:created>
  <dcterms:modified xsi:type="dcterms:W3CDTF">2025-10-28T12:37:02Z</dcterms:modified>
</cp:coreProperties>
</file>