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3" r:id="rId3"/>
    <p:sldId id="283" r:id="rId4"/>
    <p:sldId id="277" r:id="rId5"/>
    <p:sldId id="284" r:id="rId6"/>
    <p:sldId id="266" r:id="rId7"/>
    <p:sldId id="269" r:id="rId8"/>
    <p:sldId id="292" r:id="rId9"/>
    <p:sldId id="293" r:id="rId10"/>
    <p:sldId id="273" r:id="rId11"/>
    <p:sldId id="288" r:id="rId12"/>
    <p:sldId id="295" r:id="rId13"/>
    <p:sldId id="296" r:id="rId14"/>
    <p:sldId id="297" r:id="rId15"/>
    <p:sldId id="286" r:id="rId16"/>
    <p:sldId id="287" r:id="rId17"/>
    <p:sldId id="289" r:id="rId18"/>
    <p:sldId id="290" r:id="rId19"/>
    <p:sldId id="261" r:id="rId20"/>
    <p:sldId id="29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06" autoAdjust="0"/>
    <p:restoredTop sz="76951"/>
  </p:normalViewPr>
  <p:slideViewPr>
    <p:cSldViewPr snapToGrid="0">
      <p:cViewPr varScale="1">
        <p:scale>
          <a:sx n="109" d="100"/>
          <a:sy n="109" d="100"/>
        </p:scale>
        <p:origin x="1104" y="184"/>
      </p:cViewPr>
      <p:guideLst/>
    </p:cSldViewPr>
  </p:slideViewPr>
  <p:notesTextViewPr>
    <p:cViewPr>
      <p:scale>
        <a:sx n="120" d="100"/>
        <a:sy n="12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72895F-5AD4-4F3D-9C62-4330216F256A}" type="datetimeFigureOut">
              <a:rPr lang="en-US" smtClean="0"/>
              <a:t>10/15/25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DD2ADE-AB50-4586-8D7B-BE0282063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697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Past student answers: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Give it more examples.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If the response is free-form or complicated, you can make a second call to the LLM, asking it to parse the response.</a:t>
            </a:r>
          </a:p>
          <a:p>
            <a:r>
              <a:rPr lang="en-US" dirty="0"/>
              <a:t>Catch the exception and give a default, or add the exception to the message and ask the LLM </a:t>
            </a:r>
            <a:r>
              <a:rPr lang="en-US"/>
              <a:t>to retry.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DD2ADE-AB50-4586-8D7B-BE028206305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466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DD2ADE-AB50-4586-8D7B-BE028206305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617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DD6CA-B8FA-9155-B38A-423F5D14FD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215CC3-4193-01CE-9362-FCC8A0B663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313CB-58D8-1362-A313-AE62CD1BF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E2EE8-644E-438E-A24D-F2C140D42D65}" type="datetimeFigureOut">
              <a:rPr lang="en-US" smtClean="0"/>
              <a:t>10/15/25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FA98D2-81C7-B006-86BA-D32359F75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52001C-00A3-7DBD-D830-F15BC6E41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D7A5F-AA1A-4AB8-AFE5-36009F44B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726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B4FF1-C3C5-F0BD-5913-9507CDF5C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9D41A5-1BF5-2966-BDA1-0608D2F526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F5797-498A-B0B8-E10A-C8A57A2A2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E2EE8-644E-438E-A24D-F2C140D42D65}" type="datetimeFigureOut">
              <a:rPr lang="en-US" smtClean="0"/>
              <a:t>10/15/25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E47D7-DFA4-6F35-E5A5-8AFD7530D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D47B8-7D9A-BC98-580E-7E200ED54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D7A5F-AA1A-4AB8-AFE5-36009F44B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462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082E38-A520-5E92-4D68-7C7A3E7013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1DD032-5260-E0D2-86F3-2F43383FD3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FC2B37-C2D5-F614-702D-897D896CB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E2EE8-644E-438E-A24D-F2C140D42D65}" type="datetimeFigureOut">
              <a:rPr lang="en-US" smtClean="0"/>
              <a:t>10/15/25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82AE1-8C14-C31D-EB15-B004B38CB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7D1A2B-F417-6159-AF27-FBC627C09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D7A5F-AA1A-4AB8-AFE5-36009F44B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833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E0353-74B0-DA6E-5D1C-0EB7DD215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97E9B-7FE0-58AB-394E-6D8737398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C76DEF-9198-B3B0-B902-80C79F0CC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E2EE8-644E-438E-A24D-F2C140D42D65}" type="datetimeFigureOut">
              <a:rPr lang="en-US" smtClean="0"/>
              <a:t>10/15/25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6F2C8-9BE4-30CA-D213-3EAA4EAFD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DC864-06C2-526B-2EF1-6599C890C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D7A5F-AA1A-4AB8-AFE5-36009F44B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771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630DC-5570-F04B-3CE0-A0F68A59A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6C5054-FA98-54B6-6786-E9A5380738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D4099F-5D77-0412-5F5A-20B032DC7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E2EE8-644E-438E-A24D-F2C140D42D65}" type="datetimeFigureOut">
              <a:rPr lang="en-US" smtClean="0"/>
              <a:t>10/15/25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FB8D0-784E-1945-D586-F014DB076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9DB054-D0C2-B0BB-5D67-51C50F295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D7A5F-AA1A-4AB8-AFE5-36009F44B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495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DCF11-8EDF-8CD7-208A-CB1667883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B9A91-953C-8200-0A32-B6B029B413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010DA7-C76E-1EA4-816D-E45BCFB1E1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3757AB-7EFB-F0CF-6663-B14DFD050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E2EE8-644E-438E-A24D-F2C140D42D65}" type="datetimeFigureOut">
              <a:rPr lang="en-US" smtClean="0"/>
              <a:t>10/15/25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7F262C-977A-B73F-8C28-F56887407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8135BD-1FB1-E68E-152C-EB52CEAF8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D7A5F-AA1A-4AB8-AFE5-36009F44B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774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7CA30-3938-76CB-C8A1-723230092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7805D7-0D2D-F68E-01AD-772E1BD0D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559CDC-6577-7915-594B-FE4D51FC8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95E5FE-ACD3-604C-E87E-BCC8E46A70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40A4B5-7C8D-9AA1-6C32-33685AB57E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A81B60-7543-811F-D8DD-0BACED1BD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E2EE8-644E-438E-A24D-F2C140D42D65}" type="datetimeFigureOut">
              <a:rPr lang="en-US" smtClean="0"/>
              <a:t>10/15/25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B38802-89DA-BED2-F3F0-5426241D1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B42CFF-8D9E-2F0F-DDED-712ED88F4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D7A5F-AA1A-4AB8-AFE5-36009F44B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384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D390C-A01E-57A0-DFDA-12A77047F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DAB9EA-2D0D-ABF6-113F-E6DEB7FE8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E2EE8-644E-438E-A24D-F2C140D42D65}" type="datetimeFigureOut">
              <a:rPr lang="en-US" smtClean="0"/>
              <a:t>10/15/25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171D39-0524-B24F-9706-3D71080CE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0FE43D-5A41-EF65-EC30-ADB12F62C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D7A5F-AA1A-4AB8-AFE5-36009F44B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552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01FBE0-6379-A691-D556-E22ED60DC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E2EE8-644E-438E-A24D-F2C140D42D65}" type="datetimeFigureOut">
              <a:rPr lang="en-US" smtClean="0"/>
              <a:t>10/15/25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274473-E869-C6C1-5928-9FBF69A4C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752FE2-23A2-8DD2-11B9-33BF8ACCA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D7A5F-AA1A-4AB8-AFE5-36009F44B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556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A7EE6-1115-C585-E651-3874E2B7A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B3B15-0FD3-D9F3-59E0-83188B6FB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AD8F11-6C1D-7851-DF9E-E67158683F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A02AE7-98A6-1B10-F7BD-D614AD270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E2EE8-644E-438E-A24D-F2C140D42D65}" type="datetimeFigureOut">
              <a:rPr lang="en-US" smtClean="0"/>
              <a:t>10/15/25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FCDBBC-D74C-9D61-C589-09C11E202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D85367-3FA5-A651-2B57-40B67DC1A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D7A5F-AA1A-4AB8-AFE5-36009F44B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114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30675-3146-1729-4B45-2786ADDA1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D2FE9A-07AD-6B0D-04B4-A5E344FC0C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C362D7-0EE2-3B3F-3A88-8FF9426A3A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5F457F-D829-4CC2-CDD9-ADE187B7D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E2EE8-644E-438E-A24D-F2C140D42D65}" type="datetimeFigureOut">
              <a:rPr lang="en-US" smtClean="0"/>
              <a:t>10/15/25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7E4D91-5670-E766-5A7C-5CD62AEE6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1777E8-5BC2-633A-D9CF-493A74C01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D7A5F-AA1A-4AB8-AFE5-36009F44B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226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352582-5AC9-B0B7-5AD4-57E032EAA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A30563-276E-819C-CD01-B7B34317C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EA365-6448-9234-B45F-63651AA97C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BEE2EE8-644E-438E-A24D-F2C140D42D65}" type="datetimeFigureOut">
              <a:rPr lang="en-US" smtClean="0"/>
              <a:t>10/15/25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74839-0820-94E4-717B-8298D49CFE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616FC-3340-BEB2-618C-076AE20508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DD7A5F-AA1A-4AB8-AFE5-36009F44B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967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platform.openai.com/docs/api-reference/chat/creat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hyperlink" Target="https://inlucro.org/fuentes-y-periodistas-en-la-construccion-de-la-noticia/" TargetMode="External"/><Relationship Id="rId7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ixnio.com/objects/computer/laptop-computer-people-technology-internet-notebook-business" TargetMode="External"/><Relationship Id="rId5" Type="http://schemas.openxmlformats.org/officeDocument/2006/relationships/image" Target="../media/image2.jpg"/><Relationship Id="rId4" Type="http://schemas.openxmlformats.org/officeDocument/2006/relationships/hyperlink" Target="https://creativecommons.org/licenses/by-nc-nd/3.0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23677-FBFE-2A17-A6CD-E1BA812755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Building a Simple Agent: Programmatic Use of AI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B3F964-976F-4C5E-6902-E5D73AF37A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6</a:t>
            </a:r>
            <a:br>
              <a:rPr lang="en-US" dirty="0"/>
            </a:br>
            <a:r>
              <a:rPr lang="en-US" dirty="0"/>
              <a:t>CSSE290 Prof Software Development with AI </a:t>
            </a:r>
          </a:p>
          <a:p>
            <a:r>
              <a:rPr lang="en-US" dirty="0"/>
              <a:t>Matt Boutell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01A886-181F-C3BA-9CE0-D988014BE63B}"/>
              </a:ext>
            </a:extLst>
          </p:cNvPr>
          <p:cNvSpPr/>
          <p:nvPr/>
        </p:nvSpPr>
        <p:spPr>
          <a:xfrm>
            <a:off x="7480897" y="5197965"/>
            <a:ext cx="1215108" cy="5845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960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E5191-E8CA-9384-9533-204803E00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Best-practice:</a:t>
            </a:r>
            <a:br>
              <a:rPr lang="en-US" dirty="0"/>
            </a:br>
            <a:r>
              <a:rPr lang="en-US" dirty="0"/>
              <a:t>Don’t push your key to GitHub.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13C67F-DE16-4855-7471-65A64B7632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If you do, we’ll charge you for any misuse of it by the internet trolls.</a:t>
            </a:r>
          </a:p>
          <a:p>
            <a:r>
              <a:rPr lang="en-US" dirty="0">
                <a:solidFill>
                  <a:schemeClr val="tx1"/>
                </a:solidFill>
              </a:rPr>
              <a:t>Seriously. It should only cost you like $0.10-.20 to test out this app. </a:t>
            </a:r>
          </a:p>
        </p:txBody>
      </p:sp>
    </p:spTree>
    <p:extLst>
      <p:ext uri="{BB962C8B-B14F-4D97-AF65-F5344CB8AC3E}">
        <p14:creationId xmlns:p14="http://schemas.microsoft.com/office/powerpoint/2010/main" val="1269736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858A63B-E841-6176-6710-4257EE100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49000" cy="1325563"/>
          </a:xfrm>
        </p:spPr>
        <p:txBody>
          <a:bodyPr>
            <a:normAutofit/>
          </a:bodyPr>
          <a:lstStyle/>
          <a:p>
            <a:r>
              <a:rPr lang="en-US" dirty="0"/>
              <a:t>Instead, put your key in a </a:t>
            </a:r>
            <a:r>
              <a:rPr lang="en-US" b="1" dirty="0"/>
              <a:t>git-ignored</a:t>
            </a:r>
            <a:r>
              <a:rPr lang="en-US" dirty="0"/>
              <a:t> .env file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DF96575-D8E0-1579-1F93-8CD6A2FE6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92827"/>
          </a:xfrm>
        </p:spPr>
        <p:txBody>
          <a:bodyPr>
            <a:normAutofit/>
          </a:bodyPr>
          <a:lstStyle/>
          <a:p>
            <a:r>
              <a:rPr lang="en-US" dirty="0"/>
              <a:t>We set this up for you in code: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6C3413-6B02-524A-617A-DBEFBCE3B57B}"/>
              </a:ext>
            </a:extLst>
          </p:cNvPr>
          <p:cNvSpPr/>
          <p:nvPr/>
        </p:nvSpPr>
        <p:spPr>
          <a:xfrm>
            <a:off x="838199" y="4296427"/>
            <a:ext cx="9583455" cy="18805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D694DA-F819-94BA-E48F-722F83D7F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081" y="2491949"/>
            <a:ext cx="11778919" cy="893345"/>
          </a:xfrm>
          <a:prstGeom prst="rect">
            <a:avLst/>
          </a:prstGeom>
        </p:spPr>
      </p:pic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49607660-542D-49B3-B8CC-D6BA2B3E3E14}"/>
              </a:ext>
            </a:extLst>
          </p:cNvPr>
          <p:cNvSpPr txBox="1">
            <a:spLocks/>
          </p:cNvSpPr>
          <p:nvPr/>
        </p:nvSpPr>
        <p:spPr>
          <a:xfrm>
            <a:off x="838200" y="3745694"/>
            <a:ext cx="10515600" cy="2573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You just stick the key here in a .env text file that you create: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OPENAI_API_KEY=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sk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-pr...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obQA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495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E5191-E8CA-9384-9533-204803E00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Each API call you make is “fresh”.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13C67F-DE16-4855-7471-65A64B7632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The LLM doesn’t store your history of calls.</a:t>
            </a:r>
          </a:p>
          <a:p>
            <a:r>
              <a:rPr lang="en-US" dirty="0">
                <a:solidFill>
                  <a:schemeClr val="tx1"/>
                </a:solidFill>
              </a:rPr>
              <a:t>If you want history, track it yourself.</a:t>
            </a:r>
          </a:p>
        </p:txBody>
      </p:sp>
    </p:spTree>
    <p:extLst>
      <p:ext uri="{BB962C8B-B14F-4D97-AF65-F5344CB8AC3E}">
        <p14:creationId xmlns:p14="http://schemas.microsoft.com/office/powerpoint/2010/main" val="3727863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E5191-E8CA-9384-9533-204803E00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Each API call you make is “fresh”.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13C67F-DE16-4855-7471-65A64B7632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The LLM doesn’t store your history of calls.</a:t>
            </a:r>
          </a:p>
          <a:p>
            <a:r>
              <a:rPr lang="en-US" dirty="0">
                <a:solidFill>
                  <a:schemeClr val="tx1"/>
                </a:solidFill>
              </a:rPr>
              <a:t>If you want history, track it yourself.</a:t>
            </a:r>
          </a:p>
        </p:txBody>
      </p:sp>
    </p:spTree>
    <p:extLst>
      <p:ext uri="{BB962C8B-B14F-4D97-AF65-F5344CB8AC3E}">
        <p14:creationId xmlns:p14="http://schemas.microsoft.com/office/powerpoint/2010/main" val="2826552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E5191-E8CA-9384-9533-204803E00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size fits all? NOT!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13C67F-DE16-4855-7471-65A64B7632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 prompt that you tune to work one well on </a:t>
            </a:r>
            <a:r>
              <a:rPr lang="en-US" dirty="0" err="1">
                <a:solidFill>
                  <a:schemeClr val="tx1"/>
                </a:solidFill>
              </a:rPr>
              <a:t>OpenAI</a:t>
            </a:r>
            <a:r>
              <a:rPr lang="en-US" dirty="0">
                <a:solidFill>
                  <a:schemeClr val="tx1"/>
                </a:solidFill>
              </a:rPr>
              <a:t> GPT-4o-mini won’t necessarily be amazing on another LLM. How will you know </a:t>
            </a:r>
            <a:r>
              <a:rPr lang="en-US">
                <a:solidFill>
                  <a:schemeClr val="tx1"/>
                </a:solidFill>
              </a:rPr>
              <a:t>how well it </a:t>
            </a:r>
            <a:r>
              <a:rPr lang="en-US" dirty="0">
                <a:solidFill>
                  <a:schemeClr val="tx1"/>
                </a:solidFill>
              </a:rPr>
              <a:t>works?</a:t>
            </a:r>
          </a:p>
        </p:txBody>
      </p:sp>
    </p:spTree>
    <p:extLst>
      <p:ext uri="{BB962C8B-B14F-4D97-AF65-F5344CB8AC3E}">
        <p14:creationId xmlns:p14="http://schemas.microsoft.com/office/powerpoint/2010/main" val="32037732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F70BC-13C0-4E46-0469-4ED75D1CD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of the completed app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B02EB6-2963-04BF-D0D2-7FBF0BB1C1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well does it work?</a:t>
            </a:r>
          </a:p>
        </p:txBody>
      </p:sp>
    </p:spTree>
    <p:extLst>
      <p:ext uri="{BB962C8B-B14F-4D97-AF65-F5344CB8AC3E}">
        <p14:creationId xmlns:p14="http://schemas.microsoft.com/office/powerpoint/2010/main" val="20426110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7DBD0-32F0-0FF1-A1CC-79FB6885B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job…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387D0-8C86-9A4D-D207-D40BEC7C3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the prompt. Figure out if you need to tweak it for better results.</a:t>
            </a:r>
          </a:p>
          <a:p>
            <a:r>
              <a:rPr lang="en-US" dirty="0"/>
              <a:t>Make the call.</a:t>
            </a:r>
          </a:p>
          <a:p>
            <a:r>
              <a:rPr lang="en-US" dirty="0"/>
              <a:t>Parse the response.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1018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E0BA9-0B2D-E2E6-5AAB-A9ECF0A8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Extensions: Handling Big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34C0E-EC66-4522-3243-43AA772F1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the .csv file that you need to ask the LLM questions about is 30,000 lines long?</a:t>
            </a:r>
          </a:p>
          <a:p>
            <a:r>
              <a:rPr lang="en-US" dirty="0"/>
              <a:t>Why is this a problem?</a:t>
            </a:r>
          </a:p>
          <a:p>
            <a:r>
              <a:rPr lang="en-US" dirty="0"/>
              <a:t>What should we do?</a:t>
            </a:r>
          </a:p>
        </p:txBody>
      </p:sp>
    </p:spTree>
    <p:extLst>
      <p:ext uri="{BB962C8B-B14F-4D97-AF65-F5344CB8AC3E}">
        <p14:creationId xmlns:p14="http://schemas.microsoft.com/office/powerpoint/2010/main" val="38703897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E0BA9-0B2D-E2E6-5AAB-A9ECF0A8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Extensions: Parsing the Response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34C0E-EC66-4522-3243-43AA772F1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it is painful to parse the LLM’s response?</a:t>
            </a:r>
          </a:p>
          <a:p>
            <a:r>
              <a:rPr lang="en-US" dirty="0"/>
              <a:t>Any ideas for what to do?</a:t>
            </a:r>
          </a:p>
        </p:txBody>
      </p:sp>
    </p:spTree>
    <p:extLst>
      <p:ext uri="{BB962C8B-B14F-4D97-AF65-F5344CB8AC3E}">
        <p14:creationId xmlns:p14="http://schemas.microsoft.com/office/powerpoint/2010/main" val="35149438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F1303-F8A9-BCE5-6A26-8805F72C6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OpenAI</a:t>
            </a:r>
            <a:r>
              <a:rPr lang="en-US" dirty="0"/>
              <a:t>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71840-A014-B67C-8448-0E6A96B2C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https://platform.openai.com/docs/api-reference/chat/create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Of course they are pushing the latest version of the model. You won’t need that here.</a:t>
            </a:r>
          </a:p>
          <a:p>
            <a:endParaRPr lang="en-US" dirty="0"/>
          </a:p>
          <a:p>
            <a:r>
              <a:rPr lang="en-US" dirty="0"/>
              <a:t>Other interesting things in the </a:t>
            </a:r>
            <a:r>
              <a:rPr lang="en-US" dirty="0" err="1"/>
              <a:t>ChatCompletions</a:t>
            </a:r>
            <a:r>
              <a:rPr lang="en-US" dirty="0"/>
              <a:t> and Responses APIs</a:t>
            </a:r>
          </a:p>
          <a:p>
            <a:pPr lvl="1"/>
            <a:r>
              <a:rPr lang="en-US" dirty="0" err="1"/>
              <a:t>Websearch</a:t>
            </a:r>
            <a:r>
              <a:rPr lang="en-US" dirty="0"/>
              <a:t>: a responses tool.</a:t>
            </a:r>
          </a:p>
          <a:p>
            <a:pPr lvl="1"/>
            <a:r>
              <a:rPr lang="en-US" dirty="0"/>
              <a:t>Image: use as input to the call.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557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39D88-3E1D-6D5E-9948-2AD88743A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chat interface is great, but …</a:t>
            </a:r>
            <a:endParaRPr lang="en-US" u="sng" dirty="0">
              <a:solidFill>
                <a:srgbClr val="FF0000"/>
              </a:solidFill>
            </a:endParaRPr>
          </a:p>
        </p:txBody>
      </p:sp>
      <p:pic>
        <p:nvPicPr>
          <p:cNvPr id="6" name="Content Placeholder 5" descr="A computer and a cup of coffee on a table&#10;&#10;Description automatically generated">
            <a:extLst>
              <a:ext uri="{FF2B5EF4-FFF2-40B4-BE49-F238E27FC236}">
                <a16:creationId xmlns:a16="http://schemas.microsoft.com/office/drawing/2014/main" id="{18CA3569-219C-7A63-9A99-6A0E21E261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603788" y="2950465"/>
            <a:ext cx="4190002" cy="2794164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9B7BDDD-6A00-CD79-9218-5D88ECDD4380}"/>
              </a:ext>
            </a:extLst>
          </p:cNvPr>
          <p:cNvSpPr txBox="1"/>
          <p:nvPr/>
        </p:nvSpPr>
        <p:spPr>
          <a:xfrm>
            <a:off x="8915523" y="6627168"/>
            <a:ext cx="44091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3" tooltip="https://inlucro.org/fuentes-y-periodistas-en-la-construccion-de-la-noticia/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4" tooltip="https://creativecommons.org/licenses/by-nc-nd/3.0/"/>
              </a:rPr>
              <a:t>CC BY-NC-ND</a:t>
            </a:r>
            <a:endParaRPr lang="en-US" sz="9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F628E3-F691-16EE-AAED-C047DF0E331C}"/>
              </a:ext>
            </a:extLst>
          </p:cNvPr>
          <p:cNvSpPr txBox="1"/>
          <p:nvPr/>
        </p:nvSpPr>
        <p:spPr>
          <a:xfrm>
            <a:off x="8317282" y="184132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LLM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0B7D6A-E9C3-82A9-FD32-026DF4B2B8CF}"/>
              </a:ext>
            </a:extLst>
          </p:cNvPr>
          <p:cNvSpPr txBox="1"/>
          <p:nvPr/>
        </p:nvSpPr>
        <p:spPr>
          <a:xfrm>
            <a:off x="3996303" y="5804348"/>
            <a:ext cx="3404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 needs a </a:t>
            </a:r>
            <a:r>
              <a:rPr lang="en-US" b="1" dirty="0"/>
              <a:t>person</a:t>
            </a:r>
            <a:r>
              <a:rPr lang="en-US" dirty="0"/>
              <a:t> to copy-paste!</a:t>
            </a:r>
          </a:p>
        </p:txBody>
      </p:sp>
      <p:pic>
        <p:nvPicPr>
          <p:cNvPr id="11" name="Picture 10" descr="A person using a computer&#10;&#10;Description automatically generated">
            <a:extLst>
              <a:ext uri="{FF2B5EF4-FFF2-40B4-BE49-F238E27FC236}">
                <a16:creationId xmlns:a16="http://schemas.microsoft.com/office/drawing/2014/main" id="{06626308-6B8B-1FC4-3585-6B68BC327F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3431026" y="2873402"/>
            <a:ext cx="4362764" cy="2906591"/>
          </a:xfrm>
          <a:prstGeom prst="rect">
            <a:avLst/>
          </a:prstGeom>
        </p:spPr>
      </p:pic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38E64859-EBA9-4E15-6C24-ACA53474B410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6401723" y="2210658"/>
            <a:ext cx="2214680" cy="1764193"/>
          </a:xfrm>
          <a:prstGeom prst="curvedConnector2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3914E6FF-A35E-983D-6955-3E875D4D5616}"/>
              </a:ext>
            </a:extLst>
          </p:cNvPr>
          <p:cNvCxnSpPr>
            <a:cxnSpLocks/>
            <a:stCxn id="8" idx="1"/>
          </p:cNvCxnSpPr>
          <p:nvPr/>
        </p:nvCxnSpPr>
        <p:spPr>
          <a:xfrm rot="10800000" flipV="1">
            <a:off x="6214758" y="2025991"/>
            <a:ext cx="2102524" cy="1871797"/>
          </a:xfrm>
          <a:prstGeom prst="curvedConnector3">
            <a:avLst>
              <a:gd name="adj1" fmla="val 110172"/>
            </a:avLst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Graphic 20">
            <a:extLst>
              <a:ext uri="{FF2B5EF4-FFF2-40B4-BE49-F238E27FC236}">
                <a16:creationId xmlns:a16="http://schemas.microsoft.com/office/drawing/2014/main" id="{70B91C0A-21F9-05B1-EB47-3A2A4CDB772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891116" y="1721253"/>
            <a:ext cx="609477" cy="609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188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E0BA9-0B2D-E2E6-5AAB-A9ECF0A8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34C0E-EC66-4522-3243-43AA772F1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Websearch</a:t>
            </a:r>
            <a:r>
              <a:rPr lang="en-US" dirty="0"/>
              <a:t>: a responses tool.</a:t>
            </a:r>
          </a:p>
          <a:p>
            <a:r>
              <a:rPr lang="en-US" dirty="0"/>
              <a:t>Image: use as input to the call.</a:t>
            </a:r>
          </a:p>
          <a:p>
            <a:endParaRPr lang="en-US" dirty="0"/>
          </a:p>
          <a:p>
            <a:r>
              <a:rPr lang="en-US" dirty="0"/>
              <a:t>Back to the API for hooks.</a:t>
            </a:r>
          </a:p>
        </p:txBody>
      </p:sp>
    </p:spTree>
    <p:extLst>
      <p:ext uri="{BB962C8B-B14F-4D97-AF65-F5344CB8AC3E}">
        <p14:creationId xmlns:p14="http://schemas.microsoft.com/office/powerpoint/2010/main" val="60481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39D88-3E1D-6D5E-9948-2AD88743A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 what if it is part of an automatic workflow?</a:t>
            </a:r>
            <a:endParaRPr lang="en-US" u="sng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F628E3-F691-16EE-AAED-C047DF0E331C}"/>
              </a:ext>
            </a:extLst>
          </p:cNvPr>
          <p:cNvSpPr txBox="1"/>
          <p:nvPr/>
        </p:nvSpPr>
        <p:spPr>
          <a:xfrm>
            <a:off x="8317282" y="184132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LLM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0B7D6A-E9C3-82A9-FD32-026DF4B2B8CF}"/>
              </a:ext>
            </a:extLst>
          </p:cNvPr>
          <p:cNvSpPr txBox="1"/>
          <p:nvPr/>
        </p:nvSpPr>
        <p:spPr>
          <a:xfrm>
            <a:off x="7049886" y="2790234"/>
            <a:ext cx="799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2F8D7D-43B4-5393-B7C9-23F0FD71A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20469"/>
            <a:ext cx="10515600" cy="81582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It’s the same problem Cursor solves: </a:t>
            </a:r>
            <a:br>
              <a:rPr lang="en-US" dirty="0"/>
            </a:br>
            <a:r>
              <a:rPr lang="en-US" b="1" dirty="0"/>
              <a:t>avoid copy-paste </a:t>
            </a:r>
            <a:r>
              <a:rPr lang="en-US" dirty="0"/>
              <a:t>into a chat interface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D91123-40A5-E265-36E0-C57896EFB5B8}"/>
              </a:ext>
            </a:extLst>
          </p:cNvPr>
          <p:cNvSpPr txBox="1"/>
          <p:nvPr/>
        </p:nvSpPr>
        <p:spPr>
          <a:xfrm>
            <a:off x="9624163" y="3429000"/>
            <a:ext cx="1167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 page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5E7048-369A-74CD-32FE-611284BC1A50}"/>
              </a:ext>
            </a:extLst>
          </p:cNvPr>
          <p:cNvSpPr txBox="1"/>
          <p:nvPr/>
        </p:nvSpPr>
        <p:spPr>
          <a:xfrm>
            <a:off x="6619976" y="4731862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DB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E368D53-A7B5-8D84-1ACB-EF2112FC9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7022" y="3135820"/>
            <a:ext cx="1325563" cy="132556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16E6196-97F4-3B60-C7EE-9BC7D564CB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5667" y="3778219"/>
            <a:ext cx="1904875" cy="190487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90E9CDA-C8E1-3E51-4048-B26A3AA7C6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0652" y="4617656"/>
            <a:ext cx="898810" cy="89881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A9EC991-538C-079E-E3AE-290B0A5528AC}"/>
              </a:ext>
            </a:extLst>
          </p:cNvPr>
          <p:cNvSpPr txBox="1"/>
          <p:nvPr/>
        </p:nvSpPr>
        <p:spPr>
          <a:xfrm>
            <a:off x="10432887" y="6521433"/>
            <a:ext cx="159935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solidFill>
                  <a:srgbClr val="777777"/>
                </a:solidFill>
                <a:effectLst/>
                <a:latin typeface="Inter"/>
              </a:rPr>
              <a:t>images: </a:t>
            </a:r>
            <a:r>
              <a:rPr lang="en-US" sz="1100" b="0" i="0" dirty="0" err="1">
                <a:solidFill>
                  <a:srgbClr val="777777"/>
                </a:solidFill>
                <a:effectLst/>
                <a:latin typeface="Inter"/>
              </a:rPr>
              <a:t>Flaticon.com</a:t>
            </a:r>
            <a:endParaRPr lang="en-US" sz="1100" dirty="0"/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7FF279D8-75DD-B753-BEB3-DDB4FA7A85D3}"/>
              </a:ext>
            </a:extLst>
          </p:cNvPr>
          <p:cNvCxnSpPr>
            <a:cxnSpLocks/>
          </p:cNvCxnSpPr>
          <p:nvPr/>
        </p:nvCxnSpPr>
        <p:spPr>
          <a:xfrm rot="10800000" flipV="1">
            <a:off x="5543156" y="3947687"/>
            <a:ext cx="1355834" cy="838723"/>
          </a:xfrm>
          <a:prstGeom prst="curvedConnector3">
            <a:avLst>
              <a:gd name="adj1" fmla="val 116977"/>
            </a:avLst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25DD802E-3C7C-AD8E-219E-C273F39D042E}"/>
              </a:ext>
            </a:extLst>
          </p:cNvPr>
          <p:cNvCxnSpPr>
            <a:cxnSpLocks/>
          </p:cNvCxnSpPr>
          <p:nvPr/>
        </p:nvCxnSpPr>
        <p:spPr>
          <a:xfrm flipV="1">
            <a:off x="5751264" y="4313446"/>
            <a:ext cx="1418892" cy="681073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D39691B8-E613-12AE-79BB-16AE2101D438}"/>
              </a:ext>
            </a:extLst>
          </p:cNvPr>
          <p:cNvCxnSpPr>
            <a:cxnSpLocks/>
            <a:endCxn id="8" idx="2"/>
          </p:cNvCxnSpPr>
          <p:nvPr/>
        </p:nvCxnSpPr>
        <p:spPr>
          <a:xfrm rot="5400000" flipH="1" flipV="1">
            <a:off x="7589172" y="2598839"/>
            <a:ext cx="1415411" cy="639051"/>
          </a:xfrm>
          <a:prstGeom prst="curvedConnector3">
            <a:avLst>
              <a:gd name="adj1" fmla="val -8366"/>
            </a:avLst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A6AD3F84-772C-745A-5CE2-2C95F22B9B3A}"/>
              </a:ext>
            </a:extLst>
          </p:cNvPr>
          <p:cNvCxnSpPr>
            <a:cxnSpLocks/>
          </p:cNvCxnSpPr>
          <p:nvPr/>
        </p:nvCxnSpPr>
        <p:spPr>
          <a:xfrm rot="5400000">
            <a:off x="7445617" y="2256533"/>
            <a:ext cx="1095635" cy="975295"/>
          </a:xfrm>
          <a:prstGeom prst="curvedConnector3">
            <a:avLst>
              <a:gd name="adj1" fmla="val -12162"/>
            </a:avLst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0722FE0C-A96F-2494-0A06-3B86ABE820E3}"/>
              </a:ext>
            </a:extLst>
          </p:cNvPr>
          <p:cNvCxnSpPr>
            <a:cxnSpLocks/>
          </p:cNvCxnSpPr>
          <p:nvPr/>
        </p:nvCxnSpPr>
        <p:spPr>
          <a:xfrm>
            <a:off x="8042072" y="4017948"/>
            <a:ext cx="1314380" cy="707668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1" name="Graphic 40">
            <a:extLst>
              <a:ext uri="{FF2B5EF4-FFF2-40B4-BE49-F238E27FC236}">
                <a16:creationId xmlns:a16="http://schemas.microsoft.com/office/drawing/2014/main" id="{93A71940-EFA7-7478-150C-30FF6D4779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91116" y="1721253"/>
            <a:ext cx="609477" cy="609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729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D6653-ECF1-8F82-7B64-964CF25B0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371474" cy="1325563"/>
          </a:xfrm>
        </p:spPr>
        <p:txBody>
          <a:bodyPr>
            <a:normAutofit/>
          </a:bodyPr>
          <a:lstStyle/>
          <a:p>
            <a:r>
              <a:rPr lang="en-US" dirty="0"/>
              <a:t>Sample app: Weather to Wear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ED66B-9187-3DD9-590E-E04673C94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00863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Ask GPT for clothing recommendations, given the person’s gender, plus date, location, and forecast for that day.</a:t>
            </a:r>
          </a:p>
          <a:p>
            <a:pPr marL="0" indent="0">
              <a:buNone/>
            </a:pPr>
            <a:r>
              <a:rPr lang="en-US" dirty="0"/>
              <a:t>“semi-automatic”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704FE2-0E16-F8DE-68EE-FDA080FEA2E1}"/>
              </a:ext>
            </a:extLst>
          </p:cNvPr>
          <p:cNvSpPr txBox="1"/>
          <p:nvPr/>
        </p:nvSpPr>
        <p:spPr>
          <a:xfrm>
            <a:off x="490603" y="5715298"/>
            <a:ext cx="54362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Shoutout to Kiana </a:t>
            </a:r>
            <a:r>
              <a:rPr lang="en-US" dirty="0" err="1"/>
              <a:t>Caston</a:t>
            </a:r>
            <a:r>
              <a:rPr lang="en-US" dirty="0"/>
              <a:t> for building this Android app many years ago in CSSE483!</a:t>
            </a:r>
          </a:p>
          <a:p>
            <a:r>
              <a:rPr lang="en-US" dirty="0"/>
              <a:t>And to Google Gemini CLI for speeding this up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7102AF-E473-D066-EE7C-148CA42427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5112" y="0"/>
            <a:ext cx="5926888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38C0050-90D8-6C70-25C0-C0A20EAAC16B}"/>
              </a:ext>
            </a:extLst>
          </p:cNvPr>
          <p:cNvSpPr/>
          <p:nvPr/>
        </p:nvSpPr>
        <p:spPr>
          <a:xfrm>
            <a:off x="6132096" y="4487779"/>
            <a:ext cx="3396916" cy="12031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466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39D88-3E1D-6D5E-9948-2AD88743A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Companies provide APIs for this use case</a:t>
            </a:r>
            <a:endParaRPr lang="en-US" u="sng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0B7D6A-E9C3-82A9-FD32-026DF4B2B8CF}"/>
              </a:ext>
            </a:extLst>
          </p:cNvPr>
          <p:cNvSpPr txBox="1"/>
          <p:nvPr/>
        </p:nvSpPr>
        <p:spPr>
          <a:xfrm>
            <a:off x="1840428" y="4913301"/>
            <a:ext cx="8511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Today: </a:t>
            </a:r>
            <a:r>
              <a:rPr lang="en-US" sz="2800" b="1" dirty="0"/>
              <a:t>practices</a:t>
            </a:r>
            <a:r>
              <a:rPr lang="en-US" sz="2800" dirty="0"/>
              <a:t> for using the API!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EB1F5C-6882-CCA2-895F-05AE84D61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10657"/>
            <a:ext cx="2081574" cy="2178463"/>
          </a:xfrm>
        </p:spPr>
        <p:txBody>
          <a:bodyPr/>
          <a:lstStyle/>
          <a:p>
            <a:r>
              <a:rPr lang="en-US" dirty="0"/>
              <a:t>Open AI</a:t>
            </a:r>
          </a:p>
          <a:p>
            <a:r>
              <a:rPr lang="en-US" dirty="0"/>
              <a:t>Gemini</a:t>
            </a:r>
          </a:p>
          <a:p>
            <a:r>
              <a:rPr lang="en-US" dirty="0" err="1"/>
              <a:t>Groq</a:t>
            </a:r>
            <a:endParaRPr lang="en-US" dirty="0"/>
          </a:p>
          <a:p>
            <a:r>
              <a:rPr lang="en-US" dirty="0"/>
              <a:t>others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CE621F-0291-234E-E032-36AF4EC5BAF0}"/>
              </a:ext>
            </a:extLst>
          </p:cNvPr>
          <p:cNvSpPr txBox="1"/>
          <p:nvPr/>
        </p:nvSpPr>
        <p:spPr>
          <a:xfrm>
            <a:off x="3048526" y="5598664"/>
            <a:ext cx="60949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Best</a:t>
            </a:r>
            <a:r>
              <a:rPr lang="en-US" sz="2800" dirty="0"/>
              <a:t> practices for using the API?</a:t>
            </a:r>
          </a:p>
        </p:txBody>
      </p:sp>
    </p:spTree>
    <p:extLst>
      <p:ext uri="{BB962C8B-B14F-4D97-AF65-F5344CB8AC3E}">
        <p14:creationId xmlns:p14="http://schemas.microsoft.com/office/powerpoint/2010/main" val="241292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46329-85E5-1883-EAC8-4C6CE1D44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Where is the AI usage in this app?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12DE6-A9D0-00B8-D177-12DB6E435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331269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 are using the Completions API.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Needs a model, messages, and response format.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20C4943-19E3-A549-696E-37351E014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3858" y="1485565"/>
            <a:ext cx="7928142" cy="5421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021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4E032CB-BE49-1D96-20C1-4E4BA3DF8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need to provide?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DF23C-0C55-C256-FABE-809585BFA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082"/>
            <a:ext cx="10515600" cy="19289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user prompt, usually a very detailed one. Include:</a:t>
            </a:r>
          </a:p>
          <a:p>
            <a:pPr marL="0" indent="0">
              <a:buNone/>
            </a:pPr>
            <a:r>
              <a:rPr lang="en-US" dirty="0"/>
              <a:t>	The </a:t>
            </a:r>
            <a:r>
              <a:rPr lang="en-US" b="1" dirty="0"/>
              <a:t>input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sz="2800" b="1" dirty="0"/>
              <a:t>Instructions </a:t>
            </a:r>
            <a:r>
              <a:rPr lang="en-US" sz="2800" dirty="0"/>
              <a:t>on how to use the input</a:t>
            </a:r>
          </a:p>
          <a:p>
            <a:pPr marL="457200" lvl="1" indent="0">
              <a:buNone/>
            </a:pPr>
            <a:r>
              <a:rPr lang="en-US" sz="2800" dirty="0"/>
              <a:t>	How to </a:t>
            </a:r>
            <a:r>
              <a:rPr lang="en-US" sz="2800" b="1" dirty="0"/>
              <a:t>format the response</a:t>
            </a:r>
            <a:r>
              <a:rPr lang="en-US" sz="2800" dirty="0"/>
              <a:t> (</a:t>
            </a:r>
            <a:r>
              <a:rPr lang="en-US" sz="2800" dirty="0" err="1"/>
              <a:t>json</a:t>
            </a:r>
            <a:r>
              <a:rPr lang="en-US" sz="2800" dirty="0"/>
              <a:t> works well!)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73084E-E232-2B2A-D5C3-136A90F6F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5504398"/>
            <a:ext cx="10635916" cy="13662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FAFB639-EEF7-63B9-5FFE-0C24357C9B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3363620"/>
            <a:ext cx="10206789" cy="1629161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516766C-8EC8-8CE3-4044-8CBB5307F6CB}"/>
              </a:ext>
            </a:extLst>
          </p:cNvPr>
          <p:cNvSpPr txBox="1">
            <a:spLocks/>
          </p:cNvSpPr>
          <p:nvPr/>
        </p:nvSpPr>
        <p:spPr>
          <a:xfrm>
            <a:off x="709865" y="4889768"/>
            <a:ext cx="10515600" cy="7349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100" b="1" dirty="0"/>
          </a:p>
          <a:p>
            <a:pPr marL="0" indent="0">
              <a:buNone/>
            </a:pPr>
            <a:r>
              <a:rPr lang="en-US" sz="3000" dirty="0"/>
              <a:t>You can specify a system prompt too! </a:t>
            </a:r>
          </a:p>
        </p:txBody>
      </p:sp>
    </p:spTree>
    <p:extLst>
      <p:ext uri="{BB962C8B-B14F-4D97-AF65-F5344CB8AC3E}">
        <p14:creationId xmlns:p14="http://schemas.microsoft.com/office/powerpoint/2010/main" val="3795302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113E4-0728-3F5B-8C3A-9A9D66138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 will return a response…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61A34-6BEA-D0DB-8A73-E9586018A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1580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b="1" dirty="0" err="1"/>
              <a:t>ChatCompletion</a:t>
            </a:r>
            <a:r>
              <a:rPr lang="en-US" sz="1800" dirty="0"/>
              <a:t>(id='chatcmpl-CQcw70DG6A7aEnbrYeDUHZX3X18oi', </a:t>
            </a:r>
            <a:r>
              <a:rPr lang="en-US" sz="1800" b="1" dirty="0"/>
              <a:t>choices</a:t>
            </a:r>
            <a:r>
              <a:rPr lang="en-US" sz="1800" dirty="0"/>
              <a:t>=[Choice(</a:t>
            </a:r>
            <a:r>
              <a:rPr lang="en-US" sz="1800" dirty="0" err="1"/>
              <a:t>finish_reason</a:t>
            </a:r>
            <a:r>
              <a:rPr lang="en-US" sz="1800" dirty="0"/>
              <a:t>='stop', index=0, </a:t>
            </a:r>
            <a:r>
              <a:rPr lang="en-US" sz="1800" dirty="0" err="1"/>
              <a:t>logprobs</a:t>
            </a:r>
            <a:r>
              <a:rPr lang="en-US" sz="1800" dirty="0"/>
              <a:t>=None, </a:t>
            </a:r>
            <a:r>
              <a:rPr lang="en-US" sz="1800" b="1" dirty="0"/>
              <a:t>message</a:t>
            </a:r>
            <a:r>
              <a:rPr lang="en-US" sz="1800" dirty="0"/>
              <a:t>=</a:t>
            </a:r>
            <a:r>
              <a:rPr lang="en-US" sz="1800" dirty="0" err="1"/>
              <a:t>ChatCompletionMessage</a:t>
            </a:r>
            <a:r>
              <a:rPr lang="en-US" sz="1800" dirty="0"/>
              <a:t>(</a:t>
            </a:r>
            <a:r>
              <a:rPr lang="en-US" sz="1800" b="1" dirty="0"/>
              <a:t>content</a:t>
            </a:r>
            <a:r>
              <a:rPr lang="en-US" sz="1800" dirty="0"/>
              <a:t>='{\n    "recommendation": {\n        "head": {\n            "item": "light beanie or cap",\n            "material": "cotton or wool",\n            "description": "To keep warm in cool, foggy weather."\n        },\n        "torso": {\n            "item": "long-sleeve shirt",\n            "material": "cotton or light flannel",\n            "description": "Layered under a light jacket for warmth."\n        },\n        "</a:t>
            </a:r>
            <a:r>
              <a:rPr lang="en-US" sz="1800" dirty="0" err="1"/>
              <a:t>additional_layer</a:t>
            </a:r>
            <a:r>
              <a:rPr lang="en-US" sz="1800" dirty="0"/>
              <a:t>": {\n            "item": "lightweight, water-resistant jacket",\n            "material": "polyester or nylon",\n            "description": "To protect against fog and possible moisture."\n        },\n        "legs": {\n            "item": "chino pants or dark jeans",\n            "material": "cotton or denim",\n            "description": "Suitable for cool temperatures and comfortable for daily wear."\n        },\n        "feet": {\n            "item": "comfortable, waterproof shoes or boots",\n            "material": "leather or synthetic",\n            "description": "Versatile footwear that keeps your feet dry in humid conditions."\n        }\n    }\n}', refusal=None, role='assistant', annotations=[], audio=None, </a:t>
            </a:r>
            <a:r>
              <a:rPr lang="en-US" sz="1800" dirty="0" err="1"/>
              <a:t>function_call</a:t>
            </a:r>
            <a:r>
              <a:rPr lang="en-US" sz="1800" dirty="0"/>
              <a:t>=None, </a:t>
            </a:r>
            <a:r>
              <a:rPr lang="en-US" sz="1800" dirty="0" err="1"/>
              <a:t>tool_calls</a:t>
            </a:r>
            <a:r>
              <a:rPr lang="en-US" sz="1800" dirty="0"/>
              <a:t>=None))], created=1760462235, model='gpt-4o-mini-2024-07-18', object='</a:t>
            </a:r>
            <a:r>
              <a:rPr lang="en-US" sz="1800" dirty="0" err="1"/>
              <a:t>chat.completion</a:t>
            </a:r>
            <a:r>
              <a:rPr lang="en-US" sz="1800" dirty="0"/>
              <a:t>', </a:t>
            </a:r>
            <a:r>
              <a:rPr lang="en-US" sz="1800" dirty="0" err="1"/>
              <a:t>service_tier</a:t>
            </a:r>
            <a:r>
              <a:rPr lang="en-US" sz="1800" dirty="0"/>
              <a:t>='default', </a:t>
            </a:r>
            <a:r>
              <a:rPr lang="en-US" sz="1800" dirty="0" err="1"/>
              <a:t>system_fingerprint</a:t>
            </a:r>
            <a:r>
              <a:rPr lang="en-US" sz="1800" dirty="0"/>
              <a:t>='fp_560af6e559', usage=</a:t>
            </a:r>
            <a:r>
              <a:rPr lang="en-US" sz="1800" dirty="0" err="1"/>
              <a:t>CompletionUsage</a:t>
            </a:r>
            <a:r>
              <a:rPr lang="en-US" sz="1800" dirty="0"/>
              <a:t>(</a:t>
            </a:r>
            <a:r>
              <a:rPr lang="en-US" sz="1800" dirty="0" err="1"/>
              <a:t>completion_tokens</a:t>
            </a:r>
            <a:r>
              <a:rPr lang="en-US" sz="1800" dirty="0"/>
              <a:t>=231, </a:t>
            </a:r>
            <a:r>
              <a:rPr lang="en-US" sz="1800" dirty="0" err="1"/>
              <a:t>prompt_tokens</a:t>
            </a:r>
            <a:r>
              <a:rPr lang="en-US" sz="1800" dirty="0"/>
              <a:t>=373, </a:t>
            </a:r>
            <a:r>
              <a:rPr lang="en-US" sz="1800" dirty="0" err="1"/>
              <a:t>total_tokens</a:t>
            </a:r>
            <a:r>
              <a:rPr lang="en-US" sz="1800" dirty="0"/>
              <a:t>=604, </a:t>
            </a:r>
            <a:r>
              <a:rPr lang="en-US" sz="1800" dirty="0" err="1"/>
              <a:t>completion_tokens_details</a:t>
            </a:r>
            <a:r>
              <a:rPr lang="en-US" sz="1800" dirty="0"/>
              <a:t>=</a:t>
            </a:r>
            <a:r>
              <a:rPr lang="en-US" sz="1800" dirty="0" err="1"/>
              <a:t>CompletionTokensDetails</a:t>
            </a:r>
            <a:r>
              <a:rPr lang="en-US" sz="1800" dirty="0"/>
              <a:t>(</a:t>
            </a:r>
            <a:r>
              <a:rPr lang="en-US" sz="1800" dirty="0" err="1"/>
              <a:t>accepted_prediction_tokens</a:t>
            </a:r>
            <a:r>
              <a:rPr lang="en-US" sz="1800" dirty="0"/>
              <a:t>=0, </a:t>
            </a:r>
            <a:r>
              <a:rPr lang="en-US" sz="1800" dirty="0" err="1"/>
              <a:t>audio_tokens</a:t>
            </a:r>
            <a:r>
              <a:rPr lang="en-US" sz="1800" dirty="0"/>
              <a:t>=0, </a:t>
            </a:r>
            <a:r>
              <a:rPr lang="en-US" sz="1800" dirty="0" err="1"/>
              <a:t>reasoning_tokens</a:t>
            </a:r>
            <a:r>
              <a:rPr lang="en-US" sz="1800" dirty="0"/>
              <a:t>=0, </a:t>
            </a:r>
            <a:r>
              <a:rPr lang="en-US" sz="1800" dirty="0" err="1"/>
              <a:t>rejected_prediction_tokens</a:t>
            </a:r>
            <a:r>
              <a:rPr lang="en-US" sz="1800" dirty="0"/>
              <a:t>=0), </a:t>
            </a:r>
            <a:r>
              <a:rPr lang="en-US" sz="1800" dirty="0" err="1"/>
              <a:t>prompt_tokens_details</a:t>
            </a:r>
            <a:r>
              <a:rPr lang="en-US" sz="1800" dirty="0"/>
              <a:t>=</a:t>
            </a:r>
            <a:r>
              <a:rPr lang="en-US" sz="1800" dirty="0" err="1"/>
              <a:t>PromptTokensDetails</a:t>
            </a:r>
            <a:r>
              <a:rPr lang="en-US" sz="1800" dirty="0"/>
              <a:t>(</a:t>
            </a:r>
            <a:r>
              <a:rPr lang="en-US" sz="1800" dirty="0" err="1"/>
              <a:t>audio_tokens</a:t>
            </a:r>
            <a:r>
              <a:rPr lang="en-US" sz="1800" dirty="0"/>
              <a:t>=0, </a:t>
            </a:r>
            <a:r>
              <a:rPr lang="en-US" sz="1800" dirty="0" err="1"/>
              <a:t>cached_tokens</a:t>
            </a:r>
            <a:r>
              <a:rPr lang="en-US" sz="1800" dirty="0"/>
              <a:t>=0)))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Thus: 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recommendation = 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json.loads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response.choices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[0].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message.content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020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4E032CB-BE49-1D96-20C1-4E4BA3DF8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may need to parse the response further.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DF23C-0C55-C256-FABE-809585BFA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54116" cy="24094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JSON is usually easy to parse…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…as long as the LLM returns it in that format.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E421FC7-4668-A1A2-6EE2-8D8AFBF0B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3969" y="1690688"/>
            <a:ext cx="7128031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382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3843</TotalTime>
  <Words>1085</Words>
  <Application>Microsoft Macintosh PowerPoint</Application>
  <PresentationFormat>Widescreen</PresentationFormat>
  <Paragraphs>94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Aptos</vt:lpstr>
      <vt:lpstr>Aptos Display</vt:lpstr>
      <vt:lpstr>Arial</vt:lpstr>
      <vt:lpstr>Consolas</vt:lpstr>
      <vt:lpstr>Inter</vt:lpstr>
      <vt:lpstr>Menlo</vt:lpstr>
      <vt:lpstr>Office Theme</vt:lpstr>
      <vt:lpstr>Building a Simple Agent: Programmatic Use of AI</vt:lpstr>
      <vt:lpstr>A chat interface is great, but …</vt:lpstr>
      <vt:lpstr>… what if it is part of an automatic workflow?</vt:lpstr>
      <vt:lpstr>Sample app: Weather to Wear</vt:lpstr>
      <vt:lpstr>Companies provide APIs for this use case</vt:lpstr>
      <vt:lpstr>Where is the AI usage in this app?</vt:lpstr>
      <vt:lpstr>What do we need to provide?</vt:lpstr>
      <vt:lpstr>It will return a response…</vt:lpstr>
      <vt:lpstr>You may need to parse the response further.</vt:lpstr>
      <vt:lpstr>Best-practice: Don’t push your key to GitHub.</vt:lpstr>
      <vt:lpstr>Instead, put your key in a git-ignored .env file</vt:lpstr>
      <vt:lpstr> Each API call you make is “fresh”.</vt:lpstr>
      <vt:lpstr> Each API call you make is “fresh”.</vt:lpstr>
      <vt:lpstr>One size fits all? NOT!</vt:lpstr>
      <vt:lpstr>Demo of the completed app</vt:lpstr>
      <vt:lpstr>Your job…</vt:lpstr>
      <vt:lpstr>Extensions: Handling Big Files</vt:lpstr>
      <vt:lpstr>Extensions: Parsing the Response</vt:lpstr>
      <vt:lpstr>OpenAI API</vt:lpstr>
      <vt:lpstr>API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Simple Agent: Programmatic Use of AI</dc:title>
  <dc:creator>Hays, Mark</dc:creator>
  <cp:lastModifiedBy>Boutell, Matt</cp:lastModifiedBy>
  <cp:revision>32</cp:revision>
  <dcterms:created xsi:type="dcterms:W3CDTF">2025-10-06T19:18:16Z</dcterms:created>
  <dcterms:modified xsi:type="dcterms:W3CDTF">2025-10-15T15:01:39Z</dcterms:modified>
</cp:coreProperties>
</file>