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2" r:id="rId2"/>
    <p:sldId id="256" r:id="rId3"/>
    <p:sldId id="263" r:id="rId4"/>
    <p:sldId id="265" r:id="rId5"/>
    <p:sldId id="277" r:id="rId6"/>
    <p:sldId id="266" r:id="rId7"/>
    <p:sldId id="282" r:id="rId8"/>
    <p:sldId id="267" r:id="rId9"/>
    <p:sldId id="257" r:id="rId10"/>
    <p:sldId id="272" r:id="rId11"/>
    <p:sldId id="269" r:id="rId12"/>
    <p:sldId id="270" r:id="rId13"/>
    <p:sldId id="268" r:id="rId14"/>
    <p:sldId id="274" r:id="rId15"/>
    <p:sldId id="276" r:id="rId16"/>
    <p:sldId id="280" r:id="rId17"/>
    <p:sldId id="264" r:id="rId18"/>
    <p:sldId id="261" r:id="rId19"/>
    <p:sldId id="273" r:id="rId20"/>
    <p:sldId id="275"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98" d="100"/>
          <a:sy n="98" d="100"/>
        </p:scale>
        <p:origin x="6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2895F-5AD4-4F3D-9C62-4330216F256A}" type="datetimeFigureOut">
              <a:rPr lang="en-US" smtClean="0"/>
              <a:t>10/7/2025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D2ADE-AB50-4586-8D7B-BE0282063055}" type="slidenum">
              <a:rPr lang="en-US" smtClean="0"/>
              <a:t>‹#›</a:t>
            </a:fld>
            <a:endParaRPr lang="en-US"/>
          </a:p>
        </p:txBody>
      </p:sp>
    </p:spTree>
    <p:extLst>
      <p:ext uri="{BB962C8B-B14F-4D97-AF65-F5344CB8AC3E}">
        <p14:creationId xmlns:p14="http://schemas.microsoft.com/office/powerpoint/2010/main" val="3063697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a:t>
            </a:r>
            <a:r>
              <a:rPr lang="en-US" b="1" dirty="0"/>
              <a:t>all </a:t>
            </a:r>
            <a:r>
              <a:rPr lang="en-US" dirty="0"/>
              <a:t>the other developers in your whole company use this setting?</a:t>
            </a:r>
          </a:p>
          <a:p>
            <a:r>
              <a:rPr lang="en-US" dirty="0"/>
              <a:t>What if your boss hints in your annual performance review that you will be </a:t>
            </a:r>
            <a:r>
              <a:rPr lang="en-US" b="1" dirty="0"/>
              <a:t>fired </a:t>
            </a:r>
            <a:r>
              <a:rPr lang="en-US" dirty="0"/>
              <a:t>if you do not press this button?</a:t>
            </a:r>
          </a:p>
          <a:p>
            <a:endParaRPr lang="en-US" dirty="0"/>
          </a:p>
        </p:txBody>
      </p:sp>
      <p:sp>
        <p:nvSpPr>
          <p:cNvPr id="4" name="Slide Number Placeholder 3"/>
          <p:cNvSpPr>
            <a:spLocks noGrp="1"/>
          </p:cNvSpPr>
          <p:nvPr>
            <p:ph type="sldNum" sz="quarter" idx="5"/>
          </p:nvPr>
        </p:nvSpPr>
        <p:spPr/>
        <p:txBody>
          <a:bodyPr/>
          <a:lstStyle/>
          <a:p>
            <a:fld id="{89DD2ADE-AB50-4586-8D7B-BE0282063055}" type="slidenum">
              <a:rPr lang="en-US" smtClean="0"/>
              <a:t>14</a:t>
            </a:fld>
            <a:endParaRPr lang="en-US"/>
          </a:p>
        </p:txBody>
      </p:sp>
    </p:spTree>
    <p:extLst>
      <p:ext uri="{BB962C8B-B14F-4D97-AF65-F5344CB8AC3E}">
        <p14:creationId xmlns:p14="http://schemas.microsoft.com/office/powerpoint/2010/main" val="304020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DD2ADE-AB50-4586-8D7B-BE0282063055}" type="slidenum">
              <a:rPr lang="en-US" smtClean="0"/>
              <a:t>18</a:t>
            </a:fld>
            <a:endParaRPr lang="en-US"/>
          </a:p>
        </p:txBody>
      </p:sp>
    </p:spTree>
    <p:extLst>
      <p:ext uri="{BB962C8B-B14F-4D97-AF65-F5344CB8AC3E}">
        <p14:creationId xmlns:p14="http://schemas.microsoft.com/office/powerpoint/2010/main" val="2200617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DD6CA-B8FA-9155-B38A-423F5D14F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215CC3-4193-01CE-9362-FCC8A0B66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5313CB-58D8-1362-A313-AE62CD1BF697}"/>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14FA98D2-81C7-B006-86BA-D32359F75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2001C-00A3-7DBD-D830-F15BC6E411D0}"/>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775726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B4FF1-C3C5-F0BD-5913-9507CDF5C0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79D41A5-1BF5-2966-BDA1-0608D2F526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6F5797-498A-B0B8-E10A-C8A57A2A2ED3}"/>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8E3E47D7-DFA4-6F35-E5A5-8AFD7530D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D47B8-7D9A-BC98-580E-7E200ED5491D}"/>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850462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082E38-A520-5E92-4D68-7C7A3E70131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1DD032-5260-E0D2-86F3-2F43383FD3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FC2B37-C2D5-F614-702D-897D896CBC0C}"/>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BB282AE1-8C14-C31D-EB15-B004B38CBF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7D1A2B-F417-6159-AF27-FBC627C09A98}"/>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461833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E0353-74B0-DA6E-5D1C-0EB7DD2152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297E9B-7FE0-58AB-394E-6D8737398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76DEF-9198-B3B0-B902-80C79F0CC304}"/>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9C76F2C8-9BE4-30CA-D213-3EAA4EAFD3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4DC864-06C2-526B-2EF1-6599C890C9A0}"/>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811771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630DC-5570-F04B-3CE0-A0F68A59A0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6C5054-FA98-54B6-6786-E9A5380738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D4099F-5D77-0412-5F5A-20B032DC7FD7}"/>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AC7FB8D0-784E-1945-D586-F014DB0763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9DB054-D0C2-B0BB-5D67-51C50F29505E}"/>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305495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CF11-8EDF-8CD7-208A-CB16678839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9B9A91-953C-8200-0A32-B6B029B413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010DA7-C76E-1EA4-816D-E45BCFB1E1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757AB-7EFB-F0CF-6663-B14DFD0502C4}"/>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6" name="Footer Placeholder 5">
            <a:extLst>
              <a:ext uri="{FF2B5EF4-FFF2-40B4-BE49-F238E27FC236}">
                <a16:creationId xmlns:a16="http://schemas.microsoft.com/office/drawing/2014/main" id="{AD7F262C-977A-B73F-8C28-F568874077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8135BD-1FB1-E68E-152C-EB52CEAF8C7B}"/>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129774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7CA30-3938-76CB-C8A1-7232300926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7805D7-0D2D-F68E-01AD-772E1BD0D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559CDC-6577-7915-594B-FE4D51FC8F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95E5FE-ACD3-604C-E87E-BCC8E46A70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0A4B5-7C8D-9AA1-6C32-33685AB57E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A81B60-7543-811F-D8DD-0BACED1BD956}"/>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8" name="Footer Placeholder 7">
            <a:extLst>
              <a:ext uri="{FF2B5EF4-FFF2-40B4-BE49-F238E27FC236}">
                <a16:creationId xmlns:a16="http://schemas.microsoft.com/office/drawing/2014/main" id="{92B38802-89DA-BED2-F3F0-5426241D13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B42CFF-8D9E-2F0F-DDED-712ED88F4F6C}"/>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2511384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D390C-A01E-57A0-DFDA-12A77047F9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DAB9EA-2D0D-ABF6-113F-E6DEB7FE8736}"/>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4" name="Footer Placeholder 3">
            <a:extLst>
              <a:ext uri="{FF2B5EF4-FFF2-40B4-BE49-F238E27FC236}">
                <a16:creationId xmlns:a16="http://schemas.microsoft.com/office/drawing/2014/main" id="{95171D39-0524-B24F-9706-3D71080CEC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0FE43D-5A41-EF65-EC30-ADB12F62CEF9}"/>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1448552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01FBE0-6379-A691-D556-E22ED60DC46A}"/>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3" name="Footer Placeholder 2">
            <a:extLst>
              <a:ext uri="{FF2B5EF4-FFF2-40B4-BE49-F238E27FC236}">
                <a16:creationId xmlns:a16="http://schemas.microsoft.com/office/drawing/2014/main" id="{5E274473-E869-C6C1-5928-9FBF69A4C9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752FE2-23A2-8DD2-11B9-33BF8ACCAA4C}"/>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188155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7EE6-1115-C585-E651-3874E2B7A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0B3B15-0FD3-D9F3-59E0-83188B6FB2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AD8F11-6C1D-7851-DF9E-E67158683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A02AE7-98A6-1B10-F7BD-D614AD270047}"/>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6" name="Footer Placeholder 5">
            <a:extLst>
              <a:ext uri="{FF2B5EF4-FFF2-40B4-BE49-F238E27FC236}">
                <a16:creationId xmlns:a16="http://schemas.microsoft.com/office/drawing/2014/main" id="{C1FCDBBC-D74C-9D61-C589-09C11E2022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D85367-3FA5-A651-2B57-40B67DC1ACF4}"/>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364411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0675-3146-1729-4B45-2786ADDA16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D2FE9A-07AD-6B0D-04B4-A5E344FC0C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362D7-0EE2-3B3F-3A88-8FF9426A3A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5F457F-D829-4CC2-CDD9-ADE187B7D4A1}"/>
              </a:ext>
            </a:extLst>
          </p:cNvPr>
          <p:cNvSpPr>
            <a:spLocks noGrp="1"/>
          </p:cNvSpPr>
          <p:nvPr>
            <p:ph type="dt" sz="half" idx="10"/>
          </p:nvPr>
        </p:nvSpPr>
        <p:spPr/>
        <p:txBody>
          <a:bodyPr/>
          <a:lstStyle/>
          <a:p>
            <a:fld id="{0BEE2EE8-644E-438E-A24D-F2C140D42D65}" type="datetimeFigureOut">
              <a:rPr lang="en-US" smtClean="0"/>
              <a:t>10/7/2025</a:t>
            </a:fld>
            <a:endParaRPr lang="en-US"/>
          </a:p>
        </p:txBody>
      </p:sp>
      <p:sp>
        <p:nvSpPr>
          <p:cNvPr id="6" name="Footer Placeholder 5">
            <a:extLst>
              <a:ext uri="{FF2B5EF4-FFF2-40B4-BE49-F238E27FC236}">
                <a16:creationId xmlns:a16="http://schemas.microsoft.com/office/drawing/2014/main" id="{BD7E4D91-5670-E766-5A7C-5CD62AEE6E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1777E8-5BC2-633A-D9CF-493A74C012A4}"/>
              </a:ext>
            </a:extLst>
          </p:cNvPr>
          <p:cNvSpPr>
            <a:spLocks noGrp="1"/>
          </p:cNvSpPr>
          <p:nvPr>
            <p:ph type="sldNum" sz="quarter" idx="12"/>
          </p:nvPr>
        </p:nvSpPr>
        <p:spPr/>
        <p:txBody>
          <a:bodyPr/>
          <a:lstStyle/>
          <a:p>
            <a:fld id="{E2DD7A5F-AA1A-4AB8-AFE5-36009F44BC24}" type="slidenum">
              <a:rPr lang="en-US" smtClean="0"/>
              <a:t>‹#›</a:t>
            </a:fld>
            <a:endParaRPr lang="en-US"/>
          </a:p>
        </p:txBody>
      </p:sp>
    </p:spTree>
    <p:extLst>
      <p:ext uri="{BB962C8B-B14F-4D97-AF65-F5344CB8AC3E}">
        <p14:creationId xmlns:p14="http://schemas.microsoft.com/office/powerpoint/2010/main" val="1540226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352582-5AC9-B0B7-5AD4-57E032EAAA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A30563-276E-819C-CD01-B7B34317C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1EA365-6448-9234-B45F-63651AA97C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EE2EE8-644E-438E-A24D-F2C140D42D65}" type="datetimeFigureOut">
              <a:rPr lang="en-US" smtClean="0"/>
              <a:t>10/7/2025</a:t>
            </a:fld>
            <a:endParaRPr lang="en-US"/>
          </a:p>
        </p:txBody>
      </p:sp>
      <p:sp>
        <p:nvSpPr>
          <p:cNvPr id="5" name="Footer Placeholder 4">
            <a:extLst>
              <a:ext uri="{FF2B5EF4-FFF2-40B4-BE49-F238E27FC236}">
                <a16:creationId xmlns:a16="http://schemas.microsoft.com/office/drawing/2014/main" id="{F0D74839-0820-94E4-717B-8298D49CFE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A616FC-3340-BEB2-618C-076AE20508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2DD7A5F-AA1A-4AB8-AFE5-36009F44BC24}" type="slidenum">
              <a:rPr lang="en-US" smtClean="0"/>
              <a:t>‹#›</a:t>
            </a:fld>
            <a:endParaRPr lang="en-US"/>
          </a:p>
        </p:txBody>
      </p:sp>
    </p:spTree>
    <p:extLst>
      <p:ext uri="{BB962C8B-B14F-4D97-AF65-F5344CB8AC3E}">
        <p14:creationId xmlns:p14="http://schemas.microsoft.com/office/powerpoint/2010/main" val="2713967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yteatatime.dev/posts/cursor-prompt-analysis/#system-promp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i.google.dev/gemini-api/docs/tokens?lang=pyth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84AE90-D2EF-62D4-89CC-81AB507D78A1}"/>
              </a:ext>
            </a:extLst>
          </p:cNvPr>
          <p:cNvPicPr>
            <a:picLocks noChangeAspect="1"/>
          </p:cNvPicPr>
          <p:nvPr/>
        </p:nvPicPr>
        <p:blipFill>
          <a:blip r:embed="rId2"/>
          <a:stretch>
            <a:fillRect/>
          </a:stretch>
        </p:blipFill>
        <p:spPr>
          <a:xfrm>
            <a:off x="0" y="87123"/>
            <a:ext cx="12192000" cy="6683754"/>
          </a:xfrm>
          <a:prstGeom prst="rect">
            <a:avLst/>
          </a:prstGeom>
        </p:spPr>
      </p:pic>
    </p:spTree>
    <p:extLst>
      <p:ext uri="{BB962C8B-B14F-4D97-AF65-F5344CB8AC3E}">
        <p14:creationId xmlns:p14="http://schemas.microsoft.com/office/powerpoint/2010/main" val="3762289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2C03-0A16-2A38-CCC6-37922FA0462F}"/>
              </a:ext>
            </a:extLst>
          </p:cNvPr>
          <p:cNvSpPr>
            <a:spLocks noGrp="1"/>
          </p:cNvSpPr>
          <p:nvPr>
            <p:ph type="title"/>
          </p:nvPr>
        </p:nvSpPr>
        <p:spPr/>
        <p:txBody>
          <a:bodyPr/>
          <a:lstStyle/>
          <a:p>
            <a:r>
              <a:rPr lang="en-US" dirty="0"/>
              <a:t>Does it matter what IDE you use?</a:t>
            </a:r>
          </a:p>
        </p:txBody>
      </p:sp>
      <p:sp>
        <p:nvSpPr>
          <p:cNvPr id="3" name="Text Placeholder 2">
            <a:extLst>
              <a:ext uri="{FF2B5EF4-FFF2-40B4-BE49-F238E27FC236}">
                <a16:creationId xmlns:a16="http://schemas.microsoft.com/office/drawing/2014/main" id="{DD268581-CFB5-B983-70DD-CC4D69B33B4D}"/>
              </a:ext>
            </a:extLst>
          </p:cNvPr>
          <p:cNvSpPr>
            <a:spLocks noGrp="1"/>
          </p:cNvSpPr>
          <p:nvPr>
            <p:ph type="body" idx="1"/>
          </p:nvPr>
        </p:nvSpPr>
        <p:spPr/>
        <p:txBody>
          <a:bodyPr/>
          <a:lstStyle/>
          <a:p>
            <a:r>
              <a:rPr lang="en-US" dirty="0">
                <a:solidFill>
                  <a:schemeClr val="tx1"/>
                </a:solidFill>
              </a:rPr>
              <a:t>In my experience: very little…</a:t>
            </a:r>
          </a:p>
        </p:txBody>
      </p:sp>
    </p:spTree>
    <p:extLst>
      <p:ext uri="{BB962C8B-B14F-4D97-AF65-F5344CB8AC3E}">
        <p14:creationId xmlns:p14="http://schemas.microsoft.com/office/powerpoint/2010/main" val="376381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E032CB-BE49-1D96-20C1-4E4BA3DF8C1D}"/>
              </a:ext>
            </a:extLst>
          </p:cNvPr>
          <p:cNvSpPr>
            <a:spLocks noGrp="1"/>
          </p:cNvSpPr>
          <p:nvPr>
            <p:ph type="title"/>
          </p:nvPr>
        </p:nvSpPr>
        <p:spPr/>
        <p:txBody>
          <a:bodyPr/>
          <a:lstStyle/>
          <a:p>
            <a:r>
              <a:rPr lang="en-US" u="sng" dirty="0"/>
              <a:t>All</a:t>
            </a:r>
            <a:r>
              <a:rPr lang="en-US" dirty="0"/>
              <a:t> IDEs are powered by the </a:t>
            </a:r>
            <a:r>
              <a:rPr lang="en-US" b="1" u="sng" dirty="0"/>
              <a:t>same LLMs</a:t>
            </a:r>
            <a:r>
              <a:rPr lang="en-US" dirty="0"/>
              <a:t>.</a:t>
            </a:r>
          </a:p>
        </p:txBody>
      </p:sp>
      <p:pic>
        <p:nvPicPr>
          <p:cNvPr id="7" name="Content Placeholder 6" descr="A screenshot of a computer program&#10;&#10;AI-generated content may be incorrect.">
            <a:extLst>
              <a:ext uri="{FF2B5EF4-FFF2-40B4-BE49-F238E27FC236}">
                <a16:creationId xmlns:a16="http://schemas.microsoft.com/office/drawing/2014/main" id="{7DBCC4F7-02B8-8C7E-D4F6-55E5C7F21D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9466" y="1479260"/>
            <a:ext cx="6601746" cy="4143953"/>
          </a:xfrm>
        </p:spPr>
      </p:pic>
      <p:sp>
        <p:nvSpPr>
          <p:cNvPr id="8" name="TextBox 7">
            <a:extLst>
              <a:ext uri="{FF2B5EF4-FFF2-40B4-BE49-F238E27FC236}">
                <a16:creationId xmlns:a16="http://schemas.microsoft.com/office/drawing/2014/main" id="{3D6CEF34-2D83-608E-3801-87D7A2B7C0F8}"/>
              </a:ext>
            </a:extLst>
          </p:cNvPr>
          <p:cNvSpPr txBox="1"/>
          <p:nvPr/>
        </p:nvSpPr>
        <p:spPr>
          <a:xfrm>
            <a:off x="2014412" y="5846544"/>
            <a:ext cx="8891858" cy="461665"/>
          </a:xfrm>
          <a:prstGeom prst="rect">
            <a:avLst/>
          </a:prstGeom>
          <a:noFill/>
        </p:spPr>
        <p:txBody>
          <a:bodyPr wrap="none" rtlCol="0">
            <a:spAutoFit/>
          </a:bodyPr>
          <a:lstStyle/>
          <a:p>
            <a:pPr algn="ctr"/>
            <a:r>
              <a:rPr lang="en-US" sz="2400" dirty="0"/>
              <a:t>Your</a:t>
            </a:r>
            <a:r>
              <a:rPr lang="en-US" sz="2400" b="1" dirty="0"/>
              <a:t> </a:t>
            </a:r>
            <a:r>
              <a:rPr lang="en-US" sz="2400" dirty="0"/>
              <a:t>choice of LLM </a:t>
            </a:r>
            <a:r>
              <a:rPr lang="en-US" sz="2400" b="1" dirty="0"/>
              <a:t>overwhelmingly</a:t>
            </a:r>
            <a:r>
              <a:rPr lang="en-US" sz="2400" i="1" dirty="0"/>
              <a:t> </a:t>
            </a:r>
            <a:r>
              <a:rPr lang="en-US" sz="2400" dirty="0"/>
              <a:t>determines the performance.</a:t>
            </a:r>
          </a:p>
        </p:txBody>
      </p:sp>
    </p:spTree>
    <p:extLst>
      <p:ext uri="{BB962C8B-B14F-4D97-AF65-F5344CB8AC3E}">
        <p14:creationId xmlns:p14="http://schemas.microsoft.com/office/powerpoint/2010/main" val="379530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88E41-C87E-5D56-472C-B0962B49ED26}"/>
              </a:ext>
            </a:extLst>
          </p:cNvPr>
          <p:cNvSpPr>
            <a:spLocks noGrp="1"/>
          </p:cNvSpPr>
          <p:nvPr>
            <p:ph type="title"/>
          </p:nvPr>
        </p:nvSpPr>
        <p:spPr/>
        <p:txBody>
          <a:bodyPr/>
          <a:lstStyle/>
          <a:p>
            <a:r>
              <a:rPr lang="en-US" dirty="0"/>
              <a:t>Different IDEs prefix different </a:t>
            </a:r>
            <a:r>
              <a:rPr lang="en-US" u="sng" dirty="0"/>
              <a:t>System Prompts</a:t>
            </a:r>
          </a:p>
        </p:txBody>
      </p:sp>
      <p:sp>
        <p:nvSpPr>
          <p:cNvPr id="3" name="Content Placeholder 2">
            <a:extLst>
              <a:ext uri="{FF2B5EF4-FFF2-40B4-BE49-F238E27FC236}">
                <a16:creationId xmlns:a16="http://schemas.microsoft.com/office/drawing/2014/main" id="{717B0EF5-F9AA-5912-0CD2-51B155B43079}"/>
              </a:ext>
            </a:extLst>
          </p:cNvPr>
          <p:cNvSpPr>
            <a:spLocks noGrp="1"/>
          </p:cNvSpPr>
          <p:nvPr>
            <p:ph idx="1"/>
          </p:nvPr>
        </p:nvSpPr>
        <p:spPr>
          <a:ln>
            <a:solidFill>
              <a:schemeClr val="tx1"/>
            </a:solidFill>
          </a:ln>
        </p:spPr>
        <p:txBody>
          <a:bodyPr>
            <a:normAutofit fontScale="55000" lnSpcReduction="20000"/>
          </a:bodyPr>
          <a:lstStyle/>
          <a:p>
            <a:pPr marL="0" indent="0">
              <a:buNone/>
            </a:pPr>
            <a:r>
              <a:rPr lang="en-US" dirty="0"/>
              <a:t>You are a an AI coding assistant, powered by GPT-4.1. You operate in Cursor</a:t>
            </a:r>
          </a:p>
          <a:p>
            <a:pPr marL="0" indent="0">
              <a:buNone/>
            </a:pPr>
            <a:r>
              <a:rPr lang="en-US" dirty="0"/>
              <a:t>You are pair programming with a USER to solve their coding task. Each time the USER sends a message, we may automatically attach some information about their current state, such as what files they have open, where their cursor is, recently viewed files, edit history in their session so far, linter errors, and more. This information may or may not be relevant to the coding task, it is up for you to decide.</a:t>
            </a:r>
          </a:p>
          <a:p>
            <a:pPr marL="0" indent="0">
              <a:buNone/>
            </a:pPr>
            <a:endParaRPr lang="en-US" dirty="0"/>
          </a:p>
          <a:p>
            <a:pPr marL="0" indent="0">
              <a:buNone/>
            </a:pPr>
            <a:r>
              <a:rPr lang="en-US" dirty="0"/>
              <a:t>You are an agent - please keep going until the user's query is completely resolved, before ending your turn and yielding back to the user. Only terminate your turn when you are sure that the problem is solved. Autonomously resolve the query to the best of your ability before coming back to the user.</a:t>
            </a:r>
          </a:p>
          <a:p>
            <a:pPr marL="0" indent="0">
              <a:buNone/>
            </a:pPr>
            <a:endParaRPr lang="en-US" dirty="0"/>
          </a:p>
          <a:p>
            <a:pPr marL="0" indent="0">
              <a:buNone/>
            </a:pPr>
            <a:r>
              <a:rPr lang="en-US" dirty="0"/>
              <a:t>Your main goal is to follow the USER's instructions at each message, denoted by the &lt;</a:t>
            </a:r>
            <a:r>
              <a:rPr lang="en-US" dirty="0" err="1"/>
              <a:t>user_query</a:t>
            </a:r>
            <a:r>
              <a:rPr lang="en-US" dirty="0"/>
              <a:t>&gt; tag.</a:t>
            </a:r>
          </a:p>
          <a:p>
            <a:pPr marL="0" indent="0">
              <a:buNone/>
            </a:pPr>
            <a:endParaRPr lang="en-US" dirty="0"/>
          </a:p>
          <a:p>
            <a:pPr marL="0" indent="0">
              <a:buNone/>
            </a:pPr>
            <a:r>
              <a:rPr lang="en-US" dirty="0"/>
              <a:t>&lt;communication&gt;</a:t>
            </a:r>
          </a:p>
          <a:p>
            <a:pPr marL="0" indent="0">
              <a:buNone/>
            </a:pPr>
            <a:r>
              <a:rPr lang="en-US" dirty="0"/>
              <a:t>When using markdown in assistant messages, use backticks to format file, directory, function, and class names. Use \( and \) for inline math, \[ and \] for block math.</a:t>
            </a:r>
          </a:p>
          <a:p>
            <a:pPr marL="0" indent="0">
              <a:buNone/>
            </a:pPr>
            <a:r>
              <a:rPr lang="en-US" dirty="0"/>
              <a:t>&lt;/communication&gt;</a:t>
            </a:r>
          </a:p>
          <a:p>
            <a:pPr marL="0" indent="0">
              <a:buNone/>
            </a:pPr>
            <a:r>
              <a:rPr lang="en-US" dirty="0"/>
              <a:t>…</a:t>
            </a:r>
          </a:p>
          <a:p>
            <a:pPr marL="0" indent="0">
              <a:buNone/>
            </a:pPr>
            <a:endParaRPr lang="en-US" dirty="0"/>
          </a:p>
        </p:txBody>
      </p:sp>
      <p:sp>
        <p:nvSpPr>
          <p:cNvPr id="5" name="TextBox 4">
            <a:extLst>
              <a:ext uri="{FF2B5EF4-FFF2-40B4-BE49-F238E27FC236}">
                <a16:creationId xmlns:a16="http://schemas.microsoft.com/office/drawing/2014/main" id="{161CD656-DDF4-ABA9-5EC4-A3ED1B7E7DFA}"/>
              </a:ext>
            </a:extLst>
          </p:cNvPr>
          <p:cNvSpPr txBox="1"/>
          <p:nvPr/>
        </p:nvSpPr>
        <p:spPr>
          <a:xfrm>
            <a:off x="3927276" y="6123543"/>
            <a:ext cx="6097190" cy="369332"/>
          </a:xfrm>
          <a:prstGeom prst="rect">
            <a:avLst/>
          </a:prstGeom>
          <a:noFill/>
        </p:spPr>
        <p:txBody>
          <a:bodyPr wrap="square">
            <a:spAutoFit/>
          </a:bodyPr>
          <a:lstStyle/>
          <a:p>
            <a:r>
              <a:rPr lang="en-US" dirty="0">
                <a:hlinkClick r:id="rId2"/>
              </a:rPr>
              <a:t>9 Lessons From Cursor's System Prompt</a:t>
            </a:r>
            <a:endParaRPr lang="en-US" dirty="0"/>
          </a:p>
        </p:txBody>
      </p:sp>
    </p:spTree>
    <p:extLst>
      <p:ext uri="{BB962C8B-B14F-4D97-AF65-F5344CB8AC3E}">
        <p14:creationId xmlns:p14="http://schemas.microsoft.com/office/powerpoint/2010/main" val="3546443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03731D-680F-FB6A-C6F0-906CCF4F2787}"/>
              </a:ext>
            </a:extLst>
          </p:cNvPr>
          <p:cNvSpPr>
            <a:spLocks noGrp="1"/>
          </p:cNvSpPr>
          <p:nvPr>
            <p:ph type="title"/>
          </p:nvPr>
        </p:nvSpPr>
        <p:spPr>
          <a:xfrm>
            <a:off x="945356" y="121444"/>
            <a:ext cx="10515600" cy="1586107"/>
          </a:xfrm>
        </p:spPr>
        <p:txBody>
          <a:bodyPr>
            <a:normAutofit/>
          </a:bodyPr>
          <a:lstStyle/>
          <a:p>
            <a:pPr algn="ctr"/>
            <a:r>
              <a:rPr lang="en-US" dirty="0"/>
              <a:t>Different System Prompts state different desired levels of Agent autonomy.</a:t>
            </a:r>
          </a:p>
        </p:txBody>
      </p:sp>
      <p:sp>
        <p:nvSpPr>
          <p:cNvPr id="6" name="TextBox 5">
            <a:extLst>
              <a:ext uri="{FF2B5EF4-FFF2-40B4-BE49-F238E27FC236}">
                <a16:creationId xmlns:a16="http://schemas.microsoft.com/office/drawing/2014/main" id="{287A3499-5C80-16F7-C5B2-278D5466C81D}"/>
              </a:ext>
            </a:extLst>
          </p:cNvPr>
          <p:cNvSpPr txBox="1"/>
          <p:nvPr/>
        </p:nvSpPr>
        <p:spPr>
          <a:xfrm>
            <a:off x="1376274" y="5308958"/>
            <a:ext cx="1140056" cy="369332"/>
          </a:xfrm>
          <a:prstGeom prst="rect">
            <a:avLst/>
          </a:prstGeom>
          <a:noFill/>
        </p:spPr>
        <p:txBody>
          <a:bodyPr wrap="none" rtlCol="0">
            <a:spAutoFit/>
          </a:bodyPr>
          <a:lstStyle/>
          <a:p>
            <a:r>
              <a:rPr lang="en-US" b="1" dirty="0"/>
              <a:t>Cautious</a:t>
            </a:r>
          </a:p>
        </p:txBody>
      </p:sp>
      <p:sp>
        <p:nvSpPr>
          <p:cNvPr id="7" name="TextBox 6">
            <a:extLst>
              <a:ext uri="{FF2B5EF4-FFF2-40B4-BE49-F238E27FC236}">
                <a16:creationId xmlns:a16="http://schemas.microsoft.com/office/drawing/2014/main" id="{3C6BDD34-6971-E9F3-4C12-3B8D59199ADA}"/>
              </a:ext>
            </a:extLst>
          </p:cNvPr>
          <p:cNvSpPr txBox="1"/>
          <p:nvPr/>
        </p:nvSpPr>
        <p:spPr>
          <a:xfrm>
            <a:off x="8273799" y="5308958"/>
            <a:ext cx="3809569" cy="369332"/>
          </a:xfrm>
          <a:prstGeom prst="rect">
            <a:avLst/>
          </a:prstGeom>
          <a:noFill/>
        </p:spPr>
        <p:txBody>
          <a:bodyPr wrap="none" rtlCol="0">
            <a:spAutoFit/>
          </a:bodyPr>
          <a:lstStyle/>
          <a:p>
            <a:r>
              <a:rPr lang="en-US" b="1" dirty="0">
                <a:solidFill>
                  <a:srgbClr val="FF0000"/>
                </a:solidFill>
              </a:rPr>
              <a:t>Invents its own prompts</a:t>
            </a:r>
            <a:r>
              <a:rPr lang="en-US" b="1" dirty="0"/>
              <a:t> while idle.</a:t>
            </a:r>
          </a:p>
        </p:txBody>
      </p:sp>
      <p:sp>
        <p:nvSpPr>
          <p:cNvPr id="8" name="Arrow: Right 7">
            <a:extLst>
              <a:ext uri="{FF2B5EF4-FFF2-40B4-BE49-F238E27FC236}">
                <a16:creationId xmlns:a16="http://schemas.microsoft.com/office/drawing/2014/main" id="{B3801AB0-C00D-14AE-B136-30AEC4CD74DE}"/>
              </a:ext>
            </a:extLst>
          </p:cNvPr>
          <p:cNvSpPr/>
          <p:nvPr/>
        </p:nvSpPr>
        <p:spPr>
          <a:xfrm>
            <a:off x="506260" y="4004317"/>
            <a:ext cx="11179480" cy="1146132"/>
          </a:xfrm>
          <a:prstGeom prst="rightArrow">
            <a:avLst/>
          </a:prstGeom>
          <a:gradFill flip="none" rotWithShape="1">
            <a:gsLst>
              <a:gs pos="0">
                <a:srgbClr val="FF0000"/>
              </a:gs>
              <a:gs pos="50000">
                <a:schemeClr val="accent1">
                  <a:tint val="44500"/>
                  <a:satMod val="160000"/>
                </a:schemeClr>
              </a:gs>
              <a:gs pos="100000">
                <a:schemeClr val="accent1"/>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actory AI - The Montgomery Summit">
            <a:extLst>
              <a:ext uri="{FF2B5EF4-FFF2-40B4-BE49-F238E27FC236}">
                <a16:creationId xmlns:a16="http://schemas.microsoft.com/office/drawing/2014/main" id="{1D4536B4-06F3-665D-6159-9ABD04FCC7D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152" t="38148" r="11639" b="36704"/>
          <a:stretch>
            <a:fillRect/>
          </a:stretch>
        </p:blipFill>
        <p:spPr bwMode="auto">
          <a:xfrm>
            <a:off x="8273799" y="2901734"/>
            <a:ext cx="3385176" cy="11170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ual Studio Code - Download and ...">
            <a:extLst>
              <a:ext uri="{FF2B5EF4-FFF2-40B4-BE49-F238E27FC236}">
                <a16:creationId xmlns:a16="http://schemas.microsoft.com/office/drawing/2014/main" id="{9B305B47-49BE-9B0E-20F4-04DD1878A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0197" y="2887218"/>
            <a:ext cx="1146133" cy="11461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C073745-2FC3-4208-7BEE-334C27A7B5FD}"/>
              </a:ext>
            </a:extLst>
          </p:cNvPr>
          <p:cNvSpPr txBox="1"/>
          <p:nvPr/>
        </p:nvSpPr>
        <p:spPr>
          <a:xfrm>
            <a:off x="5400674" y="5308958"/>
            <a:ext cx="1650639" cy="369332"/>
          </a:xfrm>
          <a:prstGeom prst="rect">
            <a:avLst/>
          </a:prstGeom>
          <a:noFill/>
        </p:spPr>
        <p:txBody>
          <a:bodyPr wrap="square" rtlCol="0">
            <a:spAutoFit/>
          </a:bodyPr>
          <a:lstStyle/>
          <a:p>
            <a:r>
              <a:rPr lang="en-US" b="1" dirty="0"/>
              <a:t>Independent</a:t>
            </a:r>
            <a:endParaRPr lang="en-US" dirty="0"/>
          </a:p>
        </p:txBody>
      </p:sp>
      <p:pic>
        <p:nvPicPr>
          <p:cNvPr id="1032" name="Picture 8" descr="Cursor Logo (code editor) - PNG Logo ...">
            <a:extLst>
              <a:ext uri="{FF2B5EF4-FFF2-40B4-BE49-F238E27FC236}">
                <a16:creationId xmlns:a16="http://schemas.microsoft.com/office/drawing/2014/main" id="{51F79B51-092B-6353-091D-C2CE13B6A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3038" y="2851151"/>
            <a:ext cx="1801204" cy="133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447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44BE-46B7-F5FC-CA40-4D9C0A038F15}"/>
              </a:ext>
            </a:extLst>
          </p:cNvPr>
          <p:cNvSpPr>
            <a:spLocks noGrp="1"/>
          </p:cNvSpPr>
          <p:nvPr>
            <p:ph type="title"/>
          </p:nvPr>
        </p:nvSpPr>
        <p:spPr/>
        <p:txBody>
          <a:bodyPr/>
          <a:lstStyle/>
          <a:p>
            <a:r>
              <a:rPr lang="en-US" dirty="0"/>
              <a:t>Discussion: Auto-Approve commands</a:t>
            </a:r>
          </a:p>
        </p:txBody>
      </p:sp>
      <p:sp>
        <p:nvSpPr>
          <p:cNvPr id="9" name="Content Placeholder 8">
            <a:extLst>
              <a:ext uri="{FF2B5EF4-FFF2-40B4-BE49-F238E27FC236}">
                <a16:creationId xmlns:a16="http://schemas.microsoft.com/office/drawing/2014/main" id="{7EFDF012-60AF-C25C-97E3-4EA521FAA35A}"/>
              </a:ext>
            </a:extLst>
          </p:cNvPr>
          <p:cNvSpPr>
            <a:spLocks noGrp="1"/>
          </p:cNvSpPr>
          <p:nvPr>
            <p:ph idx="1"/>
          </p:nvPr>
        </p:nvSpPr>
        <p:spPr>
          <a:xfrm>
            <a:off x="838200" y="1825625"/>
            <a:ext cx="4500914" cy="4351338"/>
          </a:xfrm>
        </p:spPr>
        <p:txBody>
          <a:bodyPr>
            <a:normAutofit/>
          </a:bodyPr>
          <a:lstStyle/>
          <a:p>
            <a:r>
              <a:rPr lang="en-US" dirty="0"/>
              <a:t>IDEs can be set up to </a:t>
            </a:r>
            <a:r>
              <a:rPr lang="en-US" b="1" dirty="0"/>
              <a:t>automatically approve and execute </a:t>
            </a:r>
            <a:r>
              <a:rPr lang="en-US" dirty="0"/>
              <a:t>calls to the Command Line.</a:t>
            </a:r>
          </a:p>
          <a:p>
            <a:endParaRPr lang="en-US" dirty="0"/>
          </a:p>
          <a:p>
            <a:r>
              <a:rPr lang="en-US" dirty="0"/>
              <a:t>Rabbits aside: what would it take to do this </a:t>
            </a:r>
            <a:r>
              <a:rPr lang="en-US" b="1" dirty="0"/>
              <a:t>safely</a:t>
            </a:r>
            <a:r>
              <a:rPr lang="en-US" dirty="0"/>
              <a:t>?</a:t>
            </a:r>
          </a:p>
        </p:txBody>
      </p:sp>
      <p:grpSp>
        <p:nvGrpSpPr>
          <p:cNvPr id="8" name="Group 7">
            <a:extLst>
              <a:ext uri="{FF2B5EF4-FFF2-40B4-BE49-F238E27FC236}">
                <a16:creationId xmlns:a16="http://schemas.microsoft.com/office/drawing/2014/main" id="{D095442E-742D-1866-980D-FC4DE4AE2A6E}"/>
              </a:ext>
            </a:extLst>
          </p:cNvPr>
          <p:cNvGrpSpPr/>
          <p:nvPr/>
        </p:nvGrpSpPr>
        <p:grpSpPr>
          <a:xfrm>
            <a:off x="7923995" y="1855780"/>
            <a:ext cx="3607605" cy="3908440"/>
            <a:chOff x="5282395" y="1957380"/>
            <a:chExt cx="3607605" cy="3908440"/>
          </a:xfrm>
        </p:grpSpPr>
        <p:grpSp>
          <p:nvGrpSpPr>
            <p:cNvPr id="6" name="Group 5">
              <a:extLst>
                <a:ext uri="{FF2B5EF4-FFF2-40B4-BE49-F238E27FC236}">
                  <a16:creationId xmlns:a16="http://schemas.microsoft.com/office/drawing/2014/main" id="{E6DD14DF-AC5D-3953-63BF-FF08DF8809AE}"/>
                </a:ext>
              </a:extLst>
            </p:cNvPr>
            <p:cNvGrpSpPr/>
            <p:nvPr/>
          </p:nvGrpSpPr>
          <p:grpSpPr>
            <a:xfrm>
              <a:off x="5282395" y="1957380"/>
              <a:ext cx="3607605" cy="3908440"/>
              <a:chOff x="5282395" y="1957380"/>
              <a:chExt cx="3607605" cy="3908440"/>
            </a:xfrm>
          </p:grpSpPr>
          <p:pic>
            <p:nvPicPr>
              <p:cNvPr id="4" name="Picture 3" descr="A screenshot of a computer&#10;&#10;AI-generated content may be incorrect.">
                <a:extLst>
                  <a:ext uri="{FF2B5EF4-FFF2-40B4-BE49-F238E27FC236}">
                    <a16:creationId xmlns:a16="http://schemas.microsoft.com/office/drawing/2014/main" id="{62DD1067-316C-6D48-A773-BD87F0B2C5A1}"/>
                  </a:ext>
                </a:extLst>
              </p:cNvPr>
              <p:cNvPicPr>
                <a:picLocks noChangeAspect="1"/>
              </p:cNvPicPr>
              <p:nvPr/>
            </p:nvPicPr>
            <p:blipFill>
              <a:blip r:embed="rId3">
                <a:extLst>
                  <a:ext uri="{28A0092B-C50C-407E-A947-70E740481C1C}">
                    <a14:useLocalDpi xmlns:a14="http://schemas.microsoft.com/office/drawing/2010/main" val="0"/>
                  </a:ext>
                </a:extLst>
              </a:blip>
              <a:srcRect l="70410" r="1"/>
              <a:stretch>
                <a:fillRect/>
              </a:stretch>
            </p:blipFill>
            <p:spPr>
              <a:xfrm>
                <a:off x="5282395" y="1957380"/>
                <a:ext cx="3607605" cy="390844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DBBBE351-CBF2-63D1-AE8C-F4A5760B5E21}"/>
                  </a:ext>
                </a:extLst>
              </p:cNvPr>
              <p:cNvPicPr>
                <a:picLocks noChangeAspect="1"/>
              </p:cNvPicPr>
              <p:nvPr/>
            </p:nvPicPr>
            <p:blipFill>
              <a:blip r:embed="rId3">
                <a:extLst>
                  <a:ext uri="{28A0092B-C50C-407E-A947-70E740481C1C}">
                    <a14:useLocalDpi xmlns:a14="http://schemas.microsoft.com/office/drawing/2010/main" val="0"/>
                  </a:ext>
                </a:extLst>
              </a:blip>
              <a:srcRect l="583" t="65244" r="83467" b="24541"/>
              <a:stretch>
                <a:fillRect/>
              </a:stretch>
            </p:blipFill>
            <p:spPr>
              <a:xfrm>
                <a:off x="5282395" y="4507248"/>
                <a:ext cx="1944710" cy="399246"/>
              </a:xfrm>
              <a:prstGeom prst="rect">
                <a:avLst/>
              </a:prstGeom>
            </p:spPr>
          </p:pic>
        </p:grpSp>
        <p:sp>
          <p:nvSpPr>
            <p:cNvPr id="7" name="Rectangle 6">
              <a:extLst>
                <a:ext uri="{FF2B5EF4-FFF2-40B4-BE49-F238E27FC236}">
                  <a16:creationId xmlns:a16="http://schemas.microsoft.com/office/drawing/2014/main" id="{761BD92D-CAF7-8DF1-74F0-458AD45DAFB4}"/>
                </a:ext>
              </a:extLst>
            </p:cNvPr>
            <p:cNvSpPr/>
            <p:nvPr/>
          </p:nvSpPr>
          <p:spPr>
            <a:xfrm>
              <a:off x="5365750" y="4507248"/>
              <a:ext cx="1816100" cy="39924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grpSp>
      <p:pic>
        <p:nvPicPr>
          <p:cNvPr id="3" name="Picture 2">
            <a:extLst>
              <a:ext uri="{FF2B5EF4-FFF2-40B4-BE49-F238E27FC236}">
                <a16:creationId xmlns:a16="http://schemas.microsoft.com/office/drawing/2014/main" id="{7D19744C-EA02-A2D5-0CE2-FEA522E0C46D}"/>
              </a:ext>
            </a:extLst>
          </p:cNvPr>
          <p:cNvPicPr>
            <a:picLocks noChangeAspect="1"/>
          </p:cNvPicPr>
          <p:nvPr/>
        </p:nvPicPr>
        <p:blipFill>
          <a:blip r:embed="rId4"/>
          <a:srcRect l="10860" r="51071"/>
          <a:stretch>
            <a:fillRect/>
          </a:stretch>
        </p:blipFill>
        <p:spPr>
          <a:xfrm>
            <a:off x="5703304" y="1884463"/>
            <a:ext cx="2220691" cy="3851073"/>
          </a:xfrm>
          <a:prstGeom prst="rect">
            <a:avLst/>
          </a:prstGeom>
        </p:spPr>
      </p:pic>
      <p:sp>
        <p:nvSpPr>
          <p:cNvPr id="10" name="TextBox 9">
            <a:extLst>
              <a:ext uri="{FF2B5EF4-FFF2-40B4-BE49-F238E27FC236}">
                <a16:creationId xmlns:a16="http://schemas.microsoft.com/office/drawing/2014/main" id="{D3965636-F828-3B89-821B-D0B3050EF88B}"/>
              </a:ext>
            </a:extLst>
          </p:cNvPr>
          <p:cNvSpPr txBox="1"/>
          <p:nvPr/>
        </p:nvSpPr>
        <p:spPr>
          <a:xfrm>
            <a:off x="6704674" y="4308229"/>
            <a:ext cx="598241" cy="369332"/>
          </a:xfrm>
          <a:prstGeom prst="rect">
            <a:avLst/>
          </a:prstGeom>
          <a:noFill/>
        </p:spPr>
        <p:txBody>
          <a:bodyPr wrap="none" rtlCol="0">
            <a:spAutoFit/>
          </a:bodyPr>
          <a:lstStyle/>
          <a:p>
            <a:r>
              <a:rPr lang="en-US" dirty="0"/>
              <a:t>LLM</a:t>
            </a:r>
          </a:p>
        </p:txBody>
      </p:sp>
    </p:spTree>
    <p:extLst>
      <p:ext uri="{BB962C8B-B14F-4D97-AF65-F5344CB8AC3E}">
        <p14:creationId xmlns:p14="http://schemas.microsoft.com/office/powerpoint/2010/main" val="3957915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392A-29D3-1EC9-2DF1-7D70111E3987}"/>
              </a:ext>
            </a:extLst>
          </p:cNvPr>
          <p:cNvSpPr>
            <a:spLocks noGrp="1"/>
          </p:cNvSpPr>
          <p:nvPr>
            <p:ph type="title"/>
          </p:nvPr>
        </p:nvSpPr>
        <p:spPr/>
        <p:txBody>
          <a:bodyPr/>
          <a:lstStyle/>
          <a:p>
            <a:r>
              <a:rPr lang="en-US" dirty="0"/>
              <a:t>Context is key. Beware your </a:t>
            </a:r>
            <a:r>
              <a:rPr lang="en-US" u="sng" dirty="0"/>
              <a:t>context limit</a:t>
            </a:r>
            <a:r>
              <a:rPr lang="en-US" dirty="0"/>
              <a:t>.</a:t>
            </a:r>
          </a:p>
        </p:txBody>
      </p:sp>
      <p:sp>
        <p:nvSpPr>
          <p:cNvPr id="3" name="Content Placeholder 2">
            <a:extLst>
              <a:ext uri="{FF2B5EF4-FFF2-40B4-BE49-F238E27FC236}">
                <a16:creationId xmlns:a16="http://schemas.microsoft.com/office/drawing/2014/main" id="{47E6871D-4647-9D6C-B320-29AA029B788F}"/>
              </a:ext>
            </a:extLst>
          </p:cNvPr>
          <p:cNvSpPr>
            <a:spLocks noGrp="1"/>
          </p:cNvSpPr>
          <p:nvPr>
            <p:ph idx="1"/>
          </p:nvPr>
        </p:nvSpPr>
        <p:spPr>
          <a:xfrm>
            <a:off x="838200" y="1825625"/>
            <a:ext cx="6088039" cy="4351338"/>
          </a:xfrm>
        </p:spPr>
        <p:txBody>
          <a:bodyPr/>
          <a:lstStyle/>
          <a:p>
            <a:r>
              <a:rPr lang="en-US" dirty="0"/>
              <a:t>Copy/pastes code into the LLM prompt.</a:t>
            </a:r>
          </a:p>
          <a:p>
            <a:endParaRPr lang="en-US" dirty="0"/>
          </a:p>
          <a:p>
            <a:r>
              <a:rPr lang="en-US" dirty="0"/>
              <a:t>More context = better code gen?</a:t>
            </a:r>
          </a:p>
          <a:p>
            <a:endParaRPr lang="en-US" dirty="0"/>
          </a:p>
          <a:p>
            <a:r>
              <a:rPr lang="en-US" dirty="0"/>
              <a:t>Agents work pretty well until you hit the </a:t>
            </a:r>
            <a:r>
              <a:rPr lang="en-US" u="sng" dirty="0"/>
              <a:t>context limit</a:t>
            </a:r>
            <a:r>
              <a:rPr lang="en-US" dirty="0"/>
              <a:t>.</a:t>
            </a:r>
          </a:p>
          <a:p>
            <a:endParaRPr lang="en-US" dirty="0"/>
          </a:p>
        </p:txBody>
      </p:sp>
      <p:pic>
        <p:nvPicPr>
          <p:cNvPr id="9" name="Picture 8" descr="A screenshot of a computer program&#10;&#10;AI-generated content may be incorrect.">
            <a:extLst>
              <a:ext uri="{FF2B5EF4-FFF2-40B4-BE49-F238E27FC236}">
                <a16:creationId xmlns:a16="http://schemas.microsoft.com/office/drawing/2014/main" id="{B052F3D2-6102-30A6-0D59-FDB35D041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4283" y="1825625"/>
            <a:ext cx="4620270" cy="2048161"/>
          </a:xfrm>
          <a:prstGeom prst="rect">
            <a:avLst/>
          </a:prstGeom>
        </p:spPr>
      </p:pic>
      <p:pic>
        <p:nvPicPr>
          <p:cNvPr id="3076" name="Picture 4" descr="April 2025 (version 1.100)">
            <a:extLst>
              <a:ext uri="{FF2B5EF4-FFF2-40B4-BE49-F238E27FC236}">
                <a16:creationId xmlns:a16="http://schemas.microsoft.com/office/drawing/2014/main" id="{733D3793-66DE-F982-91DA-3F9B76C1D6E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7079" b="28297"/>
          <a:stretch>
            <a:fillRect/>
          </a:stretch>
        </p:blipFill>
        <p:spPr bwMode="auto">
          <a:xfrm>
            <a:off x="7334283" y="4114801"/>
            <a:ext cx="4762500" cy="174691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2CDD0F3-08DD-7549-E02A-77D5DFD18429}"/>
              </a:ext>
            </a:extLst>
          </p:cNvPr>
          <p:cNvSpPr txBox="1"/>
          <p:nvPr/>
        </p:nvSpPr>
        <p:spPr>
          <a:xfrm>
            <a:off x="7738522" y="5918063"/>
            <a:ext cx="3954032" cy="369332"/>
          </a:xfrm>
          <a:prstGeom prst="rect">
            <a:avLst/>
          </a:prstGeom>
          <a:noFill/>
        </p:spPr>
        <p:txBody>
          <a:bodyPr wrap="none" rtlCol="0">
            <a:spAutoFit/>
          </a:bodyPr>
          <a:lstStyle/>
          <a:p>
            <a:pPr algn="ctr"/>
            <a:r>
              <a:rPr lang="en-US" dirty="0"/>
              <a:t>Summarization = “I give up, start over.”</a:t>
            </a:r>
          </a:p>
        </p:txBody>
      </p:sp>
    </p:spTree>
    <p:extLst>
      <p:ext uri="{BB962C8B-B14F-4D97-AF65-F5344CB8AC3E}">
        <p14:creationId xmlns:p14="http://schemas.microsoft.com/office/powerpoint/2010/main" val="19492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8FD2-CD0D-48D9-8D20-9888DC3E03F5}"/>
              </a:ext>
            </a:extLst>
          </p:cNvPr>
          <p:cNvSpPr>
            <a:spLocks noGrp="1"/>
          </p:cNvSpPr>
          <p:nvPr>
            <p:ph type="title"/>
          </p:nvPr>
        </p:nvSpPr>
        <p:spPr/>
        <p:txBody>
          <a:bodyPr>
            <a:normAutofit/>
          </a:bodyPr>
          <a:lstStyle/>
          <a:p>
            <a:r>
              <a:rPr lang="en-US" dirty="0"/>
              <a:t>Some context limits for reference </a:t>
            </a:r>
          </a:p>
        </p:txBody>
      </p:sp>
      <p:sp>
        <p:nvSpPr>
          <p:cNvPr id="3" name="Content Placeholder 2">
            <a:extLst>
              <a:ext uri="{FF2B5EF4-FFF2-40B4-BE49-F238E27FC236}">
                <a16:creationId xmlns:a16="http://schemas.microsoft.com/office/drawing/2014/main" id="{BD0EF241-0C0A-D894-D12F-45424B7309DB}"/>
              </a:ext>
            </a:extLst>
          </p:cNvPr>
          <p:cNvSpPr>
            <a:spLocks noGrp="1"/>
          </p:cNvSpPr>
          <p:nvPr>
            <p:ph idx="1"/>
          </p:nvPr>
        </p:nvSpPr>
        <p:spPr/>
        <p:txBody>
          <a:bodyPr/>
          <a:lstStyle/>
          <a:p>
            <a:r>
              <a:rPr lang="en-US" dirty="0"/>
              <a:t>ChatGPT 5 Free Tier: 	8,000 tokens</a:t>
            </a:r>
          </a:p>
          <a:p>
            <a:endParaRPr lang="en-US" dirty="0"/>
          </a:p>
          <a:p>
            <a:r>
              <a:rPr lang="en-US" dirty="0"/>
              <a:t>Claude Sonnet 4.5: 	200,000 tokens</a:t>
            </a:r>
          </a:p>
          <a:p>
            <a:r>
              <a:rPr lang="en-US" dirty="0"/>
              <a:t>Gemini 2.5 Pro: 		1,000,000 tokens</a:t>
            </a:r>
          </a:p>
          <a:p>
            <a:pPr lvl="1"/>
            <a:r>
              <a:rPr lang="en-US" dirty="0"/>
              <a:t>1 token ~ 4 characters</a:t>
            </a:r>
          </a:p>
          <a:p>
            <a:pPr lvl="1"/>
            <a:r>
              <a:rPr lang="en-US" dirty="0"/>
              <a:t>20 tokens to make a very dense line of 80 characters of code</a:t>
            </a:r>
          </a:p>
          <a:p>
            <a:pPr lvl="1"/>
            <a:r>
              <a:rPr lang="en-US" dirty="0"/>
              <a:t>50 KLOC of completely dense code</a:t>
            </a:r>
          </a:p>
          <a:p>
            <a:pPr lvl="1"/>
            <a:endParaRPr lang="en-US" dirty="0"/>
          </a:p>
        </p:txBody>
      </p:sp>
      <p:sp>
        <p:nvSpPr>
          <p:cNvPr id="5" name="TextBox 4">
            <a:extLst>
              <a:ext uri="{FF2B5EF4-FFF2-40B4-BE49-F238E27FC236}">
                <a16:creationId xmlns:a16="http://schemas.microsoft.com/office/drawing/2014/main" id="{8BEA1C8F-ADCB-F5E0-B2E1-E5DBE0AD837B}"/>
              </a:ext>
            </a:extLst>
          </p:cNvPr>
          <p:cNvSpPr txBox="1"/>
          <p:nvPr/>
        </p:nvSpPr>
        <p:spPr>
          <a:xfrm>
            <a:off x="2209800" y="5992297"/>
            <a:ext cx="7410450" cy="369332"/>
          </a:xfrm>
          <a:prstGeom prst="rect">
            <a:avLst/>
          </a:prstGeom>
          <a:noFill/>
        </p:spPr>
        <p:txBody>
          <a:bodyPr wrap="square">
            <a:spAutoFit/>
          </a:bodyPr>
          <a:lstStyle/>
          <a:p>
            <a:r>
              <a:rPr lang="en-US" dirty="0">
                <a:hlinkClick r:id="rId2"/>
              </a:rPr>
              <a:t>Understand and count tokens  |  Gemini API  |  Google AI for Developers</a:t>
            </a:r>
            <a:endParaRPr lang="en-US" dirty="0"/>
          </a:p>
        </p:txBody>
      </p:sp>
    </p:spTree>
    <p:extLst>
      <p:ext uri="{BB962C8B-B14F-4D97-AF65-F5344CB8AC3E}">
        <p14:creationId xmlns:p14="http://schemas.microsoft.com/office/powerpoint/2010/main" val="128971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7007F-9B04-535C-FA96-2632608B7CA8}"/>
              </a:ext>
            </a:extLst>
          </p:cNvPr>
          <p:cNvSpPr>
            <a:spLocks noGrp="1"/>
          </p:cNvSpPr>
          <p:nvPr>
            <p:ph type="title"/>
          </p:nvPr>
        </p:nvSpPr>
        <p:spPr/>
        <p:txBody>
          <a:bodyPr>
            <a:normAutofit/>
          </a:bodyPr>
          <a:lstStyle/>
          <a:p>
            <a:r>
              <a:rPr lang="en-US" dirty="0"/>
              <a:t>Writing code and tests in Agent Mode</a:t>
            </a:r>
          </a:p>
        </p:txBody>
      </p:sp>
      <p:sp>
        <p:nvSpPr>
          <p:cNvPr id="5" name="Text Placeholder 4">
            <a:extLst>
              <a:ext uri="{FF2B5EF4-FFF2-40B4-BE49-F238E27FC236}">
                <a16:creationId xmlns:a16="http://schemas.microsoft.com/office/drawing/2014/main" id="{37C1292D-C814-A32D-2C86-2F93D525A196}"/>
              </a:ext>
            </a:extLst>
          </p:cNvPr>
          <p:cNvSpPr>
            <a:spLocks noGrp="1"/>
          </p:cNvSpPr>
          <p:nvPr>
            <p:ph type="body" idx="1"/>
          </p:nvPr>
        </p:nvSpPr>
        <p:spPr/>
        <p:txBody>
          <a:bodyPr/>
          <a:lstStyle/>
          <a:p>
            <a:r>
              <a:rPr lang="en-US" u="sng" dirty="0">
                <a:solidFill>
                  <a:schemeClr val="tx1"/>
                </a:solidFill>
              </a:rPr>
              <a:t>Context</a:t>
            </a:r>
            <a:r>
              <a:rPr lang="en-US" dirty="0">
                <a:solidFill>
                  <a:schemeClr val="tx1"/>
                </a:solidFill>
              </a:rPr>
              <a:t> is key, </a:t>
            </a:r>
            <a:r>
              <a:rPr lang="en-US" dirty="0">
                <a:solidFill>
                  <a:srgbClr val="FF0000"/>
                </a:solidFill>
              </a:rPr>
              <a:t>not prompts</a:t>
            </a:r>
            <a:r>
              <a:rPr lang="en-US" dirty="0">
                <a:solidFill>
                  <a:schemeClr val="tx1"/>
                </a:solidFill>
              </a:rPr>
              <a:t>.</a:t>
            </a:r>
          </a:p>
          <a:p>
            <a:r>
              <a:rPr lang="en-US" dirty="0">
                <a:solidFill>
                  <a:schemeClr val="tx1"/>
                </a:solidFill>
              </a:rPr>
              <a:t>The code </a:t>
            </a:r>
            <a:r>
              <a:rPr lang="en-US" u="sng" dirty="0">
                <a:solidFill>
                  <a:schemeClr val="tx1"/>
                </a:solidFill>
              </a:rPr>
              <a:t>is</a:t>
            </a:r>
            <a:r>
              <a:rPr lang="en-US" dirty="0">
                <a:solidFill>
                  <a:schemeClr val="tx1"/>
                </a:solidFill>
              </a:rPr>
              <a:t> the prompt to an LLM.</a:t>
            </a:r>
          </a:p>
        </p:txBody>
      </p:sp>
    </p:spTree>
    <p:extLst>
      <p:ext uri="{BB962C8B-B14F-4D97-AF65-F5344CB8AC3E}">
        <p14:creationId xmlns:p14="http://schemas.microsoft.com/office/powerpoint/2010/main" val="95092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F1303-F8A9-BCE5-6A26-8805F72C66B0}"/>
              </a:ext>
            </a:extLst>
          </p:cNvPr>
          <p:cNvSpPr>
            <a:spLocks noGrp="1"/>
          </p:cNvSpPr>
          <p:nvPr>
            <p:ph type="title"/>
          </p:nvPr>
        </p:nvSpPr>
        <p:spPr/>
        <p:txBody>
          <a:bodyPr/>
          <a:lstStyle/>
          <a:p>
            <a:r>
              <a:rPr lang="en-US" dirty="0"/>
              <a:t>How </a:t>
            </a:r>
            <a:r>
              <a:rPr lang="en-US" u="sng" dirty="0"/>
              <a:t>not</a:t>
            </a:r>
            <a:r>
              <a:rPr lang="en-US" dirty="0"/>
              <a:t> to write test cases with Agents.</a:t>
            </a:r>
          </a:p>
        </p:txBody>
      </p:sp>
      <p:sp>
        <p:nvSpPr>
          <p:cNvPr id="3" name="Content Placeholder 2">
            <a:extLst>
              <a:ext uri="{FF2B5EF4-FFF2-40B4-BE49-F238E27FC236}">
                <a16:creationId xmlns:a16="http://schemas.microsoft.com/office/drawing/2014/main" id="{4C971840-A014-B67C-8448-0E6A96B2C2F6}"/>
              </a:ext>
            </a:extLst>
          </p:cNvPr>
          <p:cNvSpPr>
            <a:spLocks noGrp="1"/>
          </p:cNvSpPr>
          <p:nvPr>
            <p:ph idx="1"/>
          </p:nvPr>
        </p:nvSpPr>
        <p:spPr/>
        <p:txBody>
          <a:bodyPr/>
          <a:lstStyle/>
          <a:p>
            <a:r>
              <a:rPr lang="en-US" b="1" dirty="0"/>
              <a:t>Bad</a:t>
            </a:r>
            <a:r>
              <a:rPr lang="en-US" dirty="0"/>
              <a:t>: “Generate unit test cases for my code.”</a:t>
            </a:r>
          </a:p>
          <a:p>
            <a:pPr lvl="1"/>
            <a:r>
              <a:rPr lang="en-US" dirty="0"/>
              <a:t>AI has </a:t>
            </a:r>
            <a:r>
              <a:rPr lang="en-US" b="1" dirty="0"/>
              <a:t>no idea</a:t>
            </a:r>
            <a:r>
              <a:rPr lang="en-US" dirty="0"/>
              <a:t> whether your code you are testing is correct!</a:t>
            </a:r>
          </a:p>
          <a:p>
            <a:pPr lvl="1"/>
            <a:r>
              <a:rPr lang="en-US" dirty="0"/>
              <a:t>No test coverage goal stated.</a:t>
            </a:r>
          </a:p>
          <a:p>
            <a:pPr lvl="1"/>
            <a:r>
              <a:rPr lang="en-US" dirty="0"/>
              <a:t>No way to measure progress.</a:t>
            </a:r>
          </a:p>
          <a:p>
            <a:endParaRPr lang="en-US" b="1" dirty="0"/>
          </a:p>
          <a:p>
            <a:r>
              <a:rPr lang="en-US" b="1" dirty="0"/>
              <a:t>Not much better: </a:t>
            </a:r>
            <a:r>
              <a:rPr lang="en-US" dirty="0"/>
              <a:t>“Here are my requirements. Generate a comprehensive test plan for these requirements.”</a:t>
            </a:r>
          </a:p>
          <a:p>
            <a:pPr lvl="1"/>
            <a:r>
              <a:rPr lang="en-US" dirty="0"/>
              <a:t>LLMs </a:t>
            </a:r>
            <a:r>
              <a:rPr lang="en-US" b="1" dirty="0"/>
              <a:t>aren’t trained </a:t>
            </a:r>
            <a:r>
              <a:rPr lang="en-US" dirty="0"/>
              <a:t>on most kinds of software testing.</a:t>
            </a:r>
          </a:p>
          <a:p>
            <a:pPr lvl="1"/>
            <a:r>
              <a:rPr lang="en-US" dirty="0"/>
              <a:t>Tends to </a:t>
            </a:r>
            <a:r>
              <a:rPr lang="en-US" b="1" dirty="0"/>
              <a:t>hallucinate </a:t>
            </a:r>
            <a:r>
              <a:rPr lang="en-US" dirty="0"/>
              <a:t>test criteria, especially </a:t>
            </a:r>
            <a:r>
              <a:rPr lang="en-US" b="1" dirty="0"/>
              <a:t>performance testing</a:t>
            </a:r>
            <a:r>
              <a:rPr lang="en-US" dirty="0"/>
              <a:t>.</a:t>
            </a:r>
          </a:p>
          <a:p>
            <a:pPr lvl="1"/>
            <a:endParaRPr lang="en-US" dirty="0"/>
          </a:p>
        </p:txBody>
      </p:sp>
    </p:spTree>
    <p:extLst>
      <p:ext uri="{BB962C8B-B14F-4D97-AF65-F5344CB8AC3E}">
        <p14:creationId xmlns:p14="http://schemas.microsoft.com/office/powerpoint/2010/main" val="2442557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E5191-E8CA-9384-9533-204803E00685}"/>
              </a:ext>
            </a:extLst>
          </p:cNvPr>
          <p:cNvSpPr>
            <a:spLocks noGrp="1"/>
          </p:cNvSpPr>
          <p:nvPr>
            <p:ph type="title"/>
          </p:nvPr>
        </p:nvSpPr>
        <p:spPr/>
        <p:txBody>
          <a:bodyPr/>
          <a:lstStyle/>
          <a:p>
            <a:r>
              <a:rPr lang="en-US" dirty="0"/>
              <a:t>Best-practice:</a:t>
            </a:r>
            <a:br>
              <a:rPr lang="en-US" dirty="0"/>
            </a:br>
            <a:r>
              <a:rPr lang="en-US" dirty="0"/>
              <a:t>Write the </a:t>
            </a:r>
            <a:r>
              <a:rPr lang="en-US" u="sng" dirty="0"/>
              <a:t>first</a:t>
            </a:r>
            <a:r>
              <a:rPr lang="en-US" dirty="0"/>
              <a:t> unit test </a:t>
            </a:r>
            <a:r>
              <a:rPr lang="en-US" u="sng" dirty="0"/>
              <a:t>yourself</a:t>
            </a:r>
            <a:r>
              <a:rPr lang="en-US" dirty="0"/>
              <a:t>.</a:t>
            </a:r>
          </a:p>
        </p:txBody>
      </p:sp>
      <p:sp>
        <p:nvSpPr>
          <p:cNvPr id="4" name="Text Placeholder 3">
            <a:extLst>
              <a:ext uri="{FF2B5EF4-FFF2-40B4-BE49-F238E27FC236}">
                <a16:creationId xmlns:a16="http://schemas.microsoft.com/office/drawing/2014/main" id="{AB13C67F-DE16-4855-7471-65A64B76325B}"/>
              </a:ext>
            </a:extLst>
          </p:cNvPr>
          <p:cNvSpPr>
            <a:spLocks noGrp="1"/>
          </p:cNvSpPr>
          <p:nvPr>
            <p:ph type="body" idx="1"/>
          </p:nvPr>
        </p:nvSpPr>
        <p:spPr/>
        <p:txBody>
          <a:bodyPr/>
          <a:lstStyle/>
          <a:p>
            <a:r>
              <a:rPr lang="en-US" dirty="0">
                <a:solidFill>
                  <a:schemeClr val="tx1"/>
                </a:solidFill>
              </a:rPr>
              <a:t>AI is pretty good at </a:t>
            </a:r>
            <a:r>
              <a:rPr lang="en-US" b="1" dirty="0">
                <a:solidFill>
                  <a:schemeClr val="tx1"/>
                </a:solidFill>
              </a:rPr>
              <a:t>copying you </a:t>
            </a:r>
            <a:r>
              <a:rPr lang="en-US" dirty="0">
                <a:solidFill>
                  <a:schemeClr val="tx1"/>
                </a:solidFill>
              </a:rPr>
              <a:t>to produce the other tests.</a:t>
            </a:r>
          </a:p>
        </p:txBody>
      </p:sp>
    </p:spTree>
    <p:extLst>
      <p:ext uri="{BB962C8B-B14F-4D97-AF65-F5344CB8AC3E}">
        <p14:creationId xmlns:p14="http://schemas.microsoft.com/office/powerpoint/2010/main" val="1269736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3677-FBFE-2A17-A6CD-E1BA812755EB}"/>
              </a:ext>
            </a:extLst>
          </p:cNvPr>
          <p:cNvSpPr>
            <a:spLocks noGrp="1"/>
          </p:cNvSpPr>
          <p:nvPr>
            <p:ph type="ctrTitle"/>
          </p:nvPr>
        </p:nvSpPr>
        <p:spPr/>
        <p:txBody>
          <a:bodyPr/>
          <a:lstStyle/>
          <a:p>
            <a:r>
              <a:rPr lang="en-US" dirty="0"/>
              <a:t>Writing code and tests in Agent Mode</a:t>
            </a:r>
          </a:p>
        </p:txBody>
      </p:sp>
      <p:sp>
        <p:nvSpPr>
          <p:cNvPr id="3" name="Subtitle 2">
            <a:extLst>
              <a:ext uri="{FF2B5EF4-FFF2-40B4-BE49-F238E27FC236}">
                <a16:creationId xmlns:a16="http://schemas.microsoft.com/office/drawing/2014/main" id="{7EB3F964-976F-4C5E-6902-E5D73AF37A2B}"/>
              </a:ext>
            </a:extLst>
          </p:cNvPr>
          <p:cNvSpPr>
            <a:spLocks noGrp="1"/>
          </p:cNvSpPr>
          <p:nvPr>
            <p:ph type="subTitle" idx="1"/>
          </p:nvPr>
        </p:nvSpPr>
        <p:spPr/>
        <p:txBody>
          <a:bodyPr/>
          <a:lstStyle/>
          <a:p>
            <a:r>
              <a:rPr lang="en-US" dirty="0"/>
              <a:t>And: can we </a:t>
            </a:r>
            <a:r>
              <a:rPr lang="en-US" u="sng" dirty="0"/>
              <a:t>avoid deleting your production database?</a:t>
            </a:r>
          </a:p>
        </p:txBody>
      </p:sp>
      <p:sp>
        <p:nvSpPr>
          <p:cNvPr id="7" name="Rectangle 6">
            <a:extLst>
              <a:ext uri="{FF2B5EF4-FFF2-40B4-BE49-F238E27FC236}">
                <a16:creationId xmlns:a16="http://schemas.microsoft.com/office/drawing/2014/main" id="{4101A886-181F-C3BA-9CE0-D988014BE63B}"/>
              </a:ext>
            </a:extLst>
          </p:cNvPr>
          <p:cNvSpPr/>
          <p:nvPr/>
        </p:nvSpPr>
        <p:spPr>
          <a:xfrm>
            <a:off x="7480897" y="5197965"/>
            <a:ext cx="1215108" cy="5845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2960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303270-AA7F-D05D-81F4-385545AB5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E3BE3-F2EE-0E81-D05A-1AA96008A478}"/>
              </a:ext>
            </a:extLst>
          </p:cNvPr>
          <p:cNvSpPr>
            <a:spLocks noGrp="1"/>
          </p:cNvSpPr>
          <p:nvPr>
            <p:ph type="title"/>
          </p:nvPr>
        </p:nvSpPr>
        <p:spPr/>
        <p:txBody>
          <a:bodyPr/>
          <a:lstStyle/>
          <a:p>
            <a:r>
              <a:rPr lang="en-US" dirty="0"/>
              <a:t>Best-practice:</a:t>
            </a:r>
            <a:br>
              <a:rPr lang="en-US" dirty="0"/>
            </a:br>
            <a:r>
              <a:rPr lang="en-US" dirty="0"/>
              <a:t>Give the AI a code coverage tool.</a:t>
            </a:r>
          </a:p>
        </p:txBody>
      </p:sp>
      <p:sp>
        <p:nvSpPr>
          <p:cNvPr id="4" name="Text Placeholder 3">
            <a:extLst>
              <a:ext uri="{FF2B5EF4-FFF2-40B4-BE49-F238E27FC236}">
                <a16:creationId xmlns:a16="http://schemas.microsoft.com/office/drawing/2014/main" id="{740E893C-D5C3-2800-2E09-0CC47F82E793}"/>
              </a:ext>
            </a:extLst>
          </p:cNvPr>
          <p:cNvSpPr>
            <a:spLocks noGrp="1"/>
          </p:cNvSpPr>
          <p:nvPr>
            <p:ph type="body" idx="1"/>
          </p:nvPr>
        </p:nvSpPr>
        <p:spPr/>
        <p:txBody>
          <a:bodyPr/>
          <a:lstStyle/>
          <a:p>
            <a:r>
              <a:rPr lang="en-US" dirty="0">
                <a:solidFill>
                  <a:schemeClr val="tx1"/>
                </a:solidFill>
              </a:rPr>
              <a:t>Ideally: </a:t>
            </a:r>
            <a:r>
              <a:rPr lang="en-US" b="1" dirty="0">
                <a:solidFill>
                  <a:schemeClr val="tx1"/>
                </a:solidFill>
              </a:rPr>
              <a:t>mutation testing</a:t>
            </a:r>
            <a:r>
              <a:rPr lang="en-US" dirty="0">
                <a:solidFill>
                  <a:schemeClr val="tx1"/>
                </a:solidFill>
              </a:rPr>
              <a:t>.</a:t>
            </a:r>
          </a:p>
          <a:p>
            <a:r>
              <a:rPr lang="en-US" b="1" dirty="0">
                <a:solidFill>
                  <a:schemeClr val="tx1"/>
                </a:solidFill>
              </a:rPr>
              <a:t>Strip out </a:t>
            </a:r>
            <a:r>
              <a:rPr lang="en-US" dirty="0">
                <a:solidFill>
                  <a:schemeClr val="tx1"/>
                </a:solidFill>
              </a:rPr>
              <a:t>excess code.</a:t>
            </a:r>
          </a:p>
        </p:txBody>
      </p:sp>
    </p:spTree>
    <p:extLst>
      <p:ext uri="{BB962C8B-B14F-4D97-AF65-F5344CB8AC3E}">
        <p14:creationId xmlns:p14="http://schemas.microsoft.com/office/powerpoint/2010/main" val="2185005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42667C-7D25-43AD-FC02-5F599D384366}"/>
              </a:ext>
            </a:extLst>
          </p:cNvPr>
          <p:cNvSpPr>
            <a:spLocks noGrp="1"/>
          </p:cNvSpPr>
          <p:nvPr>
            <p:ph type="title"/>
          </p:nvPr>
        </p:nvSpPr>
        <p:spPr/>
        <p:txBody>
          <a:bodyPr/>
          <a:lstStyle/>
          <a:p>
            <a:r>
              <a:rPr lang="en-US" dirty="0"/>
              <a:t>A V-model for using Agents</a:t>
            </a:r>
          </a:p>
        </p:txBody>
      </p:sp>
      <p:sp>
        <p:nvSpPr>
          <p:cNvPr id="5" name="Content Placeholder 4">
            <a:extLst>
              <a:ext uri="{FF2B5EF4-FFF2-40B4-BE49-F238E27FC236}">
                <a16:creationId xmlns:a16="http://schemas.microsoft.com/office/drawing/2014/main" id="{080B431A-C1A6-2390-AF57-6141BF3E649A}"/>
              </a:ext>
            </a:extLst>
          </p:cNvPr>
          <p:cNvSpPr>
            <a:spLocks noGrp="1"/>
          </p:cNvSpPr>
          <p:nvPr>
            <p:ph idx="1"/>
          </p:nvPr>
        </p:nvSpPr>
        <p:spPr>
          <a:xfrm>
            <a:off x="838200" y="1423764"/>
            <a:ext cx="10515600" cy="5434235"/>
          </a:xfrm>
        </p:spPr>
        <p:txBody>
          <a:bodyPr>
            <a:noAutofit/>
          </a:bodyPr>
          <a:lstStyle/>
          <a:p>
            <a:pPr marL="514350" indent="-514350">
              <a:buFont typeface="+mj-lt"/>
              <a:buAutoNum type="arabicPeriod"/>
            </a:pPr>
            <a:r>
              <a:rPr lang="en-US" sz="1800" dirty="0"/>
              <a:t>Identify the requirements to be implemented.</a:t>
            </a:r>
          </a:p>
          <a:p>
            <a:pPr marL="514350" indent="-514350">
              <a:buFont typeface="+mj-lt"/>
              <a:buAutoNum type="arabicPeriod"/>
            </a:pPr>
            <a:r>
              <a:rPr lang="en-US" sz="1800" dirty="0"/>
              <a:t>Gather the relevant code as context. (better still: plug in an </a:t>
            </a:r>
            <a:r>
              <a:rPr lang="en-US" sz="1800" i="1" dirty="0"/>
              <a:t>MCP Server</a:t>
            </a:r>
            <a:r>
              <a:rPr lang="en-US" sz="1800" dirty="0"/>
              <a:t> that can find your context in your company’s GitHub)</a:t>
            </a:r>
          </a:p>
          <a:p>
            <a:pPr marL="514350" indent="-514350">
              <a:buFont typeface="+mj-lt"/>
              <a:buAutoNum type="arabicPeriod"/>
            </a:pPr>
            <a:r>
              <a:rPr lang="en-US" sz="1800" dirty="0"/>
              <a:t>Write a system test yourself. (could be code, Microsoft Word, or other formats)</a:t>
            </a:r>
          </a:p>
          <a:p>
            <a:pPr marL="514350" indent="-514350">
              <a:buFont typeface="+mj-lt"/>
              <a:buAutoNum type="arabicPeriod"/>
            </a:pPr>
            <a:r>
              <a:rPr lang="en-US" sz="1800" dirty="0"/>
              <a:t>Write the first unit test yourself. (JUnit)</a:t>
            </a:r>
          </a:p>
          <a:p>
            <a:pPr marL="514350" indent="-514350">
              <a:buFont typeface="+mj-lt"/>
              <a:buAutoNum type="arabicPeriod"/>
            </a:pPr>
            <a:r>
              <a:rPr lang="en-US" sz="1800" dirty="0"/>
              <a:t>Ask the Agent to write the bare-minimum code to make the unit test pass, and </a:t>
            </a:r>
            <a:r>
              <a:rPr lang="en-US" sz="1800" b="1" dirty="0"/>
              <a:t>make it run the test </a:t>
            </a:r>
            <a:r>
              <a:rPr lang="en-US" sz="1800" dirty="0"/>
              <a:t>to verify it passes.</a:t>
            </a:r>
            <a:endParaRPr lang="en-US" sz="1800" b="1" dirty="0"/>
          </a:p>
          <a:p>
            <a:pPr marL="514350" indent="-514350">
              <a:buFont typeface="+mj-lt"/>
              <a:buAutoNum type="arabicPeriod"/>
            </a:pPr>
            <a:r>
              <a:rPr lang="en-US" sz="1800" dirty="0"/>
              <a:t>Describe other scenarios to the Agent and have it write more tests for those scenarios in the style of your first test.</a:t>
            </a:r>
          </a:p>
          <a:p>
            <a:pPr marL="514350" indent="-514350">
              <a:buFont typeface="+mj-lt"/>
              <a:buAutoNum type="arabicPeriod"/>
            </a:pPr>
            <a:r>
              <a:rPr lang="en-US" sz="1800" dirty="0"/>
              <a:t>Look at them to make sure they are not copying you too closely.</a:t>
            </a:r>
          </a:p>
          <a:p>
            <a:pPr marL="514350" indent="-514350">
              <a:buFont typeface="+mj-lt"/>
              <a:buAutoNum type="arabicPeriod"/>
            </a:pPr>
            <a:r>
              <a:rPr lang="en-US" sz="1800" dirty="0"/>
              <a:t>Have the Agent write the bare minimum code to make those tests pass, and </a:t>
            </a:r>
            <a:r>
              <a:rPr lang="en-US" sz="1800" b="1" dirty="0"/>
              <a:t>make it run the tests</a:t>
            </a:r>
            <a:r>
              <a:rPr lang="en-US" sz="1800" dirty="0"/>
              <a:t>.</a:t>
            </a:r>
          </a:p>
          <a:p>
            <a:pPr marL="514350" indent="-514350">
              <a:buFont typeface="+mj-lt"/>
              <a:buAutoNum type="arabicPeriod"/>
            </a:pPr>
            <a:r>
              <a:rPr lang="en-US" sz="1800" dirty="0"/>
              <a:t>Ask the Agent to use objective measures like mutation testing to remove unnecessary code it wrote.</a:t>
            </a:r>
          </a:p>
          <a:p>
            <a:pPr marL="514350" indent="-514350">
              <a:buFont typeface="+mj-lt"/>
              <a:buAutoNum type="arabicPeriod"/>
            </a:pPr>
            <a:r>
              <a:rPr lang="en-US" sz="1800" dirty="0"/>
              <a:t>Have the Agent write the code needed for the system test to pass.</a:t>
            </a:r>
          </a:p>
          <a:p>
            <a:pPr marL="514350" indent="-514350">
              <a:buFont typeface="+mj-lt"/>
              <a:buAutoNum type="arabicPeriod"/>
            </a:pPr>
            <a:r>
              <a:rPr lang="en-US" sz="1800" dirty="0"/>
              <a:t>Manually run the system test to verify it actually passes.</a:t>
            </a:r>
          </a:p>
          <a:p>
            <a:pPr marL="514350" indent="-514350">
              <a:buFont typeface="+mj-lt"/>
              <a:buAutoNum type="arabicPeriod"/>
            </a:pPr>
            <a:r>
              <a:rPr lang="en-US" sz="1800" dirty="0"/>
              <a:t>Validate that the system requirements are actually satisfied.</a:t>
            </a:r>
          </a:p>
        </p:txBody>
      </p:sp>
    </p:spTree>
    <p:extLst>
      <p:ext uri="{BB962C8B-B14F-4D97-AF65-F5344CB8AC3E}">
        <p14:creationId xmlns:p14="http://schemas.microsoft.com/office/powerpoint/2010/main" val="3500466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9D88-3E1D-6D5E-9948-2AD88743ACF6}"/>
              </a:ext>
            </a:extLst>
          </p:cNvPr>
          <p:cNvSpPr>
            <a:spLocks noGrp="1"/>
          </p:cNvSpPr>
          <p:nvPr>
            <p:ph type="title"/>
          </p:nvPr>
        </p:nvSpPr>
        <p:spPr/>
        <p:txBody>
          <a:bodyPr/>
          <a:lstStyle/>
          <a:p>
            <a:r>
              <a:rPr lang="en-US" b="1" dirty="0"/>
              <a:t>Problem: </a:t>
            </a:r>
            <a:r>
              <a:rPr lang="en-US" dirty="0"/>
              <a:t>writing code with ChatGPT is </a:t>
            </a:r>
            <a:r>
              <a:rPr lang="en-US" u="sng" dirty="0">
                <a:solidFill>
                  <a:srgbClr val="FF0000"/>
                </a:solidFill>
              </a:rPr>
              <a:t>tedious</a:t>
            </a:r>
          </a:p>
        </p:txBody>
      </p:sp>
      <p:sp>
        <p:nvSpPr>
          <p:cNvPr id="3" name="Content Placeholder 2">
            <a:extLst>
              <a:ext uri="{FF2B5EF4-FFF2-40B4-BE49-F238E27FC236}">
                <a16:creationId xmlns:a16="http://schemas.microsoft.com/office/drawing/2014/main" id="{1B78498B-FE59-D5BE-4D30-ACEB13786A1C}"/>
              </a:ext>
            </a:extLst>
          </p:cNvPr>
          <p:cNvSpPr>
            <a:spLocks noGrp="1"/>
          </p:cNvSpPr>
          <p:nvPr>
            <p:ph idx="1"/>
          </p:nvPr>
        </p:nvSpPr>
        <p:spPr/>
        <p:txBody>
          <a:bodyPr/>
          <a:lstStyle/>
          <a:p>
            <a:pPr marL="0" indent="0">
              <a:buNone/>
            </a:pPr>
            <a:r>
              <a:rPr lang="en-US" b="1" dirty="0"/>
              <a:t>Prompt</a:t>
            </a:r>
            <a:r>
              <a:rPr lang="en-US" dirty="0"/>
              <a:t>: Implement this feature for me: …</a:t>
            </a:r>
          </a:p>
          <a:p>
            <a:r>
              <a:rPr lang="en-US" b="1" dirty="0"/>
              <a:t>ChatGPT</a:t>
            </a:r>
            <a:r>
              <a:rPr lang="en-US" dirty="0"/>
              <a:t>: Here is the code: &lt;</a:t>
            </a:r>
            <a:r>
              <a:rPr lang="en-US" b="1" dirty="0"/>
              <a:t>code proceeds to break the tests</a:t>
            </a:r>
            <a:r>
              <a:rPr lang="en-US" dirty="0"/>
              <a:t>&gt;</a:t>
            </a:r>
          </a:p>
          <a:p>
            <a:pPr marL="0" indent="0">
              <a:buNone/>
            </a:pPr>
            <a:endParaRPr lang="en-US" b="1" dirty="0"/>
          </a:p>
          <a:p>
            <a:pPr marL="0" indent="0">
              <a:buNone/>
            </a:pPr>
            <a:r>
              <a:rPr lang="en-US" b="1" dirty="0"/>
              <a:t>Prompt</a:t>
            </a:r>
            <a:r>
              <a:rPr lang="en-US" dirty="0"/>
              <a:t>: You broke my tests. Here are my tests and the errors from the test cases. Can you fix the errors?</a:t>
            </a:r>
          </a:p>
          <a:p>
            <a:r>
              <a:rPr lang="en-US" b="1" dirty="0"/>
              <a:t>ChatGPT</a:t>
            </a:r>
            <a:r>
              <a:rPr lang="en-US" dirty="0"/>
              <a:t>: Yes! &lt;</a:t>
            </a:r>
            <a:r>
              <a:rPr lang="en-US" b="1" dirty="0"/>
              <a:t>proceeds to break something else</a:t>
            </a:r>
            <a:r>
              <a:rPr lang="en-US" dirty="0"/>
              <a:t>&gt;</a:t>
            </a:r>
          </a:p>
        </p:txBody>
      </p:sp>
      <p:sp>
        <p:nvSpPr>
          <p:cNvPr id="4" name="TextBox 3">
            <a:extLst>
              <a:ext uri="{FF2B5EF4-FFF2-40B4-BE49-F238E27FC236}">
                <a16:creationId xmlns:a16="http://schemas.microsoft.com/office/drawing/2014/main" id="{BFD05262-3948-CB9B-E34C-4D932F04A043}"/>
              </a:ext>
            </a:extLst>
          </p:cNvPr>
          <p:cNvSpPr txBox="1"/>
          <p:nvPr/>
        </p:nvSpPr>
        <p:spPr>
          <a:xfrm>
            <a:off x="1965063" y="5345251"/>
            <a:ext cx="8261877" cy="461665"/>
          </a:xfrm>
          <a:prstGeom prst="rect">
            <a:avLst/>
          </a:prstGeom>
          <a:noFill/>
          <a:ln>
            <a:solidFill>
              <a:schemeClr val="tx1"/>
            </a:solidFill>
          </a:ln>
        </p:spPr>
        <p:txBody>
          <a:bodyPr wrap="none" rtlCol="0">
            <a:spAutoFit/>
          </a:bodyPr>
          <a:lstStyle/>
          <a:p>
            <a:pPr algn="ctr"/>
            <a:r>
              <a:rPr lang="en-US" sz="2400" dirty="0"/>
              <a:t>The AI should not need us to </a:t>
            </a:r>
            <a:r>
              <a:rPr lang="en-US" sz="2400" dirty="0">
                <a:solidFill>
                  <a:srgbClr val="FF0000"/>
                </a:solidFill>
              </a:rPr>
              <a:t>copy/paste the test errors</a:t>
            </a:r>
            <a:r>
              <a:rPr lang="en-US" sz="2400" dirty="0"/>
              <a:t> into it.</a:t>
            </a:r>
          </a:p>
        </p:txBody>
      </p:sp>
    </p:spTree>
    <p:extLst>
      <p:ext uri="{BB962C8B-B14F-4D97-AF65-F5344CB8AC3E}">
        <p14:creationId xmlns:p14="http://schemas.microsoft.com/office/powerpoint/2010/main" val="283118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B45C0-D608-1A34-EF19-77015FC5B82A}"/>
              </a:ext>
            </a:extLst>
          </p:cNvPr>
          <p:cNvSpPr>
            <a:spLocks noGrp="1"/>
          </p:cNvSpPr>
          <p:nvPr>
            <p:ph type="title"/>
          </p:nvPr>
        </p:nvSpPr>
        <p:spPr/>
        <p:txBody>
          <a:bodyPr/>
          <a:lstStyle/>
          <a:p>
            <a:r>
              <a:rPr lang="en-US" dirty="0"/>
              <a:t>I wish the AI would </a:t>
            </a:r>
            <a:r>
              <a:rPr lang="en-US" u="sng" dirty="0"/>
              <a:t>run the tests </a:t>
            </a:r>
            <a:r>
              <a:rPr lang="en-US" dirty="0"/>
              <a:t>and </a:t>
            </a:r>
            <a:r>
              <a:rPr lang="en-US" u="sng" dirty="0"/>
              <a:t>fix the errors</a:t>
            </a:r>
            <a:r>
              <a:rPr lang="en-US" dirty="0"/>
              <a:t> for me.</a:t>
            </a:r>
          </a:p>
        </p:txBody>
      </p:sp>
      <p:sp>
        <p:nvSpPr>
          <p:cNvPr id="7" name="Text Placeholder 6">
            <a:extLst>
              <a:ext uri="{FF2B5EF4-FFF2-40B4-BE49-F238E27FC236}">
                <a16:creationId xmlns:a16="http://schemas.microsoft.com/office/drawing/2014/main" id="{F1048F37-ECD8-679A-09A6-07FABA00B8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14366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D6653-ECF1-8F82-7B64-964CF25B0E49}"/>
              </a:ext>
            </a:extLst>
          </p:cNvPr>
          <p:cNvSpPr>
            <a:spLocks noGrp="1"/>
          </p:cNvSpPr>
          <p:nvPr>
            <p:ph type="title"/>
          </p:nvPr>
        </p:nvSpPr>
        <p:spPr/>
        <p:txBody>
          <a:bodyPr>
            <a:normAutofit/>
          </a:bodyPr>
          <a:lstStyle/>
          <a:p>
            <a:r>
              <a:rPr lang="en-US" dirty="0"/>
              <a:t>Other data I wish the AI had access to:</a:t>
            </a:r>
          </a:p>
        </p:txBody>
      </p:sp>
      <p:sp>
        <p:nvSpPr>
          <p:cNvPr id="3" name="Content Placeholder 2">
            <a:extLst>
              <a:ext uri="{FF2B5EF4-FFF2-40B4-BE49-F238E27FC236}">
                <a16:creationId xmlns:a16="http://schemas.microsoft.com/office/drawing/2014/main" id="{E3FED66B-9187-3DD9-590E-E04673C94C7D}"/>
              </a:ext>
            </a:extLst>
          </p:cNvPr>
          <p:cNvSpPr>
            <a:spLocks noGrp="1"/>
          </p:cNvSpPr>
          <p:nvPr>
            <p:ph idx="1"/>
          </p:nvPr>
        </p:nvSpPr>
        <p:spPr/>
        <p:txBody>
          <a:bodyPr/>
          <a:lstStyle/>
          <a:p>
            <a:r>
              <a:rPr lang="en-US" dirty="0"/>
              <a:t>IDE compilation errors</a:t>
            </a:r>
          </a:p>
          <a:p>
            <a:r>
              <a:rPr lang="en-US" dirty="0"/>
              <a:t>Linter warnings</a:t>
            </a:r>
          </a:p>
          <a:p>
            <a:r>
              <a:rPr lang="en-US" dirty="0"/>
              <a:t>Database schema</a:t>
            </a:r>
          </a:p>
          <a:p>
            <a:r>
              <a:rPr lang="en-US" dirty="0"/>
              <a:t>Practical format of data in the database</a:t>
            </a:r>
          </a:p>
        </p:txBody>
      </p:sp>
      <p:sp>
        <p:nvSpPr>
          <p:cNvPr id="4" name="TextBox 3">
            <a:extLst>
              <a:ext uri="{FF2B5EF4-FFF2-40B4-BE49-F238E27FC236}">
                <a16:creationId xmlns:a16="http://schemas.microsoft.com/office/drawing/2014/main" id="{AB6B4078-F9D3-1918-49E7-26C43B4C5E3C}"/>
              </a:ext>
            </a:extLst>
          </p:cNvPr>
          <p:cNvSpPr txBox="1"/>
          <p:nvPr/>
        </p:nvSpPr>
        <p:spPr>
          <a:xfrm>
            <a:off x="3351658" y="4967785"/>
            <a:ext cx="5488683" cy="707886"/>
          </a:xfrm>
          <a:prstGeom prst="rect">
            <a:avLst/>
          </a:prstGeom>
          <a:noFill/>
          <a:ln>
            <a:solidFill>
              <a:schemeClr val="tx1"/>
            </a:solidFill>
          </a:ln>
        </p:spPr>
        <p:txBody>
          <a:bodyPr wrap="none" rtlCol="0">
            <a:spAutoFit/>
          </a:bodyPr>
          <a:lstStyle/>
          <a:p>
            <a:pPr algn="ctr"/>
            <a:r>
              <a:rPr lang="en-US" sz="2000" dirty="0"/>
              <a:t>These are all housed in </a:t>
            </a:r>
            <a:r>
              <a:rPr lang="en-US" sz="2000" u="sng" dirty="0"/>
              <a:t>live computer programs</a:t>
            </a:r>
            <a:r>
              <a:rPr lang="en-US" sz="2000" dirty="0"/>
              <a:t>.</a:t>
            </a:r>
          </a:p>
          <a:p>
            <a:pPr algn="ctr"/>
            <a:r>
              <a:rPr lang="en-US" sz="2000" dirty="0"/>
              <a:t>Why must I copy/paste them into ChatGPT?????</a:t>
            </a:r>
          </a:p>
        </p:txBody>
      </p:sp>
    </p:spTree>
    <p:extLst>
      <p:ext uri="{BB962C8B-B14F-4D97-AF65-F5344CB8AC3E}">
        <p14:creationId xmlns:p14="http://schemas.microsoft.com/office/powerpoint/2010/main" val="3268466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46329-85E5-1883-EAC8-4C6CE1D448F0}"/>
              </a:ext>
            </a:extLst>
          </p:cNvPr>
          <p:cNvSpPr>
            <a:spLocks noGrp="1"/>
          </p:cNvSpPr>
          <p:nvPr>
            <p:ph type="title"/>
          </p:nvPr>
        </p:nvSpPr>
        <p:spPr>
          <a:xfrm>
            <a:off x="457200" y="-214547"/>
            <a:ext cx="11496675" cy="1325563"/>
          </a:xfrm>
        </p:spPr>
        <p:txBody>
          <a:bodyPr/>
          <a:lstStyle/>
          <a:p>
            <a:pPr algn="ctr"/>
            <a:r>
              <a:rPr lang="en-US" dirty="0"/>
              <a:t>Conceptual architecture of an Agent-enabled IDE</a:t>
            </a:r>
          </a:p>
        </p:txBody>
      </p:sp>
      <p:sp>
        <p:nvSpPr>
          <p:cNvPr id="4" name="Rectangle 3">
            <a:extLst>
              <a:ext uri="{FF2B5EF4-FFF2-40B4-BE49-F238E27FC236}">
                <a16:creationId xmlns:a16="http://schemas.microsoft.com/office/drawing/2014/main" id="{13BA87CC-3840-60D1-3FC4-B7E10D7C356B}"/>
              </a:ext>
            </a:extLst>
          </p:cNvPr>
          <p:cNvSpPr/>
          <p:nvPr/>
        </p:nvSpPr>
        <p:spPr>
          <a:xfrm>
            <a:off x="5678497" y="2760172"/>
            <a:ext cx="2282931" cy="12519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AI Agent</a:t>
            </a:r>
            <a:br>
              <a:rPr lang="en-US" dirty="0"/>
            </a:br>
            <a:r>
              <a:rPr lang="en-US" dirty="0"/>
              <a:t>(</a:t>
            </a:r>
            <a:r>
              <a:rPr lang="en-US" u="sng" dirty="0"/>
              <a:t>not</a:t>
            </a:r>
            <a:r>
              <a:rPr lang="en-US" dirty="0"/>
              <a:t> an LLM)</a:t>
            </a:r>
          </a:p>
        </p:txBody>
      </p:sp>
      <p:sp>
        <p:nvSpPr>
          <p:cNvPr id="5" name="Rectangle 4">
            <a:extLst>
              <a:ext uri="{FF2B5EF4-FFF2-40B4-BE49-F238E27FC236}">
                <a16:creationId xmlns:a16="http://schemas.microsoft.com/office/drawing/2014/main" id="{B469F955-4D44-996A-88EA-2723B5A53F96}"/>
              </a:ext>
            </a:extLst>
          </p:cNvPr>
          <p:cNvSpPr/>
          <p:nvPr/>
        </p:nvSpPr>
        <p:spPr>
          <a:xfrm>
            <a:off x="9316297" y="2067213"/>
            <a:ext cx="1580707" cy="866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Claude</a:t>
            </a:r>
          </a:p>
        </p:txBody>
      </p:sp>
      <p:sp>
        <p:nvSpPr>
          <p:cNvPr id="6" name="Rectangle 5">
            <a:extLst>
              <a:ext uri="{FF2B5EF4-FFF2-40B4-BE49-F238E27FC236}">
                <a16:creationId xmlns:a16="http://schemas.microsoft.com/office/drawing/2014/main" id="{B8EE2AC5-B577-2915-CFB1-5AE381F28C31}"/>
              </a:ext>
            </a:extLst>
          </p:cNvPr>
          <p:cNvSpPr/>
          <p:nvPr/>
        </p:nvSpPr>
        <p:spPr>
          <a:xfrm>
            <a:off x="9316298" y="3451341"/>
            <a:ext cx="1580706" cy="866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GPT</a:t>
            </a:r>
          </a:p>
        </p:txBody>
      </p:sp>
      <p:sp>
        <p:nvSpPr>
          <p:cNvPr id="7" name="Rectangle 6">
            <a:extLst>
              <a:ext uri="{FF2B5EF4-FFF2-40B4-BE49-F238E27FC236}">
                <a16:creationId xmlns:a16="http://schemas.microsoft.com/office/drawing/2014/main" id="{A98D9955-AFDD-AA74-F5B2-C701CE499A00}"/>
              </a:ext>
            </a:extLst>
          </p:cNvPr>
          <p:cNvSpPr/>
          <p:nvPr/>
        </p:nvSpPr>
        <p:spPr>
          <a:xfrm>
            <a:off x="9316298" y="4929314"/>
            <a:ext cx="1580706" cy="8668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Gemini</a:t>
            </a:r>
          </a:p>
        </p:txBody>
      </p:sp>
      <p:sp>
        <p:nvSpPr>
          <p:cNvPr id="14" name="TextBox 13">
            <a:extLst>
              <a:ext uri="{FF2B5EF4-FFF2-40B4-BE49-F238E27FC236}">
                <a16:creationId xmlns:a16="http://schemas.microsoft.com/office/drawing/2014/main" id="{B5FC7BB9-65AB-76CE-95CC-0F6DF736B02B}"/>
              </a:ext>
            </a:extLst>
          </p:cNvPr>
          <p:cNvSpPr txBox="1"/>
          <p:nvPr/>
        </p:nvSpPr>
        <p:spPr>
          <a:xfrm>
            <a:off x="9316297" y="1381136"/>
            <a:ext cx="1745734" cy="646331"/>
          </a:xfrm>
          <a:prstGeom prst="rect">
            <a:avLst/>
          </a:prstGeom>
          <a:noFill/>
        </p:spPr>
        <p:txBody>
          <a:bodyPr wrap="none" rtlCol="0">
            <a:spAutoFit/>
          </a:bodyPr>
          <a:lstStyle/>
          <a:p>
            <a:pPr algn="ctr"/>
            <a:r>
              <a:rPr lang="en-US" b="1" dirty="0"/>
              <a:t>LLMs</a:t>
            </a:r>
            <a:br>
              <a:rPr lang="en-US" dirty="0"/>
            </a:br>
            <a:r>
              <a:rPr lang="en-US" dirty="0"/>
              <a:t>(are </a:t>
            </a:r>
            <a:r>
              <a:rPr lang="en-US" u="sng" dirty="0"/>
              <a:t>not</a:t>
            </a:r>
            <a:r>
              <a:rPr lang="en-US" dirty="0"/>
              <a:t> Agents)</a:t>
            </a:r>
          </a:p>
        </p:txBody>
      </p:sp>
      <p:sp>
        <p:nvSpPr>
          <p:cNvPr id="27" name="Rectangle 26">
            <a:extLst>
              <a:ext uri="{FF2B5EF4-FFF2-40B4-BE49-F238E27FC236}">
                <a16:creationId xmlns:a16="http://schemas.microsoft.com/office/drawing/2014/main" id="{2B8DE179-B7EA-001E-27D5-B406DBF1209E}"/>
              </a:ext>
            </a:extLst>
          </p:cNvPr>
          <p:cNvSpPr/>
          <p:nvPr/>
        </p:nvSpPr>
        <p:spPr>
          <a:xfrm>
            <a:off x="8889491" y="1397266"/>
            <a:ext cx="2540682" cy="469465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C317D3A-CB4A-77CB-BD61-E1A16CFC1F53}"/>
              </a:ext>
            </a:extLst>
          </p:cNvPr>
          <p:cNvSpPr/>
          <p:nvPr/>
        </p:nvSpPr>
        <p:spPr>
          <a:xfrm>
            <a:off x="5641193" y="5057063"/>
            <a:ext cx="2357538" cy="674293"/>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Command line</a:t>
            </a:r>
          </a:p>
        </p:txBody>
      </p:sp>
      <p:sp>
        <p:nvSpPr>
          <p:cNvPr id="36" name="Rectangle 35">
            <a:extLst>
              <a:ext uri="{FF2B5EF4-FFF2-40B4-BE49-F238E27FC236}">
                <a16:creationId xmlns:a16="http://schemas.microsoft.com/office/drawing/2014/main" id="{DD7E7DD1-FCF5-FD6B-8807-D643631B3DDB}"/>
              </a:ext>
            </a:extLst>
          </p:cNvPr>
          <p:cNvSpPr/>
          <p:nvPr/>
        </p:nvSpPr>
        <p:spPr>
          <a:xfrm>
            <a:off x="3688792" y="5121860"/>
            <a:ext cx="1735408" cy="496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Edit IDE Code</a:t>
            </a:r>
          </a:p>
        </p:txBody>
      </p:sp>
      <p:sp>
        <p:nvSpPr>
          <p:cNvPr id="37" name="Rectangle 36">
            <a:extLst>
              <a:ext uri="{FF2B5EF4-FFF2-40B4-BE49-F238E27FC236}">
                <a16:creationId xmlns:a16="http://schemas.microsoft.com/office/drawing/2014/main" id="{6FFD4A0D-129C-C5D7-183D-E2D9E4A00C1A}"/>
              </a:ext>
            </a:extLst>
          </p:cNvPr>
          <p:cNvSpPr/>
          <p:nvPr/>
        </p:nvSpPr>
        <p:spPr>
          <a:xfrm>
            <a:off x="3688792" y="5988699"/>
            <a:ext cx="1735408" cy="496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Run test cases</a:t>
            </a:r>
          </a:p>
        </p:txBody>
      </p:sp>
      <p:sp>
        <p:nvSpPr>
          <p:cNvPr id="38" name="Rectangle 37">
            <a:extLst>
              <a:ext uri="{FF2B5EF4-FFF2-40B4-BE49-F238E27FC236}">
                <a16:creationId xmlns:a16="http://schemas.microsoft.com/office/drawing/2014/main" id="{1BCAB704-57EC-DECA-27D3-4F30A2500E77}"/>
              </a:ext>
            </a:extLst>
          </p:cNvPr>
          <p:cNvSpPr/>
          <p:nvPr/>
        </p:nvSpPr>
        <p:spPr>
          <a:xfrm>
            <a:off x="5846230" y="5988699"/>
            <a:ext cx="1906572" cy="4963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MCP Servers</a:t>
            </a:r>
          </a:p>
        </p:txBody>
      </p:sp>
      <p:sp>
        <p:nvSpPr>
          <p:cNvPr id="39" name="Rectangle 38">
            <a:extLst>
              <a:ext uri="{FF2B5EF4-FFF2-40B4-BE49-F238E27FC236}">
                <a16:creationId xmlns:a16="http://schemas.microsoft.com/office/drawing/2014/main" id="{6E5E928A-578F-4CA4-0F2C-CDFE8BBB2670}"/>
              </a:ext>
            </a:extLst>
          </p:cNvPr>
          <p:cNvSpPr/>
          <p:nvPr/>
        </p:nvSpPr>
        <p:spPr>
          <a:xfrm>
            <a:off x="3345593" y="4556800"/>
            <a:ext cx="4829239" cy="213564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8730BDD-7DE0-7314-0D25-AD74EBD9C7F4}"/>
              </a:ext>
            </a:extLst>
          </p:cNvPr>
          <p:cNvSpPr txBox="1"/>
          <p:nvPr/>
        </p:nvSpPr>
        <p:spPr>
          <a:xfrm>
            <a:off x="5065858" y="4654129"/>
            <a:ext cx="1388713" cy="369332"/>
          </a:xfrm>
          <a:prstGeom prst="rect">
            <a:avLst/>
          </a:prstGeom>
          <a:noFill/>
        </p:spPr>
        <p:txBody>
          <a:bodyPr wrap="none" rtlCol="0">
            <a:spAutoFit/>
          </a:bodyPr>
          <a:lstStyle/>
          <a:p>
            <a:pPr algn="ctr"/>
            <a:r>
              <a:rPr lang="en-US" b="1" dirty="0"/>
              <a:t>Agent Tools</a:t>
            </a:r>
          </a:p>
        </p:txBody>
      </p:sp>
      <p:sp>
        <p:nvSpPr>
          <p:cNvPr id="49" name="Rectangle 48">
            <a:extLst>
              <a:ext uri="{FF2B5EF4-FFF2-40B4-BE49-F238E27FC236}">
                <a16:creationId xmlns:a16="http://schemas.microsoft.com/office/drawing/2014/main" id="{EE6DC109-90BE-09DB-0CF5-B6198CFFD688}"/>
              </a:ext>
            </a:extLst>
          </p:cNvPr>
          <p:cNvSpPr/>
          <p:nvPr/>
        </p:nvSpPr>
        <p:spPr>
          <a:xfrm>
            <a:off x="786255" y="2943402"/>
            <a:ext cx="1997054"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Your Prompt</a:t>
            </a:r>
          </a:p>
        </p:txBody>
      </p:sp>
      <p:sp>
        <p:nvSpPr>
          <p:cNvPr id="50" name="Rectangle 49">
            <a:extLst>
              <a:ext uri="{FF2B5EF4-FFF2-40B4-BE49-F238E27FC236}">
                <a16:creationId xmlns:a16="http://schemas.microsoft.com/office/drawing/2014/main" id="{4A7FC6A1-C998-7669-3725-123B8764B372}"/>
              </a:ext>
            </a:extLst>
          </p:cNvPr>
          <p:cNvSpPr/>
          <p:nvPr/>
        </p:nvSpPr>
        <p:spPr>
          <a:xfrm>
            <a:off x="801032" y="4034412"/>
            <a:ext cx="1997054" cy="10632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Static Prompts  </a:t>
            </a:r>
          </a:p>
          <a:p>
            <a:pPr algn="ctr"/>
            <a:r>
              <a:rPr lang="en-US" dirty="0"/>
              <a:t>(“Rules” / </a:t>
            </a:r>
          </a:p>
          <a:p>
            <a:pPr algn="ctr"/>
            <a:r>
              <a:rPr lang="en-US" dirty="0"/>
              <a:t>“Memories”)</a:t>
            </a:r>
          </a:p>
        </p:txBody>
      </p:sp>
      <p:grpSp>
        <p:nvGrpSpPr>
          <p:cNvPr id="88" name="Group 87">
            <a:extLst>
              <a:ext uri="{FF2B5EF4-FFF2-40B4-BE49-F238E27FC236}">
                <a16:creationId xmlns:a16="http://schemas.microsoft.com/office/drawing/2014/main" id="{87902D90-C30F-86BC-1316-F922F6641992}"/>
              </a:ext>
            </a:extLst>
          </p:cNvPr>
          <p:cNvGrpSpPr/>
          <p:nvPr/>
        </p:nvGrpSpPr>
        <p:grpSpPr>
          <a:xfrm>
            <a:off x="1059315" y="1381136"/>
            <a:ext cx="1425634" cy="1425634"/>
            <a:chOff x="4224599" y="1481298"/>
            <a:chExt cx="1425634" cy="1425634"/>
          </a:xfrm>
        </p:grpSpPr>
        <p:pic>
          <p:nvPicPr>
            <p:cNvPr id="86" name="Graphic 85" descr="Folder with solid fill">
              <a:extLst>
                <a:ext uri="{FF2B5EF4-FFF2-40B4-BE49-F238E27FC236}">
                  <a16:creationId xmlns:a16="http://schemas.microsoft.com/office/drawing/2014/main" id="{86AB8925-EE72-D258-0CC2-4D1BC9DFA5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24599" y="1481298"/>
              <a:ext cx="1425634" cy="1425634"/>
            </a:xfrm>
            <a:prstGeom prst="rect">
              <a:avLst/>
            </a:prstGeom>
          </p:spPr>
        </p:pic>
        <p:sp>
          <p:nvSpPr>
            <p:cNvPr id="87" name="TextBox 86">
              <a:extLst>
                <a:ext uri="{FF2B5EF4-FFF2-40B4-BE49-F238E27FC236}">
                  <a16:creationId xmlns:a16="http://schemas.microsoft.com/office/drawing/2014/main" id="{FE201FF1-4A3E-125F-B29B-380670974C11}"/>
                </a:ext>
              </a:extLst>
            </p:cNvPr>
            <p:cNvSpPr txBox="1"/>
            <p:nvPr/>
          </p:nvSpPr>
          <p:spPr>
            <a:xfrm>
              <a:off x="4626176" y="2072152"/>
              <a:ext cx="650884" cy="369332"/>
            </a:xfrm>
            <a:prstGeom prst="rect">
              <a:avLst/>
            </a:prstGeom>
            <a:noFill/>
          </p:spPr>
          <p:txBody>
            <a:bodyPr wrap="none" rtlCol="0">
              <a:spAutoFit/>
            </a:bodyPr>
            <a:lstStyle/>
            <a:p>
              <a:r>
                <a:rPr lang="en-US" dirty="0">
                  <a:solidFill>
                    <a:schemeClr val="bg1"/>
                  </a:solidFill>
                </a:rPr>
                <a:t>Files</a:t>
              </a:r>
            </a:p>
          </p:txBody>
        </p:sp>
      </p:grpSp>
      <p:sp>
        <p:nvSpPr>
          <p:cNvPr id="99" name="Rectangle 98">
            <a:extLst>
              <a:ext uri="{FF2B5EF4-FFF2-40B4-BE49-F238E27FC236}">
                <a16:creationId xmlns:a16="http://schemas.microsoft.com/office/drawing/2014/main" id="{78FF246A-2E65-FCEA-3158-5DA12479961B}"/>
              </a:ext>
            </a:extLst>
          </p:cNvPr>
          <p:cNvSpPr/>
          <p:nvPr/>
        </p:nvSpPr>
        <p:spPr>
          <a:xfrm>
            <a:off x="3688792" y="2796226"/>
            <a:ext cx="1509681" cy="11798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Context</a:t>
            </a:r>
            <a:br>
              <a:rPr lang="en-US" dirty="0"/>
            </a:br>
            <a:endParaRPr lang="en-US" dirty="0"/>
          </a:p>
          <a:p>
            <a:pPr algn="ctr"/>
            <a:r>
              <a:rPr lang="en-US" dirty="0"/>
              <a:t>(</a:t>
            </a:r>
            <a:r>
              <a:rPr lang="en-US" u="sng" dirty="0"/>
              <a:t>gigantic</a:t>
            </a:r>
            <a:r>
              <a:rPr lang="en-US" dirty="0"/>
              <a:t> prompt)</a:t>
            </a:r>
          </a:p>
        </p:txBody>
      </p:sp>
      <p:sp>
        <p:nvSpPr>
          <p:cNvPr id="110" name="TextBox 109">
            <a:extLst>
              <a:ext uri="{FF2B5EF4-FFF2-40B4-BE49-F238E27FC236}">
                <a16:creationId xmlns:a16="http://schemas.microsoft.com/office/drawing/2014/main" id="{D9EB49D3-E1B5-85A2-C95E-CB9899A3E61D}"/>
              </a:ext>
            </a:extLst>
          </p:cNvPr>
          <p:cNvSpPr txBox="1"/>
          <p:nvPr/>
        </p:nvSpPr>
        <p:spPr>
          <a:xfrm>
            <a:off x="1344931" y="982652"/>
            <a:ext cx="854401" cy="369332"/>
          </a:xfrm>
          <a:prstGeom prst="rect">
            <a:avLst/>
          </a:prstGeom>
          <a:noFill/>
        </p:spPr>
        <p:txBody>
          <a:bodyPr wrap="none" rtlCol="0">
            <a:spAutoFit/>
          </a:bodyPr>
          <a:lstStyle/>
          <a:p>
            <a:r>
              <a:rPr lang="en-US" b="1" dirty="0"/>
              <a:t>Inputs</a:t>
            </a:r>
          </a:p>
        </p:txBody>
      </p:sp>
      <p:sp>
        <p:nvSpPr>
          <p:cNvPr id="111" name="Rectangle 110">
            <a:extLst>
              <a:ext uri="{FF2B5EF4-FFF2-40B4-BE49-F238E27FC236}">
                <a16:creationId xmlns:a16="http://schemas.microsoft.com/office/drawing/2014/main" id="{36CC713E-855C-8493-019D-12AF18A15EDF}"/>
              </a:ext>
            </a:extLst>
          </p:cNvPr>
          <p:cNvSpPr/>
          <p:nvPr/>
        </p:nvSpPr>
        <p:spPr>
          <a:xfrm>
            <a:off x="669326" y="914400"/>
            <a:ext cx="2254574" cy="577804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578BEDD4-B982-4B85-08D5-E05C42BB40B3}"/>
              </a:ext>
            </a:extLst>
          </p:cNvPr>
          <p:cNvSpPr txBox="1"/>
          <p:nvPr/>
        </p:nvSpPr>
        <p:spPr>
          <a:xfrm>
            <a:off x="5527493" y="2117186"/>
            <a:ext cx="548548" cy="369332"/>
          </a:xfrm>
          <a:prstGeom prst="rect">
            <a:avLst/>
          </a:prstGeom>
          <a:noFill/>
        </p:spPr>
        <p:txBody>
          <a:bodyPr wrap="none" rtlCol="0">
            <a:spAutoFit/>
          </a:bodyPr>
          <a:lstStyle/>
          <a:p>
            <a:pPr algn="ctr"/>
            <a:r>
              <a:rPr lang="en-US" b="1" dirty="0"/>
              <a:t>IDE</a:t>
            </a:r>
          </a:p>
        </p:txBody>
      </p:sp>
      <p:sp>
        <p:nvSpPr>
          <p:cNvPr id="116" name="Rectangle 115">
            <a:extLst>
              <a:ext uri="{FF2B5EF4-FFF2-40B4-BE49-F238E27FC236}">
                <a16:creationId xmlns:a16="http://schemas.microsoft.com/office/drawing/2014/main" id="{6F2D2B57-CBD5-0CD0-530D-06F07F747DB0}"/>
              </a:ext>
            </a:extLst>
          </p:cNvPr>
          <p:cNvSpPr/>
          <p:nvPr/>
        </p:nvSpPr>
        <p:spPr>
          <a:xfrm>
            <a:off x="3444172" y="1971990"/>
            <a:ext cx="4715190" cy="234619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Arrow: Down 116">
            <a:extLst>
              <a:ext uri="{FF2B5EF4-FFF2-40B4-BE49-F238E27FC236}">
                <a16:creationId xmlns:a16="http://schemas.microsoft.com/office/drawing/2014/main" id="{61D74A30-DB08-5B85-B3D7-932CD7910219}"/>
              </a:ext>
            </a:extLst>
          </p:cNvPr>
          <p:cNvSpPr/>
          <p:nvPr/>
        </p:nvSpPr>
        <p:spPr>
          <a:xfrm rot="16200000">
            <a:off x="5261461" y="3103606"/>
            <a:ext cx="407194" cy="565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Arrow: Down 117">
            <a:extLst>
              <a:ext uri="{FF2B5EF4-FFF2-40B4-BE49-F238E27FC236}">
                <a16:creationId xmlns:a16="http://schemas.microsoft.com/office/drawing/2014/main" id="{77DC46F4-AA78-88D7-AF32-3587232BCB96}"/>
              </a:ext>
            </a:extLst>
          </p:cNvPr>
          <p:cNvSpPr/>
          <p:nvPr/>
        </p:nvSpPr>
        <p:spPr>
          <a:xfrm rot="16200000">
            <a:off x="3095963" y="2725330"/>
            <a:ext cx="407194" cy="7784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Arrow: Down 118">
            <a:extLst>
              <a:ext uri="{FF2B5EF4-FFF2-40B4-BE49-F238E27FC236}">
                <a16:creationId xmlns:a16="http://schemas.microsoft.com/office/drawing/2014/main" id="{59B0A793-E4EA-6288-1202-A056CD298798}"/>
              </a:ext>
            </a:extLst>
          </p:cNvPr>
          <p:cNvSpPr/>
          <p:nvPr/>
        </p:nvSpPr>
        <p:spPr>
          <a:xfrm rot="16200000">
            <a:off x="8214305" y="2514884"/>
            <a:ext cx="407194" cy="838336"/>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Arrow: Down 119">
            <a:extLst>
              <a:ext uri="{FF2B5EF4-FFF2-40B4-BE49-F238E27FC236}">
                <a16:creationId xmlns:a16="http://schemas.microsoft.com/office/drawing/2014/main" id="{8C1041B4-46C8-00BD-BCFE-FC3F3B88B59D}"/>
              </a:ext>
            </a:extLst>
          </p:cNvPr>
          <p:cNvSpPr/>
          <p:nvPr/>
        </p:nvSpPr>
        <p:spPr>
          <a:xfrm rot="5400000">
            <a:off x="8203511" y="3365067"/>
            <a:ext cx="407194" cy="85992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Arrow: Down 111">
            <a:extLst>
              <a:ext uri="{FF2B5EF4-FFF2-40B4-BE49-F238E27FC236}">
                <a16:creationId xmlns:a16="http://schemas.microsoft.com/office/drawing/2014/main" id="{7E9B0E3B-211E-841C-7195-338B1802D4C8}"/>
              </a:ext>
            </a:extLst>
          </p:cNvPr>
          <p:cNvSpPr/>
          <p:nvPr/>
        </p:nvSpPr>
        <p:spPr>
          <a:xfrm>
            <a:off x="6565106" y="4012102"/>
            <a:ext cx="407194" cy="565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Arrow: Down 113">
            <a:extLst>
              <a:ext uri="{FF2B5EF4-FFF2-40B4-BE49-F238E27FC236}">
                <a16:creationId xmlns:a16="http://schemas.microsoft.com/office/drawing/2014/main" id="{745F2105-AB9E-97D1-B727-4336EA72D6A6}"/>
              </a:ext>
            </a:extLst>
          </p:cNvPr>
          <p:cNvSpPr/>
          <p:nvPr/>
        </p:nvSpPr>
        <p:spPr>
          <a:xfrm rot="10800000">
            <a:off x="4247634" y="4000962"/>
            <a:ext cx="407194" cy="5650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Cylinder 120">
            <a:extLst>
              <a:ext uri="{FF2B5EF4-FFF2-40B4-BE49-F238E27FC236}">
                <a16:creationId xmlns:a16="http://schemas.microsoft.com/office/drawing/2014/main" id="{2D77295B-85FF-B195-4525-A4331432BF15}"/>
              </a:ext>
            </a:extLst>
          </p:cNvPr>
          <p:cNvSpPr/>
          <p:nvPr/>
        </p:nvSpPr>
        <p:spPr>
          <a:xfrm>
            <a:off x="1377068" y="5552182"/>
            <a:ext cx="789065" cy="646331"/>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DBMS</a:t>
            </a:r>
          </a:p>
        </p:txBody>
      </p:sp>
    </p:spTree>
    <p:extLst>
      <p:ext uri="{BB962C8B-B14F-4D97-AF65-F5344CB8AC3E}">
        <p14:creationId xmlns:p14="http://schemas.microsoft.com/office/powerpoint/2010/main" val="115302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4" grpId="0"/>
      <p:bldP spid="27" grpId="0" animBg="1"/>
      <p:bldP spid="49" grpId="0" animBg="1"/>
      <p:bldP spid="50" grpId="0" animBg="1"/>
      <p:bldP spid="110" grpId="0"/>
      <p:bldP spid="111" grpId="0" animBg="1"/>
      <p:bldP spid="118" grpId="0" animBg="1"/>
      <p:bldP spid="119" grpId="0" animBg="1"/>
      <p:bldP spid="120" grpId="0" animBg="1"/>
      <p:bldP spid="1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57894-DEA9-20B9-6BEF-92E69E74B9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466CE6-D6A6-C16C-269E-B97B113529B6}"/>
              </a:ext>
            </a:extLst>
          </p:cNvPr>
          <p:cNvSpPr>
            <a:spLocks noGrp="1"/>
          </p:cNvSpPr>
          <p:nvPr>
            <p:ph type="title"/>
          </p:nvPr>
        </p:nvSpPr>
        <p:spPr/>
        <p:txBody>
          <a:bodyPr>
            <a:normAutofit/>
          </a:bodyPr>
          <a:lstStyle/>
          <a:p>
            <a:r>
              <a:rPr lang="en-US" dirty="0"/>
              <a:t>Agents mostly just </a:t>
            </a:r>
            <a:r>
              <a:rPr lang="en-US" u="sng" dirty="0"/>
              <a:t>shovel</a:t>
            </a:r>
            <a:r>
              <a:rPr lang="en-US" dirty="0"/>
              <a:t> command line text to and from the LLM</a:t>
            </a:r>
          </a:p>
        </p:txBody>
      </p:sp>
      <p:sp>
        <p:nvSpPr>
          <p:cNvPr id="3" name="Content Placeholder 2">
            <a:extLst>
              <a:ext uri="{FF2B5EF4-FFF2-40B4-BE49-F238E27FC236}">
                <a16:creationId xmlns:a16="http://schemas.microsoft.com/office/drawing/2014/main" id="{DBA30A6D-4702-4FD9-D037-E7E8FAAA47BD}"/>
              </a:ext>
            </a:extLst>
          </p:cNvPr>
          <p:cNvSpPr>
            <a:spLocks noGrp="1"/>
          </p:cNvSpPr>
          <p:nvPr>
            <p:ph idx="1"/>
          </p:nvPr>
        </p:nvSpPr>
        <p:spPr/>
        <p:txBody>
          <a:bodyPr/>
          <a:lstStyle/>
          <a:p>
            <a:r>
              <a:rPr lang="en-US" dirty="0"/>
              <a:t>Test results – just run the tests from the command line, then</a:t>
            </a:r>
            <a:br>
              <a:rPr lang="en-US" dirty="0"/>
            </a:br>
            <a:r>
              <a:rPr lang="en-US" dirty="0"/>
              <a:t>		     dump the output back into the Context</a:t>
            </a:r>
          </a:p>
          <a:p>
            <a:r>
              <a:rPr lang="en-US" dirty="0"/>
              <a:t>IDE compilation errors –run the compiler</a:t>
            </a:r>
          </a:p>
          <a:p>
            <a:r>
              <a:rPr lang="en-US" dirty="0"/>
              <a:t>Linter warnings – run the linter</a:t>
            </a:r>
          </a:p>
          <a:p>
            <a:r>
              <a:rPr lang="en-US" dirty="0"/>
              <a:t>Database schema and contents –run </a:t>
            </a:r>
            <a:r>
              <a:rPr lang="en-US" dirty="0" err="1">
                <a:latin typeface="Courier New" panose="02070309020205020404" pitchFamily="49" charset="0"/>
                <a:cs typeface="Courier New" panose="02070309020205020404" pitchFamily="49" charset="0"/>
              </a:rPr>
              <a:t>sqlcmd</a:t>
            </a:r>
            <a:r>
              <a:rPr lang="en-US" dirty="0"/>
              <a:t> with the production database credentials that the Agent stole from your computer</a:t>
            </a:r>
          </a:p>
        </p:txBody>
      </p:sp>
    </p:spTree>
    <p:extLst>
      <p:ext uri="{BB962C8B-B14F-4D97-AF65-F5344CB8AC3E}">
        <p14:creationId xmlns:p14="http://schemas.microsoft.com/office/powerpoint/2010/main" val="170317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6979B29-9372-0BE6-CDC5-059F18E90465}"/>
              </a:ext>
            </a:extLst>
          </p:cNvPr>
          <p:cNvSpPr>
            <a:spLocks noGrp="1"/>
          </p:cNvSpPr>
          <p:nvPr>
            <p:ph type="title"/>
          </p:nvPr>
        </p:nvSpPr>
        <p:spPr>
          <a:xfrm>
            <a:off x="270025" y="329534"/>
            <a:ext cx="11396247" cy="2346159"/>
          </a:xfrm>
        </p:spPr>
        <p:txBody>
          <a:bodyPr>
            <a:normAutofit fontScale="90000"/>
          </a:bodyPr>
          <a:lstStyle/>
          <a:p>
            <a:r>
              <a:rPr lang="en-US" dirty="0"/>
              <a:t>So the plan is to let some harebrain LLM call whatever it wants on your Command Line?</a:t>
            </a:r>
          </a:p>
        </p:txBody>
      </p:sp>
      <p:pic>
        <p:nvPicPr>
          <p:cNvPr id="6" name="Picture 5">
            <a:extLst>
              <a:ext uri="{FF2B5EF4-FFF2-40B4-BE49-F238E27FC236}">
                <a16:creationId xmlns:a16="http://schemas.microsoft.com/office/drawing/2014/main" id="{2BDA1F41-0782-46C8-7EFB-8CF12CCD2F97}"/>
              </a:ext>
            </a:extLst>
          </p:cNvPr>
          <p:cNvPicPr>
            <a:picLocks noChangeAspect="1"/>
          </p:cNvPicPr>
          <p:nvPr/>
        </p:nvPicPr>
        <p:blipFill>
          <a:blip r:embed="rId2"/>
          <a:srcRect t="35128" r="51577" b="39571"/>
          <a:stretch>
            <a:fillRect/>
          </a:stretch>
        </p:blipFill>
        <p:spPr>
          <a:xfrm>
            <a:off x="7369410" y="3668355"/>
            <a:ext cx="4551544" cy="1303709"/>
          </a:xfrm>
          <a:prstGeom prst="rect">
            <a:avLst/>
          </a:prstGeom>
          <a:ln>
            <a:solidFill>
              <a:schemeClr val="tx1"/>
            </a:solidFill>
          </a:ln>
        </p:spPr>
      </p:pic>
      <p:sp>
        <p:nvSpPr>
          <p:cNvPr id="13" name="Arrow: Right 12">
            <a:extLst>
              <a:ext uri="{FF2B5EF4-FFF2-40B4-BE49-F238E27FC236}">
                <a16:creationId xmlns:a16="http://schemas.microsoft.com/office/drawing/2014/main" id="{FF8E7577-B52F-3A31-535D-D79AA9E29670}"/>
              </a:ext>
            </a:extLst>
          </p:cNvPr>
          <p:cNvSpPr/>
          <p:nvPr/>
        </p:nvSpPr>
        <p:spPr>
          <a:xfrm>
            <a:off x="6007904" y="4016431"/>
            <a:ext cx="994180" cy="6075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11E1AA9-ED86-DA7E-E65A-F62C882F258A}"/>
              </a:ext>
            </a:extLst>
          </p:cNvPr>
          <p:cNvPicPr>
            <a:picLocks noChangeAspect="1"/>
          </p:cNvPicPr>
          <p:nvPr/>
        </p:nvPicPr>
        <p:blipFill>
          <a:blip r:embed="rId3"/>
          <a:srcRect l="10861"/>
          <a:stretch>
            <a:fillRect/>
          </a:stretch>
        </p:blipFill>
        <p:spPr>
          <a:xfrm>
            <a:off x="540920" y="2698449"/>
            <a:ext cx="5199893" cy="3851073"/>
          </a:xfrm>
          <a:prstGeom prst="rect">
            <a:avLst/>
          </a:prstGeom>
        </p:spPr>
      </p:pic>
      <p:sp>
        <p:nvSpPr>
          <p:cNvPr id="16" name="TextBox 15">
            <a:extLst>
              <a:ext uri="{FF2B5EF4-FFF2-40B4-BE49-F238E27FC236}">
                <a16:creationId xmlns:a16="http://schemas.microsoft.com/office/drawing/2014/main" id="{D1E84D49-068F-1255-B332-F5CB299AC5A6}"/>
              </a:ext>
            </a:extLst>
          </p:cNvPr>
          <p:cNvSpPr txBox="1"/>
          <p:nvPr/>
        </p:nvSpPr>
        <p:spPr>
          <a:xfrm>
            <a:off x="7613915" y="5503061"/>
            <a:ext cx="3958071" cy="830997"/>
          </a:xfrm>
          <a:prstGeom prst="rect">
            <a:avLst/>
          </a:prstGeom>
          <a:noFill/>
        </p:spPr>
        <p:txBody>
          <a:bodyPr wrap="none" rtlCol="0">
            <a:spAutoFit/>
          </a:bodyPr>
          <a:lstStyle/>
          <a:p>
            <a:pPr algn="ctr"/>
            <a:r>
              <a:rPr lang="en-US" sz="2400" b="1" dirty="0"/>
              <a:t>Yes</a:t>
            </a:r>
            <a:r>
              <a:rPr lang="en-US" sz="2400" dirty="0"/>
              <a:t>, this is </a:t>
            </a:r>
            <a:r>
              <a:rPr lang="en-US" sz="2400" b="1" dirty="0"/>
              <a:t>literally</a:t>
            </a:r>
            <a:r>
              <a:rPr lang="en-US" sz="2400" dirty="0"/>
              <a:t> the plan.</a:t>
            </a:r>
          </a:p>
          <a:p>
            <a:pPr algn="ctr"/>
            <a:r>
              <a:rPr lang="en-US" sz="2400" dirty="0"/>
              <a:t>This nearly happened to me!</a:t>
            </a:r>
          </a:p>
        </p:txBody>
      </p:sp>
      <p:sp>
        <p:nvSpPr>
          <p:cNvPr id="17" name="Rectangle 16">
            <a:extLst>
              <a:ext uri="{FF2B5EF4-FFF2-40B4-BE49-F238E27FC236}">
                <a16:creationId xmlns:a16="http://schemas.microsoft.com/office/drawing/2014/main" id="{02E068C3-05EA-B836-87F8-1F662F377EB3}"/>
              </a:ext>
            </a:extLst>
          </p:cNvPr>
          <p:cNvSpPr/>
          <p:nvPr/>
        </p:nvSpPr>
        <p:spPr>
          <a:xfrm>
            <a:off x="10598448" y="4547452"/>
            <a:ext cx="902126" cy="42461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382FE930-E32C-F153-A2AF-77105EA0B2A8}"/>
              </a:ext>
            </a:extLst>
          </p:cNvPr>
          <p:cNvSpPr txBox="1"/>
          <p:nvPr/>
        </p:nvSpPr>
        <p:spPr>
          <a:xfrm>
            <a:off x="1548474" y="5133729"/>
            <a:ext cx="598241" cy="369332"/>
          </a:xfrm>
          <a:prstGeom prst="rect">
            <a:avLst/>
          </a:prstGeom>
          <a:noFill/>
        </p:spPr>
        <p:txBody>
          <a:bodyPr wrap="none" rtlCol="0">
            <a:spAutoFit/>
          </a:bodyPr>
          <a:lstStyle/>
          <a:p>
            <a:r>
              <a:rPr lang="en-US" dirty="0"/>
              <a:t>LLM</a:t>
            </a:r>
          </a:p>
        </p:txBody>
      </p:sp>
      <p:sp>
        <p:nvSpPr>
          <p:cNvPr id="22" name="TextBox 21">
            <a:extLst>
              <a:ext uri="{FF2B5EF4-FFF2-40B4-BE49-F238E27FC236}">
                <a16:creationId xmlns:a16="http://schemas.microsoft.com/office/drawing/2014/main" id="{DB5A1169-49AB-0516-F113-5B3A0A4B778E}"/>
              </a:ext>
            </a:extLst>
          </p:cNvPr>
          <p:cNvSpPr txBox="1"/>
          <p:nvPr/>
        </p:nvSpPr>
        <p:spPr>
          <a:xfrm>
            <a:off x="3703210" y="5514820"/>
            <a:ext cx="1036630" cy="369332"/>
          </a:xfrm>
          <a:prstGeom prst="rect">
            <a:avLst/>
          </a:prstGeom>
          <a:noFill/>
        </p:spPr>
        <p:txBody>
          <a:bodyPr wrap="none" rtlCol="0">
            <a:spAutoFit/>
          </a:bodyPr>
          <a:lstStyle/>
          <a:p>
            <a:r>
              <a:rPr lang="en-US" dirty="0"/>
              <a:t>Terminal</a:t>
            </a:r>
          </a:p>
        </p:txBody>
      </p:sp>
    </p:spTree>
    <p:extLst>
      <p:ext uri="{BB962C8B-B14F-4D97-AF65-F5344CB8AC3E}">
        <p14:creationId xmlns:p14="http://schemas.microsoft.com/office/powerpoint/2010/main" val="462270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29C70-5075-1F76-8241-B8ACE5C886BF}"/>
              </a:ext>
            </a:extLst>
          </p:cNvPr>
          <p:cNvSpPr>
            <a:spLocks noGrp="1"/>
          </p:cNvSpPr>
          <p:nvPr>
            <p:ph type="title"/>
          </p:nvPr>
        </p:nvSpPr>
        <p:spPr/>
        <p:txBody>
          <a:bodyPr/>
          <a:lstStyle/>
          <a:p>
            <a:r>
              <a:rPr lang="en-US" dirty="0"/>
              <a:t>Demo: Agent Mode in Cursor</a:t>
            </a:r>
          </a:p>
        </p:txBody>
      </p:sp>
      <p:sp>
        <p:nvSpPr>
          <p:cNvPr id="4" name="Text Placeholder 3">
            <a:extLst>
              <a:ext uri="{FF2B5EF4-FFF2-40B4-BE49-F238E27FC236}">
                <a16:creationId xmlns:a16="http://schemas.microsoft.com/office/drawing/2014/main" id="{E9179E14-4D92-FA86-4787-560898A850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70910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2507</TotalTime>
  <Words>1147</Words>
  <Application>Microsoft Office PowerPoint</Application>
  <PresentationFormat>Widescreen</PresentationFormat>
  <Paragraphs>125</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Courier New</vt:lpstr>
      <vt:lpstr>Office Theme</vt:lpstr>
      <vt:lpstr>PowerPoint Presentation</vt:lpstr>
      <vt:lpstr>Writing code and tests in Agent Mode</vt:lpstr>
      <vt:lpstr>Problem: writing code with ChatGPT is tedious</vt:lpstr>
      <vt:lpstr>I wish the AI would run the tests and fix the errors for me.</vt:lpstr>
      <vt:lpstr>Other data I wish the AI had access to:</vt:lpstr>
      <vt:lpstr>Conceptual architecture of an Agent-enabled IDE</vt:lpstr>
      <vt:lpstr>Agents mostly just shovel command line text to and from the LLM</vt:lpstr>
      <vt:lpstr>So the plan is to let some harebrain LLM call whatever it wants on your Command Line?</vt:lpstr>
      <vt:lpstr>Demo: Agent Mode in Cursor</vt:lpstr>
      <vt:lpstr>Does it matter what IDE you use?</vt:lpstr>
      <vt:lpstr>All IDEs are powered by the same LLMs.</vt:lpstr>
      <vt:lpstr>Different IDEs prefix different System Prompts</vt:lpstr>
      <vt:lpstr>Different System Prompts state different desired levels of Agent autonomy.</vt:lpstr>
      <vt:lpstr>Discussion: Auto-Approve commands</vt:lpstr>
      <vt:lpstr>Context is key. Beware your context limit.</vt:lpstr>
      <vt:lpstr>Some context limits for reference </vt:lpstr>
      <vt:lpstr>Writing code and tests in Agent Mode</vt:lpstr>
      <vt:lpstr>How not to write test cases with Agents.</vt:lpstr>
      <vt:lpstr>Best-practice: Write the first unit test yourself.</vt:lpstr>
      <vt:lpstr>Best-practice: Give the AI a code coverage tool.</vt:lpstr>
      <vt:lpstr>A V-model for using Agents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Hays, Mark</dc:creator>
  <cp:lastModifiedBy>Hays, Mark</cp:lastModifiedBy>
  <cp:revision>24</cp:revision>
  <dcterms:created xsi:type="dcterms:W3CDTF">2025-10-06T19:18:16Z</dcterms:created>
  <dcterms:modified xsi:type="dcterms:W3CDTF">2025-10-08T13:51:31Z</dcterms:modified>
</cp:coreProperties>
</file>