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93" r:id="rId2"/>
    <p:sldId id="458" r:id="rId3"/>
    <p:sldId id="459" r:id="rId4"/>
    <p:sldId id="460" r:id="rId5"/>
    <p:sldId id="461" r:id="rId6"/>
    <p:sldId id="462" r:id="rId7"/>
    <p:sldId id="463" r:id="rId8"/>
    <p:sldId id="464" r:id="rId9"/>
    <p:sldId id="465" r:id="rId10"/>
    <p:sldId id="466" r:id="rId11"/>
    <p:sldId id="467" r:id="rId12"/>
    <p:sldId id="468" r:id="rId13"/>
    <p:sldId id="472" r:id="rId14"/>
    <p:sldId id="469" r:id="rId15"/>
    <p:sldId id="483" r:id="rId16"/>
    <p:sldId id="484" r:id="rId17"/>
    <p:sldId id="485" r:id="rId18"/>
    <p:sldId id="479" r:id="rId19"/>
    <p:sldId id="477" r:id="rId20"/>
    <p:sldId id="481" r:id="rId21"/>
    <p:sldId id="482" r:id="rId22"/>
    <p:sldId id="4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84D0AC0-BF02-DCDE-5EC7-DFC1D51C0CC5}" name="Stouder, Amanda" initials="AS" userId="S::stouder@rose-hulman.edu::b8557d91-4bf8-48b0-be53-5d77889e817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achel Krohn" initials="RK" lastIdx="2" clrIdx="0">
    <p:extLst>
      <p:ext uri="{19B8F6BF-5375-455C-9EA6-DF929625EA0E}">
        <p15:presenceInfo xmlns:p15="http://schemas.microsoft.com/office/powerpoint/2012/main" userId="Rachel Kro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B19242"/>
    <a:srgbClr val="061E3F"/>
    <a:srgbClr val="E0D2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045" autoAdjust="0"/>
  </p:normalViewPr>
  <p:slideViewPr>
    <p:cSldViewPr snapToGrid="0">
      <p:cViewPr varScale="1">
        <p:scale>
          <a:sx n="72" d="100"/>
          <a:sy n="72" d="100"/>
        </p:scale>
        <p:origin x="365" y="67"/>
      </p:cViewPr>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6A2EE-B5F6-484E-BC83-5FA03CF24537}" type="datetimeFigureOut">
              <a:rPr lang="en-US" smtClean="0"/>
              <a:t>9/23/2025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2B47B-5F65-4943-85BA-3F697B15753C}" type="slidenum">
              <a:rPr lang="en-US" smtClean="0"/>
              <a:t>‹#›</a:t>
            </a:fld>
            <a:endParaRPr lang="en-US"/>
          </a:p>
        </p:txBody>
      </p:sp>
    </p:spTree>
    <p:extLst>
      <p:ext uri="{BB962C8B-B14F-4D97-AF65-F5344CB8AC3E}">
        <p14:creationId xmlns:p14="http://schemas.microsoft.com/office/powerpoint/2010/main" val="4101581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https://www.promptingguide.ai/</a:t>
            </a:r>
          </a:p>
        </p:txBody>
      </p:sp>
      <p:sp>
        <p:nvSpPr>
          <p:cNvPr id="4" name="Slide Number Placeholder 3"/>
          <p:cNvSpPr>
            <a:spLocks noGrp="1"/>
          </p:cNvSpPr>
          <p:nvPr>
            <p:ph type="sldNum" sz="quarter" idx="5"/>
          </p:nvPr>
        </p:nvSpPr>
        <p:spPr/>
        <p:txBody>
          <a:bodyPr/>
          <a:lstStyle/>
          <a:p>
            <a:fld id="{B0B2B47B-5F65-4943-85BA-3F697B15753C}" type="slidenum">
              <a:rPr lang="en-US" smtClean="0"/>
              <a:t>1</a:t>
            </a:fld>
            <a:endParaRPr lang="en-US"/>
          </a:p>
        </p:txBody>
      </p:sp>
    </p:spTree>
    <p:extLst>
      <p:ext uri="{BB962C8B-B14F-4D97-AF65-F5344CB8AC3E}">
        <p14:creationId xmlns:p14="http://schemas.microsoft.com/office/powerpoint/2010/main" val="37153177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https://www.promptingguide.ai/introduction/tips</a:t>
            </a:r>
          </a:p>
          <a:p>
            <a:endParaRPr lang="en-US" dirty="0"/>
          </a:p>
          <a:p>
            <a:r>
              <a:rPr lang="en-US" dirty="0"/>
              <a:t>https://news.mit.edu/2025/unpacking-large-language-model-bias-0617</a:t>
            </a:r>
          </a:p>
          <a:p>
            <a:endParaRPr lang="en-US" dirty="0"/>
          </a:p>
          <a:p>
            <a:endParaRPr lang="en-US" dirty="0"/>
          </a:p>
        </p:txBody>
      </p:sp>
      <p:sp>
        <p:nvSpPr>
          <p:cNvPr id="4" name="Slide Number Placeholder 3"/>
          <p:cNvSpPr>
            <a:spLocks noGrp="1"/>
          </p:cNvSpPr>
          <p:nvPr>
            <p:ph type="sldNum" sz="quarter" idx="5"/>
          </p:nvPr>
        </p:nvSpPr>
        <p:spPr/>
        <p:txBody>
          <a:bodyPr/>
          <a:lstStyle/>
          <a:p>
            <a:fld id="{B0B2B47B-5F65-4943-85BA-3F697B15753C}" type="slidenum">
              <a:rPr lang="en-US" smtClean="0"/>
              <a:t>19</a:t>
            </a:fld>
            <a:endParaRPr lang="en-US"/>
          </a:p>
        </p:txBody>
      </p:sp>
    </p:spTree>
    <p:extLst>
      <p:ext uri="{BB962C8B-B14F-4D97-AF65-F5344CB8AC3E}">
        <p14:creationId xmlns:p14="http://schemas.microsoft.com/office/powerpoint/2010/main" val="1321719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B2B47B-5F65-4943-85BA-3F697B15753C}" type="slidenum">
              <a:rPr lang="en-US" smtClean="0"/>
              <a:t>2</a:t>
            </a:fld>
            <a:endParaRPr lang="en-US"/>
          </a:p>
        </p:txBody>
      </p:sp>
    </p:spTree>
    <p:extLst>
      <p:ext uri="{BB962C8B-B14F-4D97-AF65-F5344CB8AC3E}">
        <p14:creationId xmlns:p14="http://schemas.microsoft.com/office/powerpoint/2010/main" val="3027449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B2B47B-5F65-4943-85BA-3F697B15753C}" type="slidenum">
              <a:rPr lang="en-US" smtClean="0"/>
              <a:t>6</a:t>
            </a:fld>
            <a:endParaRPr lang="en-US"/>
          </a:p>
        </p:txBody>
      </p:sp>
    </p:spTree>
    <p:extLst>
      <p:ext uri="{BB962C8B-B14F-4D97-AF65-F5344CB8AC3E}">
        <p14:creationId xmlns:p14="http://schemas.microsoft.com/office/powerpoint/2010/main" val="3707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a short version of the story about going back and forth with the AI about removing locking.</a:t>
            </a:r>
          </a:p>
        </p:txBody>
      </p:sp>
      <p:sp>
        <p:nvSpPr>
          <p:cNvPr id="4" name="Slide Number Placeholder 3"/>
          <p:cNvSpPr>
            <a:spLocks noGrp="1"/>
          </p:cNvSpPr>
          <p:nvPr>
            <p:ph type="sldNum" sz="quarter" idx="5"/>
          </p:nvPr>
        </p:nvSpPr>
        <p:spPr/>
        <p:txBody>
          <a:bodyPr/>
          <a:lstStyle/>
          <a:p>
            <a:fld id="{B0B2B47B-5F65-4943-85BA-3F697B15753C}" type="slidenum">
              <a:rPr lang="en-US" smtClean="0"/>
              <a:t>11</a:t>
            </a:fld>
            <a:endParaRPr lang="en-US"/>
          </a:p>
        </p:txBody>
      </p:sp>
    </p:spTree>
    <p:extLst>
      <p:ext uri="{BB962C8B-B14F-4D97-AF65-F5344CB8AC3E}">
        <p14:creationId xmlns:p14="http://schemas.microsoft.com/office/powerpoint/2010/main" val="1255685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12938-4EDA-DA9D-0558-FCCCDC6F5C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02ADD5-22D6-E698-AD16-363CFEDBAD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FA7040-8B51-4359-9276-319448410C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939BEB-C40D-3B9B-2EF9-7E816707D9BF}"/>
              </a:ext>
            </a:extLst>
          </p:cNvPr>
          <p:cNvSpPr>
            <a:spLocks noGrp="1"/>
          </p:cNvSpPr>
          <p:nvPr>
            <p:ph type="sldNum" sz="quarter" idx="5"/>
          </p:nvPr>
        </p:nvSpPr>
        <p:spPr/>
        <p:txBody>
          <a:bodyPr/>
          <a:lstStyle/>
          <a:p>
            <a:fld id="{B0B2B47B-5F65-4943-85BA-3F697B15753C}" type="slidenum">
              <a:rPr lang="en-US" smtClean="0"/>
              <a:t>12</a:t>
            </a:fld>
            <a:endParaRPr lang="en-US"/>
          </a:p>
        </p:txBody>
      </p:sp>
    </p:spTree>
    <p:extLst>
      <p:ext uri="{BB962C8B-B14F-4D97-AF65-F5344CB8AC3E}">
        <p14:creationId xmlns:p14="http://schemas.microsoft.com/office/powerpoint/2010/main" val="1970785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B2B47B-5F65-4943-85BA-3F697B15753C}" type="slidenum">
              <a:rPr lang="en-US" smtClean="0"/>
              <a:t>13</a:t>
            </a:fld>
            <a:endParaRPr lang="en-US"/>
          </a:p>
        </p:txBody>
      </p:sp>
    </p:spTree>
    <p:extLst>
      <p:ext uri="{BB962C8B-B14F-4D97-AF65-F5344CB8AC3E}">
        <p14:creationId xmlns:p14="http://schemas.microsoft.com/office/powerpoint/2010/main" val="3369148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one doesn’t match the instructions I’ve seen given, but I found I often needed to tell it to not do something, though it didn’t always listen. </a:t>
            </a:r>
          </a:p>
        </p:txBody>
      </p:sp>
      <p:sp>
        <p:nvSpPr>
          <p:cNvPr id="4" name="Slide Number Placeholder 3"/>
          <p:cNvSpPr>
            <a:spLocks noGrp="1"/>
          </p:cNvSpPr>
          <p:nvPr>
            <p:ph type="sldNum" sz="quarter" idx="5"/>
          </p:nvPr>
        </p:nvSpPr>
        <p:spPr/>
        <p:txBody>
          <a:bodyPr/>
          <a:lstStyle/>
          <a:p>
            <a:fld id="{B0B2B47B-5F65-4943-85BA-3F697B15753C}" type="slidenum">
              <a:rPr lang="en-US" smtClean="0"/>
              <a:t>14</a:t>
            </a:fld>
            <a:endParaRPr lang="en-US"/>
          </a:p>
        </p:txBody>
      </p:sp>
    </p:spTree>
    <p:extLst>
      <p:ext uri="{BB962C8B-B14F-4D97-AF65-F5344CB8AC3E}">
        <p14:creationId xmlns:p14="http://schemas.microsoft.com/office/powerpoint/2010/main" val="3620626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Techniques can be applied to various types of tasks. Which technique and which task are the most helpful for your task will depend on the task and trial and error, and likely the model, at least for now until the industry settles (and maybe always, we constantly have new ways to do JavaScript). </a:t>
            </a:r>
          </a:p>
        </p:txBody>
      </p:sp>
      <p:sp>
        <p:nvSpPr>
          <p:cNvPr id="4" name="Slide Number Placeholder 3"/>
          <p:cNvSpPr>
            <a:spLocks noGrp="1"/>
          </p:cNvSpPr>
          <p:nvPr>
            <p:ph type="sldNum" sz="quarter" idx="5"/>
          </p:nvPr>
        </p:nvSpPr>
        <p:spPr/>
        <p:txBody>
          <a:bodyPr/>
          <a:lstStyle/>
          <a:p>
            <a:fld id="{B0B2B47B-5F65-4943-85BA-3F697B15753C}" type="slidenum">
              <a:rPr lang="en-US" smtClean="0"/>
              <a:t>16</a:t>
            </a:fld>
            <a:endParaRPr lang="en-US"/>
          </a:p>
        </p:txBody>
      </p:sp>
    </p:spTree>
    <p:extLst>
      <p:ext uri="{BB962C8B-B14F-4D97-AF65-F5344CB8AC3E}">
        <p14:creationId xmlns:p14="http://schemas.microsoft.com/office/powerpoint/2010/main" val="1469558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how it shows the standard version, then it shows the difference with Chain-of-Thought prompting, where the reasoning is provided.  </a:t>
            </a:r>
          </a:p>
          <a:p>
            <a:endParaRPr lang="en-US" dirty="0"/>
          </a:p>
          <a:p>
            <a:r>
              <a:rPr lang="en-US" dirty="0"/>
              <a:t>Not going to go into all the types of prompting techniques, as they’re going to change a lot of the next few years, better to get used to researching and reasoning through them. </a:t>
            </a:r>
          </a:p>
        </p:txBody>
      </p:sp>
      <p:sp>
        <p:nvSpPr>
          <p:cNvPr id="4" name="Slide Number Placeholder 3"/>
          <p:cNvSpPr>
            <a:spLocks noGrp="1"/>
          </p:cNvSpPr>
          <p:nvPr>
            <p:ph type="sldNum" sz="quarter" idx="5"/>
          </p:nvPr>
        </p:nvSpPr>
        <p:spPr/>
        <p:txBody>
          <a:bodyPr/>
          <a:lstStyle/>
          <a:p>
            <a:fld id="{B0B2B47B-5F65-4943-85BA-3F697B15753C}" type="slidenum">
              <a:rPr lang="en-US" smtClean="0"/>
              <a:t>17</a:t>
            </a:fld>
            <a:endParaRPr lang="en-US"/>
          </a:p>
        </p:txBody>
      </p:sp>
    </p:spTree>
    <p:extLst>
      <p:ext uri="{BB962C8B-B14F-4D97-AF65-F5344CB8AC3E}">
        <p14:creationId xmlns:p14="http://schemas.microsoft.com/office/powerpoint/2010/main" val="32540638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9727" y="-155642"/>
            <a:ext cx="12192000" cy="519456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08187" y="5498980"/>
            <a:ext cx="8014546" cy="446542"/>
          </a:xfrm>
        </p:spPr>
        <p:txBody>
          <a:bodyPr/>
          <a:lstStyle>
            <a:lvl1pPr marL="0" indent="0" algn="l">
              <a:buNone/>
              <a:defRPr sz="2400">
                <a:solidFill>
                  <a:srgbClr val="061E3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itle 1"/>
          <p:cNvSpPr txBox="1">
            <a:spLocks/>
          </p:cNvSpPr>
          <p:nvPr userDrawn="1"/>
        </p:nvSpPr>
        <p:spPr>
          <a:xfrm>
            <a:off x="308187" y="2963333"/>
            <a:ext cx="9144000" cy="9312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i="0" kern="1200" baseline="0">
                <a:solidFill>
                  <a:srgbClr val="061E3F"/>
                </a:solidFill>
                <a:latin typeface="+mn-lt"/>
                <a:ea typeface="+mj-ea"/>
                <a:cs typeface="+mj-cs"/>
              </a:defRPr>
            </a:lvl1pPr>
          </a:lstStyle>
          <a:p>
            <a:endParaRPr lang="en-US"/>
          </a:p>
        </p:txBody>
      </p:sp>
      <p:sp>
        <p:nvSpPr>
          <p:cNvPr id="23" name="Title 22"/>
          <p:cNvSpPr>
            <a:spLocks noGrp="1"/>
          </p:cNvSpPr>
          <p:nvPr>
            <p:ph type="title"/>
          </p:nvPr>
        </p:nvSpPr>
        <p:spPr>
          <a:xfrm>
            <a:off x="298459" y="2511245"/>
            <a:ext cx="10515600" cy="2264817"/>
          </a:xfrm>
        </p:spPr>
        <p:txBody>
          <a:bodyPr anchor="b"/>
          <a:lstStyle>
            <a:lvl1pPr>
              <a:defRPr b="0">
                <a:solidFill>
                  <a:schemeClr val="bg1"/>
                </a:solidFill>
                <a:latin typeface="+mn-lt"/>
              </a:defRPr>
            </a:lvl1pPr>
          </a:lstStyle>
          <a:p>
            <a:r>
              <a:rPr lang="en-US"/>
              <a:t>Click to edit Master title style</a:t>
            </a:r>
          </a:p>
        </p:txBody>
      </p:sp>
      <p:pic>
        <p:nvPicPr>
          <p:cNvPr id="1028" name="Picture 4" descr="Bakery Logo Request | Rose-Hulman">
            <a:extLst>
              <a:ext uri="{FF2B5EF4-FFF2-40B4-BE49-F238E27FC236}">
                <a16:creationId xmlns:a16="http://schemas.microsoft.com/office/drawing/2014/main" id="{A43ED09B-141B-4ABA-A6EB-D28CD146CA7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525327" y="5299054"/>
            <a:ext cx="1140347" cy="1404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37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404813"/>
            <a:ext cx="11115674" cy="792480"/>
          </a:xfrm>
        </p:spPr>
        <p:txBody>
          <a:bodyPr/>
          <a:lstStyle>
            <a:lvl1pPr>
              <a:defRPr>
                <a:solidFill>
                  <a:schemeClr val="bg1"/>
                </a:solidFill>
                <a:latin typeface="+mn-lt"/>
              </a:defRPr>
            </a:lvl1pPr>
          </a:lstStyle>
          <a:p>
            <a:r>
              <a:rPr lang="en-US"/>
              <a:t>Click to edit Master title style</a:t>
            </a:r>
          </a:p>
        </p:txBody>
      </p:sp>
      <p:sp>
        <p:nvSpPr>
          <p:cNvPr id="3" name="Content Placeholder 2"/>
          <p:cNvSpPr>
            <a:spLocks noGrp="1"/>
          </p:cNvSpPr>
          <p:nvPr>
            <p:ph idx="1"/>
          </p:nvPr>
        </p:nvSpPr>
        <p:spPr>
          <a:xfrm>
            <a:off x="838199" y="1602105"/>
            <a:ext cx="11115675" cy="4574858"/>
          </a:xfrm>
        </p:spPr>
        <p:txBody>
          <a:bodyPr/>
          <a:lstStyle>
            <a:lvl1pPr marL="287338" indent="-287338">
              <a:buFont typeface="Arial" panose="020B0604020202020204" pitchFamily="34" charset="0"/>
              <a:buChar char="•"/>
              <a:defRPr/>
            </a:lvl1pPr>
            <a:lvl2pPr marL="744538" indent="-287338">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205762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
        <p:nvSpPr>
          <p:cNvPr id="9" name="Rectangle 8"/>
          <p:cNvSpPr/>
          <p:nvPr userDrawn="1"/>
        </p:nvSpPr>
        <p:spPr>
          <a:xfrm>
            <a:off x="0" y="1"/>
            <a:ext cx="12192000" cy="5085806"/>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5526451"/>
            <a:ext cx="10515600" cy="40322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61606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91BA6-B931-21BF-991A-4BFE9E5BC108}"/>
              </a:ext>
            </a:extLst>
          </p:cNvPr>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607F9817-EBC4-BE5C-1617-2D24CA553828}"/>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99290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12CEE3-F712-9867-4DFF-CA25B434E321}"/>
              </a:ext>
            </a:extLst>
          </p:cNvPr>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219C6025-242F-96C5-04DE-2A5CDA9A8850}"/>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3177180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6ADEE5D7-DD65-09A5-D0DB-AEE23110AFDD}"/>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165732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6603E54-E685-515C-E22F-67A3605E29B9}"/>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347197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60AA10-C2F0-7764-EFAE-F4C712B0B6A6}"/>
              </a:ext>
            </a:extLst>
          </p:cNvPr>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04FCC60-C02A-A8AB-68EA-A226450032DF}"/>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r>
              <a:rPr lang="en-US" dirty="0"/>
              <a:t>	</a:t>
            </a:r>
            <a:r>
              <a:rPr lang="en-US" baseline="0" dirty="0"/>
              <a:t>		</a:t>
            </a:r>
            <a:endParaRPr lang="en-US" dirty="0"/>
          </a:p>
        </p:txBody>
      </p:sp>
    </p:spTree>
    <p:extLst>
      <p:ext uri="{BB962C8B-B14F-4D97-AF65-F5344CB8AC3E}">
        <p14:creationId xmlns:p14="http://schemas.microsoft.com/office/powerpoint/2010/main" val="2446560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dotnet/api/system.threading.tasks.task.wai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learn.microsoft.com/en-us/dotnet/api/system.threading.tasks.task.run" TargetMode="External"/><Relationship Id="rId4" Type="http://schemas.openxmlformats.org/officeDocument/2006/relationships/hyperlink" Target="https://learn.microsoft.com/en-us/dotnet/api/system.threading.tasks.task-1.resul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promptengineering.org/conversational-prompting-in-generative-ai/"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promptingguide.ai/"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promptingguide.ai/" TargetMode="External"/><Relationship Id="rId2" Type="http://schemas.openxmlformats.org/officeDocument/2006/relationships/hyperlink" Target="https://promptengineering.org/conversational-prompting-in-generative-ai/"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86C1-D93F-4760-BBD6-CE8E28BCDBB6}"/>
              </a:ext>
            </a:extLst>
          </p:cNvPr>
          <p:cNvSpPr>
            <a:spLocks noGrp="1"/>
          </p:cNvSpPr>
          <p:nvPr>
            <p:ph type="title"/>
          </p:nvPr>
        </p:nvSpPr>
        <p:spPr>
          <a:xfrm>
            <a:off x="298459" y="435363"/>
            <a:ext cx="11537941" cy="4024342"/>
          </a:xfrm>
        </p:spPr>
        <p:txBody>
          <a:bodyPr anchor="t">
            <a:noAutofit/>
          </a:bodyPr>
          <a:lstStyle/>
          <a:p>
            <a:r>
              <a:rPr lang="en-US" sz="9600" dirty="0"/>
              <a:t>Prompt Engineering</a:t>
            </a:r>
          </a:p>
        </p:txBody>
      </p:sp>
      <p:sp>
        <p:nvSpPr>
          <p:cNvPr id="5" name="Subtitle 4">
            <a:extLst>
              <a:ext uri="{FF2B5EF4-FFF2-40B4-BE49-F238E27FC236}">
                <a16:creationId xmlns:a16="http://schemas.microsoft.com/office/drawing/2014/main" id="{41CE03C5-A9C5-30C1-3BDA-2E8F19186EB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7750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70EFF-9343-5570-BDC9-DB767F1275AF}"/>
              </a:ext>
            </a:extLst>
          </p:cNvPr>
          <p:cNvSpPr>
            <a:spLocks noGrp="1"/>
          </p:cNvSpPr>
          <p:nvPr>
            <p:ph type="title"/>
          </p:nvPr>
        </p:nvSpPr>
        <p:spPr/>
        <p:txBody>
          <a:bodyPr/>
          <a:lstStyle/>
          <a:p>
            <a:r>
              <a:rPr lang="en-US" dirty="0"/>
              <a:t>So, what happened?</a:t>
            </a:r>
          </a:p>
        </p:txBody>
      </p:sp>
      <p:sp>
        <p:nvSpPr>
          <p:cNvPr id="3" name="Content Placeholder 2">
            <a:extLst>
              <a:ext uri="{FF2B5EF4-FFF2-40B4-BE49-F238E27FC236}">
                <a16:creationId xmlns:a16="http://schemas.microsoft.com/office/drawing/2014/main" id="{DEDDBF6C-181E-1A34-FFEA-F1A1D3DB5BB9}"/>
              </a:ext>
            </a:extLst>
          </p:cNvPr>
          <p:cNvSpPr>
            <a:spLocks noGrp="1"/>
          </p:cNvSpPr>
          <p:nvPr>
            <p:ph idx="1"/>
          </p:nvPr>
        </p:nvSpPr>
        <p:spPr/>
        <p:txBody>
          <a:bodyPr/>
          <a:lstStyle/>
          <a:p>
            <a:r>
              <a:rPr lang="en-US" dirty="0"/>
              <a:t>AI assumed I needed more than I did by adding:</a:t>
            </a:r>
          </a:p>
          <a:p>
            <a:pPr lvl="1"/>
            <a:endParaRPr lang="en-US" dirty="0"/>
          </a:p>
          <a:p>
            <a:pPr lvl="1"/>
            <a:r>
              <a:rPr lang="en-US" dirty="0"/>
              <a:t>Key management outside the cache</a:t>
            </a:r>
          </a:p>
          <a:p>
            <a:pPr lvl="1"/>
            <a:endParaRPr lang="en-US" dirty="0"/>
          </a:p>
          <a:p>
            <a:pPr lvl="1"/>
            <a:r>
              <a:rPr lang="en-US" dirty="0"/>
              <a:t>Clearing functionality</a:t>
            </a:r>
          </a:p>
          <a:p>
            <a:pPr lvl="1"/>
            <a:endParaRPr lang="en-US" dirty="0"/>
          </a:p>
          <a:p>
            <a:r>
              <a:rPr lang="en-US" dirty="0"/>
              <a:t>The locking was added around the clearing</a:t>
            </a:r>
          </a:p>
          <a:p>
            <a:pPr lvl="1"/>
            <a:endParaRPr lang="en-US" dirty="0"/>
          </a:p>
        </p:txBody>
      </p:sp>
    </p:spTree>
    <p:extLst>
      <p:ext uri="{BB962C8B-B14F-4D97-AF65-F5344CB8AC3E}">
        <p14:creationId xmlns:p14="http://schemas.microsoft.com/office/powerpoint/2010/main" val="2851839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FC9A-BA2A-5117-2629-A19480EF3FF8}"/>
              </a:ext>
            </a:extLst>
          </p:cNvPr>
          <p:cNvSpPr>
            <a:spLocks noGrp="1"/>
          </p:cNvSpPr>
          <p:nvPr>
            <p:ph type="title"/>
          </p:nvPr>
        </p:nvSpPr>
        <p:spPr/>
        <p:txBody>
          <a:bodyPr/>
          <a:lstStyle/>
          <a:p>
            <a:r>
              <a:rPr lang="en-US" dirty="0"/>
              <a:t>Then what happened?</a:t>
            </a:r>
          </a:p>
        </p:txBody>
      </p:sp>
      <p:sp>
        <p:nvSpPr>
          <p:cNvPr id="3" name="Content Placeholder 2">
            <a:extLst>
              <a:ext uri="{FF2B5EF4-FFF2-40B4-BE49-F238E27FC236}">
                <a16:creationId xmlns:a16="http://schemas.microsoft.com/office/drawing/2014/main" id="{B3167AF7-18AF-E5B7-B153-2B2278E1BC22}"/>
              </a:ext>
            </a:extLst>
          </p:cNvPr>
          <p:cNvSpPr>
            <a:spLocks noGrp="1"/>
          </p:cNvSpPr>
          <p:nvPr>
            <p:ph idx="1"/>
          </p:nvPr>
        </p:nvSpPr>
        <p:spPr/>
        <p:txBody>
          <a:bodyPr/>
          <a:lstStyle/>
          <a:p>
            <a:r>
              <a:rPr lang="en-US" dirty="0"/>
              <a:t>Me: Are you sure we need the locks?</a:t>
            </a:r>
          </a:p>
          <a:p>
            <a:endParaRPr lang="en-US" dirty="0"/>
          </a:p>
          <a:p>
            <a:r>
              <a:rPr lang="en-US" dirty="0"/>
              <a:t>AI: We definitely need the locks!</a:t>
            </a:r>
          </a:p>
          <a:p>
            <a:endParaRPr lang="en-US" dirty="0"/>
          </a:p>
          <a:p>
            <a:r>
              <a:rPr lang="en-US" dirty="0"/>
              <a:t>Me: That seems weird… Microsoft docs don’t have them</a:t>
            </a:r>
          </a:p>
          <a:p>
            <a:endParaRPr lang="en-US" dirty="0"/>
          </a:p>
          <a:p>
            <a:r>
              <a:rPr lang="en-US" dirty="0"/>
              <a:t>AI: Tutorial gap! YOU NEED LOCKS!</a:t>
            </a:r>
          </a:p>
        </p:txBody>
      </p:sp>
    </p:spTree>
    <p:extLst>
      <p:ext uri="{BB962C8B-B14F-4D97-AF65-F5344CB8AC3E}">
        <p14:creationId xmlns:p14="http://schemas.microsoft.com/office/powerpoint/2010/main" val="58232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072F6-20DC-324B-048D-4223C151F8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CC3A46-1415-B750-E94A-DBDA5FF24CBC}"/>
              </a:ext>
            </a:extLst>
          </p:cNvPr>
          <p:cNvSpPr>
            <a:spLocks noGrp="1"/>
          </p:cNvSpPr>
          <p:nvPr>
            <p:ph type="title"/>
          </p:nvPr>
        </p:nvSpPr>
        <p:spPr/>
        <p:txBody>
          <a:bodyPr/>
          <a:lstStyle/>
          <a:p>
            <a:r>
              <a:rPr lang="en-US" dirty="0"/>
              <a:t>Then what happened?</a:t>
            </a:r>
          </a:p>
        </p:txBody>
      </p:sp>
      <p:sp>
        <p:nvSpPr>
          <p:cNvPr id="3" name="Content Placeholder 2">
            <a:extLst>
              <a:ext uri="{FF2B5EF4-FFF2-40B4-BE49-F238E27FC236}">
                <a16:creationId xmlns:a16="http://schemas.microsoft.com/office/drawing/2014/main" id="{0B3EBAD9-3C34-D127-D56E-6DD376B45F6F}"/>
              </a:ext>
            </a:extLst>
          </p:cNvPr>
          <p:cNvSpPr>
            <a:spLocks noGrp="1"/>
          </p:cNvSpPr>
          <p:nvPr>
            <p:ph idx="1"/>
          </p:nvPr>
        </p:nvSpPr>
        <p:spPr/>
        <p:txBody>
          <a:bodyPr/>
          <a:lstStyle/>
          <a:p>
            <a:r>
              <a:rPr lang="en-US" dirty="0"/>
              <a:t>Me: What about this paragraph from the caching documentation?</a:t>
            </a:r>
          </a:p>
          <a:p>
            <a:endParaRPr lang="en-US" dirty="0"/>
          </a:p>
          <a:p>
            <a:pPr marL="457200" lvl="1" indent="0">
              <a:buNone/>
            </a:pPr>
            <a:r>
              <a:rPr lang="en-US" b="1" dirty="0"/>
              <a:t>Do not</a:t>
            </a:r>
            <a:r>
              <a:rPr lang="en-US" dirty="0"/>
              <a:t> block asynchronous execution by calling </a:t>
            </a:r>
            <a:r>
              <a:rPr lang="en-US" dirty="0" err="1">
                <a:hlinkClick r:id="rId3"/>
              </a:rPr>
              <a:t>Task.Wait</a:t>
            </a:r>
            <a:r>
              <a:rPr lang="en-US" dirty="0"/>
              <a:t> or </a:t>
            </a:r>
            <a:r>
              <a:rPr lang="en-US" dirty="0">
                <a:hlinkClick r:id="rId4"/>
              </a:rPr>
              <a:t>Task&lt;</a:t>
            </a:r>
            <a:r>
              <a:rPr lang="en-US" dirty="0" err="1">
                <a:hlinkClick r:id="rId4"/>
              </a:rPr>
              <a:t>TResult</a:t>
            </a:r>
            <a:r>
              <a:rPr lang="en-US" dirty="0">
                <a:hlinkClick r:id="rId4"/>
              </a:rPr>
              <a:t>&gt;.Result</a:t>
            </a:r>
            <a:r>
              <a:rPr lang="en-US" dirty="0"/>
              <a:t>. </a:t>
            </a:r>
            <a:r>
              <a:rPr lang="en-US" b="1" dirty="0">
                <a:highlight>
                  <a:srgbClr val="FFFF00"/>
                </a:highlight>
              </a:rPr>
              <a:t>Do not</a:t>
            </a:r>
            <a:r>
              <a:rPr lang="en-US" dirty="0">
                <a:highlight>
                  <a:srgbClr val="FFFF00"/>
                </a:highlight>
              </a:rPr>
              <a:t> acquire locks in common code </a:t>
            </a:r>
            <a:r>
              <a:rPr lang="en-US" dirty="0"/>
              <a:t>paths. ASP.NET Core apps perform best when architected to run code in parallel. </a:t>
            </a:r>
            <a:r>
              <a:rPr lang="en-US" b="1" dirty="0"/>
              <a:t>Do not</a:t>
            </a:r>
            <a:r>
              <a:rPr lang="en-US" dirty="0"/>
              <a:t> call </a:t>
            </a:r>
            <a:r>
              <a:rPr lang="en-US" dirty="0" err="1">
                <a:hlinkClick r:id="rId5"/>
              </a:rPr>
              <a:t>Task.Run</a:t>
            </a:r>
            <a:r>
              <a:rPr lang="en-US" dirty="0"/>
              <a:t> and immediately await it. ASP.NET Core already runs app code on normal Thread Pool threads, so calling </a:t>
            </a:r>
            <a:r>
              <a:rPr lang="en-US" dirty="0" err="1"/>
              <a:t>Task.Run</a:t>
            </a:r>
            <a:r>
              <a:rPr lang="en-US" dirty="0"/>
              <a:t> only results in extra unnecessary Thread Pool scheduling. Even if the scheduled code would block a thread, </a:t>
            </a:r>
            <a:r>
              <a:rPr lang="en-US" dirty="0" err="1"/>
              <a:t>Task.Run</a:t>
            </a:r>
            <a:r>
              <a:rPr lang="en-US" dirty="0"/>
              <a:t> does not prevent that.</a:t>
            </a:r>
          </a:p>
          <a:p>
            <a:pPr marL="457200" lvl="1" indent="0">
              <a:buNone/>
            </a:pPr>
            <a:endParaRPr lang="en-US" dirty="0"/>
          </a:p>
          <a:p>
            <a:r>
              <a:rPr lang="en-US" dirty="0"/>
              <a:t>AI: You’re absolutely right! Let me remove those…</a:t>
            </a:r>
          </a:p>
          <a:p>
            <a:pPr marL="457200" lvl="1" indent="0">
              <a:buNone/>
            </a:pPr>
            <a:endParaRPr lang="en-US" dirty="0"/>
          </a:p>
        </p:txBody>
      </p:sp>
    </p:spTree>
    <p:extLst>
      <p:ext uri="{BB962C8B-B14F-4D97-AF65-F5344CB8AC3E}">
        <p14:creationId xmlns:p14="http://schemas.microsoft.com/office/powerpoint/2010/main" val="3995334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436C1-8EEF-7CFB-D61B-C2C2207D223C}"/>
              </a:ext>
            </a:extLst>
          </p:cNvPr>
          <p:cNvSpPr>
            <a:spLocks noGrp="1"/>
          </p:cNvSpPr>
          <p:nvPr>
            <p:ph type="title"/>
          </p:nvPr>
        </p:nvSpPr>
        <p:spPr/>
        <p:txBody>
          <a:bodyPr/>
          <a:lstStyle/>
          <a:p>
            <a:r>
              <a:rPr lang="en-US" dirty="0"/>
              <a:t>Conversational Prompting</a:t>
            </a:r>
          </a:p>
        </p:txBody>
      </p:sp>
      <p:sp>
        <p:nvSpPr>
          <p:cNvPr id="3" name="Content Placeholder 2">
            <a:extLst>
              <a:ext uri="{FF2B5EF4-FFF2-40B4-BE49-F238E27FC236}">
                <a16:creationId xmlns:a16="http://schemas.microsoft.com/office/drawing/2014/main" id="{F900FC99-A7D4-A44C-4EB8-B01DA2E7DD29}"/>
              </a:ext>
            </a:extLst>
          </p:cNvPr>
          <p:cNvSpPr>
            <a:spLocks noGrp="1"/>
          </p:cNvSpPr>
          <p:nvPr>
            <p:ph idx="1"/>
          </p:nvPr>
        </p:nvSpPr>
        <p:spPr/>
        <p:txBody>
          <a:bodyPr/>
          <a:lstStyle/>
          <a:p>
            <a:r>
              <a:rPr lang="en-US" dirty="0"/>
              <a:t>Probably what you use most</a:t>
            </a:r>
          </a:p>
          <a:p>
            <a:endParaRPr lang="en-US" dirty="0"/>
          </a:p>
          <a:p>
            <a:r>
              <a:rPr lang="en-US" dirty="0"/>
              <a:t>Can take a LONG time</a:t>
            </a:r>
          </a:p>
          <a:p>
            <a:endParaRPr lang="en-US" dirty="0"/>
          </a:p>
          <a:p>
            <a:r>
              <a:rPr lang="en-US" dirty="0"/>
              <a:t>Sometimes you get stuck going in circles</a:t>
            </a:r>
          </a:p>
          <a:p>
            <a:endParaRPr lang="en-US" dirty="0"/>
          </a:p>
          <a:p>
            <a:endParaRPr lang="en-US" dirty="0"/>
          </a:p>
          <a:p>
            <a:endParaRPr lang="en-US" dirty="0"/>
          </a:p>
          <a:p>
            <a:pPr marL="0" indent="0">
              <a:buNone/>
            </a:pPr>
            <a:r>
              <a:rPr lang="en-US" sz="2000" dirty="0">
                <a:hlinkClick r:id="rId3"/>
              </a:rPr>
              <a:t>https://promptengineering.org/conversational-prompting-in-generative-ai/</a:t>
            </a:r>
            <a:r>
              <a:rPr lang="en-US" sz="2000" dirty="0"/>
              <a:t> </a:t>
            </a:r>
          </a:p>
        </p:txBody>
      </p:sp>
    </p:spTree>
    <p:extLst>
      <p:ext uri="{BB962C8B-B14F-4D97-AF65-F5344CB8AC3E}">
        <p14:creationId xmlns:p14="http://schemas.microsoft.com/office/powerpoint/2010/main" val="233969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6A372-3DC2-481F-A0AB-50A00DCE8CE6}"/>
              </a:ext>
            </a:extLst>
          </p:cNvPr>
          <p:cNvSpPr>
            <a:spLocks noGrp="1"/>
          </p:cNvSpPr>
          <p:nvPr>
            <p:ph type="title"/>
          </p:nvPr>
        </p:nvSpPr>
        <p:spPr/>
        <p:txBody>
          <a:bodyPr/>
          <a:lstStyle/>
          <a:p>
            <a:r>
              <a:rPr lang="en-US" dirty="0"/>
              <a:t>What should I have done?</a:t>
            </a:r>
          </a:p>
        </p:txBody>
      </p:sp>
      <p:sp>
        <p:nvSpPr>
          <p:cNvPr id="3" name="Content Placeholder 2">
            <a:extLst>
              <a:ext uri="{FF2B5EF4-FFF2-40B4-BE49-F238E27FC236}">
                <a16:creationId xmlns:a16="http://schemas.microsoft.com/office/drawing/2014/main" id="{2347B003-930E-DBD0-E496-F767966A396A}"/>
              </a:ext>
            </a:extLst>
          </p:cNvPr>
          <p:cNvSpPr>
            <a:spLocks noGrp="1"/>
          </p:cNvSpPr>
          <p:nvPr>
            <p:ph idx="1"/>
          </p:nvPr>
        </p:nvSpPr>
        <p:spPr/>
        <p:txBody>
          <a:bodyPr>
            <a:normAutofit lnSpcReduction="10000"/>
          </a:bodyPr>
          <a:lstStyle/>
          <a:p>
            <a:r>
              <a:rPr lang="en-US" dirty="0"/>
              <a:t>Be more specific!</a:t>
            </a:r>
          </a:p>
          <a:p>
            <a:endParaRPr lang="en-US" dirty="0"/>
          </a:p>
          <a:p>
            <a:r>
              <a:rPr lang="en-US" dirty="0"/>
              <a:t>Something like this:</a:t>
            </a:r>
          </a:p>
          <a:p>
            <a:endParaRPr lang="en-US" dirty="0"/>
          </a:p>
          <a:p>
            <a:pPr marL="457200" lvl="1" indent="0">
              <a:buNone/>
            </a:pPr>
            <a:r>
              <a:rPr lang="en-US" dirty="0"/>
              <a:t>“Can you implement a Microsoft ASP.NET Core </a:t>
            </a:r>
            <a:r>
              <a:rPr lang="en-US" dirty="0" err="1"/>
              <a:t>IMemoryCache</a:t>
            </a:r>
            <a:r>
              <a:rPr lang="en-US" dirty="0"/>
              <a:t> service to do the following:</a:t>
            </a:r>
          </a:p>
          <a:p>
            <a:pPr lvl="2"/>
            <a:r>
              <a:rPr lang="en-US" dirty="0"/>
              <a:t>Store database lookups for X table</a:t>
            </a:r>
          </a:p>
          <a:p>
            <a:pPr lvl="2"/>
            <a:r>
              <a:rPr lang="en-US" dirty="0"/>
              <a:t>Cached items should age out after one hour</a:t>
            </a:r>
          </a:p>
          <a:p>
            <a:pPr lvl="2"/>
            <a:r>
              <a:rPr lang="en-US" u="sng" dirty="0"/>
              <a:t>Do NOT implement any other features</a:t>
            </a:r>
            <a:r>
              <a:rPr lang="en-US" dirty="0"/>
              <a:t>”</a:t>
            </a:r>
          </a:p>
          <a:p>
            <a:pPr lvl="1"/>
            <a:endParaRPr lang="en-US" u="sng" dirty="0"/>
          </a:p>
          <a:p>
            <a:r>
              <a:rPr lang="en-US" dirty="0"/>
              <a:t>How do we know to do this? Prompt Engineering!</a:t>
            </a:r>
          </a:p>
        </p:txBody>
      </p:sp>
    </p:spTree>
    <p:extLst>
      <p:ext uri="{BB962C8B-B14F-4D97-AF65-F5344CB8AC3E}">
        <p14:creationId xmlns:p14="http://schemas.microsoft.com/office/powerpoint/2010/main" val="48127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B2942-64B0-A082-7CEF-3E2A018EBB4F}"/>
              </a:ext>
            </a:extLst>
          </p:cNvPr>
          <p:cNvSpPr>
            <a:spLocks noGrp="1"/>
          </p:cNvSpPr>
          <p:nvPr>
            <p:ph type="title"/>
          </p:nvPr>
        </p:nvSpPr>
        <p:spPr/>
        <p:txBody>
          <a:bodyPr/>
          <a:lstStyle/>
          <a:p>
            <a:r>
              <a:rPr lang="en-US" dirty="0"/>
              <a:t>So, What is Prompt Engineering?</a:t>
            </a:r>
          </a:p>
        </p:txBody>
      </p:sp>
      <p:sp>
        <p:nvSpPr>
          <p:cNvPr id="3" name="Content Placeholder 2">
            <a:extLst>
              <a:ext uri="{FF2B5EF4-FFF2-40B4-BE49-F238E27FC236}">
                <a16:creationId xmlns:a16="http://schemas.microsoft.com/office/drawing/2014/main" id="{CC6AA39F-DEC6-71EF-C89E-340C2ECA840B}"/>
              </a:ext>
            </a:extLst>
          </p:cNvPr>
          <p:cNvSpPr>
            <a:spLocks noGrp="1"/>
          </p:cNvSpPr>
          <p:nvPr>
            <p:ph idx="1"/>
          </p:nvPr>
        </p:nvSpPr>
        <p:spPr/>
        <p:txBody>
          <a:bodyPr/>
          <a:lstStyle/>
          <a:p>
            <a:pPr marL="0" indent="0">
              <a:buNone/>
            </a:pPr>
            <a:r>
              <a:rPr lang="en-US" dirty="0"/>
              <a:t>“…new discipline for developing and optimizing prompts to efficiently use language models (LMs) for a wide variety of applications and research topics. Prompt engineering skills help to better understand the capabilities and limitations of large language models (LLMs).”</a:t>
            </a:r>
          </a:p>
          <a:p>
            <a:pPr marL="0" indent="0">
              <a:buNone/>
            </a:pPr>
            <a:r>
              <a:rPr lang="en-US" dirty="0"/>
              <a:t>- </a:t>
            </a:r>
            <a:r>
              <a:rPr lang="en-US" dirty="0">
                <a:hlinkClick r:id="rId2"/>
              </a:rPr>
              <a:t>https://www.promptingguide.ai/</a:t>
            </a:r>
            <a:r>
              <a:rPr lang="en-US" dirty="0"/>
              <a:t> </a:t>
            </a:r>
          </a:p>
          <a:p>
            <a:pPr marL="0" indent="0">
              <a:buNone/>
            </a:pPr>
            <a:endParaRPr lang="en-US" dirty="0"/>
          </a:p>
          <a:p>
            <a:r>
              <a:rPr lang="en-US" dirty="0"/>
              <a:t>Essentially: Design for prompts to get the best results</a:t>
            </a:r>
          </a:p>
        </p:txBody>
      </p:sp>
    </p:spTree>
    <p:extLst>
      <p:ext uri="{BB962C8B-B14F-4D97-AF65-F5344CB8AC3E}">
        <p14:creationId xmlns:p14="http://schemas.microsoft.com/office/powerpoint/2010/main" val="2937508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1068-6965-0514-FEBB-8A9052026A09}"/>
              </a:ext>
            </a:extLst>
          </p:cNvPr>
          <p:cNvSpPr>
            <a:spLocks noGrp="1"/>
          </p:cNvSpPr>
          <p:nvPr>
            <p:ph type="title"/>
          </p:nvPr>
        </p:nvSpPr>
        <p:spPr/>
        <p:txBody>
          <a:bodyPr/>
          <a:lstStyle/>
          <a:p>
            <a:r>
              <a:rPr lang="en-US" dirty="0"/>
              <a:t>Parts of Prompt Engineering</a:t>
            </a:r>
          </a:p>
        </p:txBody>
      </p:sp>
      <p:sp>
        <p:nvSpPr>
          <p:cNvPr id="3" name="Content Placeholder 2">
            <a:extLst>
              <a:ext uri="{FF2B5EF4-FFF2-40B4-BE49-F238E27FC236}">
                <a16:creationId xmlns:a16="http://schemas.microsoft.com/office/drawing/2014/main" id="{9F2F5FD6-01F4-BA20-AA5F-BF2AA9566909}"/>
              </a:ext>
            </a:extLst>
          </p:cNvPr>
          <p:cNvSpPr>
            <a:spLocks noGrp="1"/>
          </p:cNvSpPr>
          <p:nvPr>
            <p:ph idx="1"/>
          </p:nvPr>
        </p:nvSpPr>
        <p:spPr/>
        <p:txBody>
          <a:bodyPr/>
          <a:lstStyle/>
          <a:p>
            <a:r>
              <a:rPr lang="en-US" dirty="0"/>
              <a:t>Prompting Techniques</a:t>
            </a:r>
          </a:p>
          <a:p>
            <a:pPr lvl="1"/>
            <a:r>
              <a:rPr lang="en-US" dirty="0"/>
              <a:t>Like Zero-Shot, Few-Shot, Conversational, Chain-of-Thought, Prompt Chaining…</a:t>
            </a:r>
          </a:p>
          <a:p>
            <a:pPr lvl="1"/>
            <a:r>
              <a:rPr lang="en-US" dirty="0"/>
              <a:t>No single list… way too new!</a:t>
            </a:r>
          </a:p>
          <a:p>
            <a:endParaRPr lang="en-US" dirty="0"/>
          </a:p>
          <a:p>
            <a:r>
              <a:rPr lang="en-US" dirty="0"/>
              <a:t>Tasks</a:t>
            </a:r>
          </a:p>
          <a:p>
            <a:pPr lvl="1"/>
            <a:r>
              <a:rPr lang="en-US" dirty="0"/>
              <a:t>Classification</a:t>
            </a:r>
          </a:p>
          <a:p>
            <a:pPr lvl="1"/>
            <a:r>
              <a:rPr lang="en-US" dirty="0"/>
              <a:t>Code Generation</a:t>
            </a:r>
          </a:p>
          <a:p>
            <a:pPr lvl="1"/>
            <a:r>
              <a:rPr lang="en-US" dirty="0"/>
              <a:t>Evaluation</a:t>
            </a:r>
          </a:p>
          <a:p>
            <a:pPr lvl="1"/>
            <a:r>
              <a:rPr lang="en-US" dirty="0"/>
              <a:t>…and more!</a:t>
            </a:r>
          </a:p>
          <a:p>
            <a:endParaRPr lang="en-US" dirty="0"/>
          </a:p>
          <a:p>
            <a:endParaRPr lang="en-US" dirty="0"/>
          </a:p>
        </p:txBody>
      </p:sp>
    </p:spTree>
    <p:extLst>
      <p:ext uri="{BB962C8B-B14F-4D97-AF65-F5344CB8AC3E}">
        <p14:creationId xmlns:p14="http://schemas.microsoft.com/office/powerpoint/2010/main" val="787605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CB77-43ED-867F-7350-9A87CCFDAD1F}"/>
              </a:ext>
            </a:extLst>
          </p:cNvPr>
          <p:cNvSpPr>
            <a:spLocks noGrp="1"/>
          </p:cNvSpPr>
          <p:nvPr>
            <p:ph type="title"/>
          </p:nvPr>
        </p:nvSpPr>
        <p:spPr>
          <a:xfrm>
            <a:off x="838200" y="404813"/>
            <a:ext cx="11115674" cy="792480"/>
          </a:xfrm>
        </p:spPr>
        <p:txBody>
          <a:bodyPr anchor="ctr">
            <a:normAutofit/>
          </a:bodyPr>
          <a:lstStyle/>
          <a:p>
            <a:r>
              <a:rPr lang="en-US" dirty="0"/>
              <a:t>Learning about Prompt Techniques</a:t>
            </a:r>
          </a:p>
        </p:txBody>
      </p:sp>
      <p:pic>
        <p:nvPicPr>
          <p:cNvPr id="1026" name="Picture 2" descr="COT">
            <a:extLst>
              <a:ext uri="{FF2B5EF4-FFF2-40B4-BE49-F238E27FC236}">
                <a16:creationId xmlns:a16="http://schemas.microsoft.com/office/drawing/2014/main" id="{DA2179D6-C2F5-E8C9-0425-7AB8A82F64D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850194" y="1602105"/>
            <a:ext cx="9091683" cy="4574858"/>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57B8789-EB0A-F8B9-7946-C908BA8349EC}"/>
              </a:ext>
            </a:extLst>
          </p:cNvPr>
          <p:cNvSpPr/>
          <p:nvPr/>
        </p:nvSpPr>
        <p:spPr>
          <a:xfrm>
            <a:off x="6400800" y="1602105"/>
            <a:ext cx="4646428" cy="457485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1F6421A-EE34-8F94-9CBF-4299C1B88C93}"/>
              </a:ext>
            </a:extLst>
          </p:cNvPr>
          <p:cNvSpPr txBox="1"/>
          <p:nvPr/>
        </p:nvSpPr>
        <p:spPr>
          <a:xfrm>
            <a:off x="510363" y="6443330"/>
            <a:ext cx="9377916" cy="369332"/>
          </a:xfrm>
          <a:prstGeom prst="rect">
            <a:avLst/>
          </a:prstGeom>
          <a:noFill/>
        </p:spPr>
        <p:txBody>
          <a:bodyPr wrap="square" rtlCol="0">
            <a:spAutoFit/>
          </a:bodyPr>
          <a:lstStyle/>
          <a:p>
            <a:r>
              <a:rPr lang="en-US" dirty="0">
                <a:solidFill>
                  <a:schemeClr val="bg1"/>
                </a:solidFill>
              </a:rPr>
              <a:t>Chain-of-Thought (</a:t>
            </a:r>
            <a:r>
              <a:rPr lang="en-US" dirty="0" err="1">
                <a:solidFill>
                  <a:schemeClr val="bg1"/>
                </a:solidFill>
              </a:rPr>
              <a:t>CoT</a:t>
            </a:r>
            <a:r>
              <a:rPr lang="en-US" dirty="0">
                <a:solidFill>
                  <a:schemeClr val="bg1"/>
                </a:solidFill>
              </a:rPr>
              <a:t>) Prompting [https://www.promptingguide.ai/techniques/cot]</a:t>
            </a:r>
          </a:p>
        </p:txBody>
      </p:sp>
    </p:spTree>
    <p:extLst>
      <p:ext uri="{BB962C8B-B14F-4D97-AF65-F5344CB8AC3E}">
        <p14:creationId xmlns:p14="http://schemas.microsoft.com/office/powerpoint/2010/main" val="78390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5E7B-1ED2-8D46-D4B5-98451187EFFB}"/>
              </a:ext>
            </a:extLst>
          </p:cNvPr>
          <p:cNvSpPr>
            <a:spLocks noGrp="1"/>
          </p:cNvSpPr>
          <p:nvPr>
            <p:ph type="title"/>
          </p:nvPr>
        </p:nvSpPr>
        <p:spPr/>
        <p:txBody>
          <a:bodyPr/>
          <a:lstStyle/>
          <a:p>
            <a:r>
              <a:rPr lang="en-US" dirty="0"/>
              <a:t>Prompt Guidelines</a:t>
            </a:r>
          </a:p>
        </p:txBody>
      </p:sp>
      <p:sp>
        <p:nvSpPr>
          <p:cNvPr id="3" name="Content Placeholder 2">
            <a:extLst>
              <a:ext uri="{FF2B5EF4-FFF2-40B4-BE49-F238E27FC236}">
                <a16:creationId xmlns:a16="http://schemas.microsoft.com/office/drawing/2014/main" id="{4CE1AB6E-ABA2-AE51-A1C0-E9167A6F6E0C}"/>
              </a:ext>
            </a:extLst>
          </p:cNvPr>
          <p:cNvSpPr>
            <a:spLocks noGrp="1"/>
          </p:cNvSpPr>
          <p:nvPr>
            <p:ph idx="1"/>
          </p:nvPr>
        </p:nvSpPr>
        <p:spPr/>
        <p:txBody>
          <a:bodyPr/>
          <a:lstStyle/>
          <a:p>
            <a:r>
              <a:rPr lang="en-US" dirty="0"/>
              <a:t>Start simple and iterate</a:t>
            </a:r>
          </a:p>
          <a:p>
            <a:endParaRPr lang="en-US" dirty="0"/>
          </a:p>
          <a:p>
            <a:r>
              <a:rPr lang="en-US" dirty="0"/>
              <a:t>State what you want</a:t>
            </a:r>
          </a:p>
          <a:p>
            <a:pPr lvl="1"/>
            <a:r>
              <a:rPr lang="en-US" dirty="0"/>
              <a:t>“Write”, “Translate”, “Classify”, “Summarize”, etc.</a:t>
            </a:r>
          </a:p>
          <a:p>
            <a:pPr lvl="1"/>
            <a:r>
              <a:rPr lang="en-US" dirty="0"/>
              <a:t>Will take experimentation</a:t>
            </a:r>
          </a:p>
          <a:p>
            <a:endParaRPr lang="en-US" dirty="0"/>
          </a:p>
          <a:p>
            <a:r>
              <a:rPr lang="en-US" dirty="0"/>
              <a:t>Specificity!</a:t>
            </a:r>
          </a:p>
          <a:p>
            <a:pPr marL="457200" lvl="1" indent="0">
              <a:buNone/>
            </a:pPr>
            <a:endParaRPr lang="en-US" dirty="0"/>
          </a:p>
          <a:p>
            <a:endParaRPr lang="en-US" dirty="0"/>
          </a:p>
        </p:txBody>
      </p:sp>
      <p:sp>
        <p:nvSpPr>
          <p:cNvPr id="4" name="TextBox 3">
            <a:extLst>
              <a:ext uri="{FF2B5EF4-FFF2-40B4-BE49-F238E27FC236}">
                <a16:creationId xmlns:a16="http://schemas.microsoft.com/office/drawing/2014/main" id="{E037F487-799F-CDB7-D2FA-82AB0D434DFD}"/>
              </a:ext>
            </a:extLst>
          </p:cNvPr>
          <p:cNvSpPr txBox="1"/>
          <p:nvPr/>
        </p:nvSpPr>
        <p:spPr>
          <a:xfrm>
            <a:off x="308344" y="6432698"/>
            <a:ext cx="7634177" cy="369332"/>
          </a:xfrm>
          <a:prstGeom prst="rect">
            <a:avLst/>
          </a:prstGeom>
          <a:noFill/>
        </p:spPr>
        <p:txBody>
          <a:bodyPr wrap="square" rtlCol="0">
            <a:spAutoFit/>
          </a:bodyPr>
          <a:lstStyle/>
          <a:p>
            <a:r>
              <a:rPr lang="en-US" dirty="0">
                <a:solidFill>
                  <a:schemeClr val="bg1"/>
                </a:solidFill>
              </a:rPr>
              <a:t>https://www.promptingguide.ai/introduction/tips</a:t>
            </a:r>
          </a:p>
        </p:txBody>
      </p:sp>
    </p:spTree>
    <p:extLst>
      <p:ext uri="{BB962C8B-B14F-4D97-AF65-F5344CB8AC3E}">
        <p14:creationId xmlns:p14="http://schemas.microsoft.com/office/powerpoint/2010/main" val="1809260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3328-D1CA-0691-D5C0-D7575E2FF425}"/>
              </a:ext>
            </a:extLst>
          </p:cNvPr>
          <p:cNvSpPr>
            <a:spLocks noGrp="1"/>
          </p:cNvSpPr>
          <p:nvPr>
            <p:ph type="title"/>
          </p:nvPr>
        </p:nvSpPr>
        <p:spPr/>
        <p:txBody>
          <a:bodyPr/>
          <a:lstStyle/>
          <a:p>
            <a:r>
              <a:rPr lang="en-US" dirty="0"/>
              <a:t>Specificity</a:t>
            </a:r>
          </a:p>
        </p:txBody>
      </p:sp>
      <p:sp>
        <p:nvSpPr>
          <p:cNvPr id="3" name="Content Placeholder 2">
            <a:extLst>
              <a:ext uri="{FF2B5EF4-FFF2-40B4-BE49-F238E27FC236}">
                <a16:creationId xmlns:a16="http://schemas.microsoft.com/office/drawing/2014/main" id="{1878BC3F-EA95-724E-BEAF-80E4D9E35099}"/>
              </a:ext>
            </a:extLst>
          </p:cNvPr>
          <p:cNvSpPr>
            <a:spLocks noGrp="1"/>
          </p:cNvSpPr>
          <p:nvPr>
            <p:ph idx="1"/>
          </p:nvPr>
        </p:nvSpPr>
        <p:spPr/>
        <p:txBody>
          <a:bodyPr/>
          <a:lstStyle/>
          <a:p>
            <a:r>
              <a:rPr lang="en-US" dirty="0"/>
              <a:t>Avoid phrases like “not too descriptive”</a:t>
            </a:r>
          </a:p>
          <a:p>
            <a:pPr lvl="1"/>
            <a:r>
              <a:rPr lang="en-US" dirty="0"/>
              <a:t>Instead: “2-3 sentences”</a:t>
            </a:r>
          </a:p>
          <a:p>
            <a:endParaRPr lang="en-US" dirty="0"/>
          </a:p>
          <a:p>
            <a:r>
              <a:rPr lang="en-US" dirty="0"/>
              <a:t>Prompt Length vs. Specificity</a:t>
            </a:r>
          </a:p>
          <a:p>
            <a:pPr lvl="1"/>
            <a:r>
              <a:rPr lang="en-US" dirty="0"/>
              <a:t>Information at the beginning and end of prompts/documents is overemphasized</a:t>
            </a:r>
          </a:p>
          <a:p>
            <a:pPr lvl="1"/>
            <a:r>
              <a:rPr lang="en-US" dirty="0"/>
              <a:t>Context window is surprisingly small for large tasks</a:t>
            </a:r>
          </a:p>
          <a:p>
            <a:pPr lvl="1"/>
            <a:endParaRPr lang="en-US" dirty="0"/>
          </a:p>
          <a:p>
            <a:r>
              <a:rPr lang="en-US" dirty="0"/>
              <a:t>How do we know what to specify?</a:t>
            </a:r>
          </a:p>
        </p:txBody>
      </p:sp>
    </p:spTree>
    <p:extLst>
      <p:ext uri="{BB962C8B-B14F-4D97-AF65-F5344CB8AC3E}">
        <p14:creationId xmlns:p14="http://schemas.microsoft.com/office/powerpoint/2010/main" val="89395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9E562-0F52-D6AB-338E-161B57BC253A}"/>
              </a:ext>
            </a:extLst>
          </p:cNvPr>
          <p:cNvSpPr>
            <a:spLocks noGrp="1"/>
          </p:cNvSpPr>
          <p:nvPr>
            <p:ph type="title"/>
          </p:nvPr>
        </p:nvSpPr>
        <p:spPr/>
        <p:txBody>
          <a:bodyPr/>
          <a:lstStyle/>
          <a:p>
            <a:r>
              <a:rPr lang="en-US" dirty="0"/>
              <a:t>Takeaways from Last Time</a:t>
            </a:r>
          </a:p>
        </p:txBody>
      </p:sp>
      <p:sp>
        <p:nvSpPr>
          <p:cNvPr id="3" name="Content Placeholder 2">
            <a:extLst>
              <a:ext uri="{FF2B5EF4-FFF2-40B4-BE49-F238E27FC236}">
                <a16:creationId xmlns:a16="http://schemas.microsoft.com/office/drawing/2014/main" id="{6C0E1CB5-2B53-7723-DA56-D854640D7895}"/>
              </a:ext>
            </a:extLst>
          </p:cNvPr>
          <p:cNvSpPr>
            <a:spLocks noGrp="1"/>
          </p:cNvSpPr>
          <p:nvPr>
            <p:ph idx="1"/>
          </p:nvPr>
        </p:nvSpPr>
        <p:spPr/>
        <p:txBody>
          <a:bodyPr/>
          <a:lstStyle/>
          <a:p>
            <a:r>
              <a:rPr lang="en-US" dirty="0"/>
              <a:t>“I am sure in some cases these models are better or worse than each other”</a:t>
            </a:r>
          </a:p>
          <a:p>
            <a:endParaRPr lang="en-US" dirty="0"/>
          </a:p>
          <a:p>
            <a:r>
              <a:rPr lang="en-US" dirty="0"/>
              <a:t>“But in all cases they share similar characteristics:</a:t>
            </a:r>
          </a:p>
          <a:p>
            <a:pPr marL="971550" lvl="1" indent="-514350">
              <a:buFont typeface="+mj-lt"/>
              <a:buAutoNum type="arabicPeriod"/>
            </a:pPr>
            <a:r>
              <a:rPr lang="en-US" dirty="0"/>
              <a:t>OK at doing grunt work when given explicit instructions about what to do</a:t>
            </a:r>
          </a:p>
          <a:p>
            <a:pPr marL="971550" lvl="1" indent="-514350">
              <a:buFont typeface="+mj-lt"/>
              <a:buAutoNum type="arabicPeriod"/>
            </a:pPr>
            <a:r>
              <a:rPr lang="en-US" dirty="0"/>
              <a:t>Very reliant on particulars of prompting, files in context, etc.</a:t>
            </a:r>
          </a:p>
          <a:p>
            <a:pPr marL="971550" lvl="1" indent="-514350">
              <a:buFont typeface="+mj-lt"/>
              <a:buAutoNum type="arabicPeriod"/>
            </a:pPr>
            <a:r>
              <a:rPr lang="en-US" dirty="0"/>
              <a:t>Extremely overconfident and unreliable”</a:t>
            </a:r>
          </a:p>
          <a:p>
            <a:pPr marL="971550" lvl="1" indent="-514350">
              <a:buFont typeface="+mj-lt"/>
              <a:buAutoNum type="arabicPeriod"/>
            </a:pPr>
            <a:endParaRPr lang="en-US" dirty="0"/>
          </a:p>
          <a:p>
            <a:r>
              <a:rPr lang="en-US" dirty="0"/>
              <a:t>For prompt engineering, let’s dive into 1 &amp; 2</a:t>
            </a:r>
          </a:p>
          <a:p>
            <a:pPr lvl="1"/>
            <a:endParaRPr lang="en-US" dirty="0"/>
          </a:p>
        </p:txBody>
      </p:sp>
    </p:spTree>
    <p:extLst>
      <p:ext uri="{BB962C8B-B14F-4D97-AF65-F5344CB8AC3E}">
        <p14:creationId xmlns:p14="http://schemas.microsoft.com/office/powerpoint/2010/main" val="36408072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05A29-8A00-C6AF-267A-B2E5E1ECF636}"/>
              </a:ext>
            </a:extLst>
          </p:cNvPr>
          <p:cNvSpPr>
            <a:spLocks noGrp="1"/>
          </p:cNvSpPr>
          <p:nvPr>
            <p:ph type="title"/>
          </p:nvPr>
        </p:nvSpPr>
        <p:spPr/>
        <p:txBody>
          <a:bodyPr/>
          <a:lstStyle/>
          <a:p>
            <a:r>
              <a:rPr lang="en-US" dirty="0"/>
              <a:t>CSSE371 to the Rescue!</a:t>
            </a:r>
          </a:p>
        </p:txBody>
      </p:sp>
      <p:sp>
        <p:nvSpPr>
          <p:cNvPr id="3" name="Content Placeholder 2">
            <a:extLst>
              <a:ext uri="{FF2B5EF4-FFF2-40B4-BE49-F238E27FC236}">
                <a16:creationId xmlns:a16="http://schemas.microsoft.com/office/drawing/2014/main" id="{18591EF8-66C9-9538-9AA1-28FCCFE02FB0}"/>
              </a:ext>
            </a:extLst>
          </p:cNvPr>
          <p:cNvSpPr>
            <a:spLocks noGrp="1"/>
          </p:cNvSpPr>
          <p:nvPr>
            <p:ph idx="1"/>
          </p:nvPr>
        </p:nvSpPr>
        <p:spPr/>
        <p:txBody>
          <a:bodyPr/>
          <a:lstStyle/>
          <a:p>
            <a:r>
              <a:rPr lang="en-US" dirty="0"/>
              <a:t>CSSE371 is essentially:</a:t>
            </a:r>
          </a:p>
          <a:p>
            <a:pPr lvl="1"/>
            <a:endParaRPr lang="en-US" dirty="0"/>
          </a:p>
          <a:p>
            <a:pPr lvl="1"/>
            <a:r>
              <a:rPr lang="en-US" dirty="0"/>
              <a:t>Figure out what needs to be written</a:t>
            </a:r>
          </a:p>
          <a:p>
            <a:pPr lvl="1"/>
            <a:endParaRPr lang="en-US" dirty="0"/>
          </a:p>
          <a:p>
            <a:pPr lvl="1"/>
            <a:r>
              <a:rPr lang="en-US" dirty="0"/>
              <a:t>Learn how to write it out for someone else to implement</a:t>
            </a:r>
          </a:p>
          <a:p>
            <a:pPr lvl="1"/>
            <a:endParaRPr lang="en-US" dirty="0"/>
          </a:p>
          <a:p>
            <a:r>
              <a:rPr lang="en-US" dirty="0"/>
              <a:t>The AI can’t do the first part</a:t>
            </a:r>
          </a:p>
          <a:p>
            <a:pPr lvl="1"/>
            <a:endParaRPr lang="en-US" dirty="0"/>
          </a:p>
          <a:p>
            <a:pPr lvl="1"/>
            <a:r>
              <a:rPr lang="en-US" dirty="0"/>
              <a:t>Knowing how to do that helps protect your job</a:t>
            </a:r>
          </a:p>
        </p:txBody>
      </p:sp>
    </p:spTree>
    <p:extLst>
      <p:ext uri="{BB962C8B-B14F-4D97-AF65-F5344CB8AC3E}">
        <p14:creationId xmlns:p14="http://schemas.microsoft.com/office/powerpoint/2010/main" val="130961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56A51-52F2-1FDA-384D-CEB41F5108D8}"/>
              </a:ext>
            </a:extLst>
          </p:cNvPr>
          <p:cNvSpPr>
            <a:spLocks noGrp="1"/>
          </p:cNvSpPr>
          <p:nvPr>
            <p:ph type="title"/>
          </p:nvPr>
        </p:nvSpPr>
        <p:spPr/>
        <p:txBody>
          <a:bodyPr/>
          <a:lstStyle/>
          <a:p>
            <a:r>
              <a:rPr lang="en-US" dirty="0"/>
              <a:t>Assignments For Week 3 &amp; 4</a:t>
            </a:r>
          </a:p>
        </p:txBody>
      </p:sp>
      <p:sp>
        <p:nvSpPr>
          <p:cNvPr id="3" name="Content Placeholder 2">
            <a:extLst>
              <a:ext uri="{FF2B5EF4-FFF2-40B4-BE49-F238E27FC236}">
                <a16:creationId xmlns:a16="http://schemas.microsoft.com/office/drawing/2014/main" id="{6CBB1D3C-A69B-3E1B-80E8-C642EEDFD7DC}"/>
              </a:ext>
            </a:extLst>
          </p:cNvPr>
          <p:cNvSpPr>
            <a:spLocks noGrp="1"/>
          </p:cNvSpPr>
          <p:nvPr>
            <p:ph idx="1"/>
          </p:nvPr>
        </p:nvSpPr>
        <p:spPr/>
        <p:txBody>
          <a:bodyPr/>
          <a:lstStyle/>
          <a:p>
            <a:r>
              <a:rPr lang="en-US" dirty="0"/>
              <a:t>No class Week 4! </a:t>
            </a:r>
          </a:p>
          <a:p>
            <a:pPr lvl="1"/>
            <a:r>
              <a:rPr lang="en-US" dirty="0"/>
              <a:t>Go to / Prep For the Career Fair instead.</a:t>
            </a:r>
          </a:p>
          <a:p>
            <a:pPr lvl="1"/>
            <a:endParaRPr lang="en-US" dirty="0"/>
          </a:p>
          <a:p>
            <a:r>
              <a:rPr lang="en-US" dirty="0"/>
              <a:t>Combined Week 3 and 4 Assignments into 1</a:t>
            </a:r>
          </a:p>
          <a:p>
            <a:endParaRPr lang="en-US" dirty="0"/>
          </a:p>
          <a:p>
            <a:r>
              <a:rPr lang="en-US" dirty="0"/>
              <a:t>Assignment is prep for the Career Fair</a:t>
            </a:r>
          </a:p>
          <a:p>
            <a:pPr lvl="1"/>
            <a:r>
              <a:rPr lang="en-US" dirty="0"/>
              <a:t>Due Wednesday of </a:t>
            </a:r>
            <a:r>
              <a:rPr lang="en-US"/>
              <a:t>Week 4</a:t>
            </a:r>
            <a:endParaRPr lang="en-US" dirty="0"/>
          </a:p>
          <a:p>
            <a:endParaRPr lang="en-US" dirty="0"/>
          </a:p>
        </p:txBody>
      </p:sp>
    </p:spTree>
    <p:extLst>
      <p:ext uri="{BB962C8B-B14F-4D97-AF65-F5344CB8AC3E}">
        <p14:creationId xmlns:p14="http://schemas.microsoft.com/office/powerpoint/2010/main" val="402931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B509E-DAC6-6DB8-4C6F-F9E3B33E1D5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E17F08CB-0CB0-4195-933B-1CD8354065BC}"/>
              </a:ext>
            </a:extLst>
          </p:cNvPr>
          <p:cNvSpPr>
            <a:spLocks noGrp="1"/>
          </p:cNvSpPr>
          <p:nvPr>
            <p:ph idx="1"/>
          </p:nvPr>
        </p:nvSpPr>
        <p:spPr/>
        <p:txBody>
          <a:bodyPr>
            <a:normAutofit/>
          </a:bodyPr>
          <a:lstStyle/>
          <a:p>
            <a:r>
              <a:rPr lang="en-US" sz="2400" dirty="0">
                <a:hlinkClick r:id="rId2"/>
              </a:rPr>
              <a:t>https://promptengineering.org/conversational-prompting-in-generative-ai/</a:t>
            </a:r>
            <a:r>
              <a:rPr lang="en-US" sz="2400" dirty="0"/>
              <a:t> </a:t>
            </a:r>
          </a:p>
          <a:p>
            <a:endParaRPr lang="en-US" sz="2400" dirty="0"/>
          </a:p>
          <a:p>
            <a:r>
              <a:rPr lang="en-US" sz="2400" dirty="0">
                <a:hlinkClick r:id="rId3"/>
              </a:rPr>
              <a:t>https://www.promptingguide.ai/</a:t>
            </a:r>
            <a:r>
              <a:rPr lang="en-US" sz="2400" dirty="0"/>
              <a:t> </a:t>
            </a:r>
          </a:p>
          <a:p>
            <a:endParaRPr lang="en-US" sz="2400" dirty="0"/>
          </a:p>
        </p:txBody>
      </p:sp>
    </p:spTree>
    <p:extLst>
      <p:ext uri="{BB962C8B-B14F-4D97-AF65-F5344CB8AC3E}">
        <p14:creationId xmlns:p14="http://schemas.microsoft.com/office/powerpoint/2010/main" val="2615248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A97EC-C39C-8FBF-6842-0C3F6C6C0D96}"/>
              </a:ext>
            </a:extLst>
          </p:cNvPr>
          <p:cNvSpPr>
            <a:spLocks noGrp="1"/>
          </p:cNvSpPr>
          <p:nvPr>
            <p:ph type="title"/>
          </p:nvPr>
        </p:nvSpPr>
        <p:spPr/>
        <p:txBody>
          <a:bodyPr/>
          <a:lstStyle/>
          <a:p>
            <a:r>
              <a:rPr lang="en-US" dirty="0"/>
              <a:t>Grunt Work</a:t>
            </a:r>
          </a:p>
        </p:txBody>
      </p:sp>
      <p:sp>
        <p:nvSpPr>
          <p:cNvPr id="3" name="Content Placeholder 2">
            <a:extLst>
              <a:ext uri="{FF2B5EF4-FFF2-40B4-BE49-F238E27FC236}">
                <a16:creationId xmlns:a16="http://schemas.microsoft.com/office/drawing/2014/main" id="{0CD1BF74-5634-7FD6-9681-62C0B183AED0}"/>
              </a:ext>
            </a:extLst>
          </p:cNvPr>
          <p:cNvSpPr>
            <a:spLocks noGrp="1"/>
          </p:cNvSpPr>
          <p:nvPr>
            <p:ph idx="1"/>
          </p:nvPr>
        </p:nvSpPr>
        <p:spPr/>
        <p:txBody>
          <a:bodyPr/>
          <a:lstStyle/>
          <a:p>
            <a:pPr marL="0" indent="0">
              <a:buNone/>
            </a:pPr>
            <a:r>
              <a:rPr lang="en-US" dirty="0"/>
              <a:t>“OK at doing grunt work when given explicit instructions about what to do”</a:t>
            </a:r>
          </a:p>
          <a:p>
            <a:pPr marL="0" indent="0">
              <a:buNone/>
            </a:pPr>
            <a:endParaRPr lang="en-US" dirty="0"/>
          </a:p>
          <a:p>
            <a:r>
              <a:rPr lang="en-US" dirty="0"/>
              <a:t>What is Grunt Work?</a:t>
            </a:r>
          </a:p>
          <a:p>
            <a:pPr lvl="1"/>
            <a:r>
              <a:rPr lang="en-US" dirty="0"/>
              <a:t>Creating a new API endpoint</a:t>
            </a:r>
          </a:p>
          <a:p>
            <a:pPr lvl="1"/>
            <a:endParaRPr lang="en-US" dirty="0"/>
          </a:p>
          <a:p>
            <a:pPr lvl="1"/>
            <a:r>
              <a:rPr lang="en-US" dirty="0"/>
              <a:t>Writing a new HTML Form</a:t>
            </a:r>
          </a:p>
          <a:p>
            <a:pPr lvl="1"/>
            <a:endParaRPr lang="en-US" dirty="0"/>
          </a:p>
          <a:p>
            <a:r>
              <a:rPr lang="en-US" dirty="0"/>
              <a:t>Anything fairly standard and repetitive</a:t>
            </a:r>
          </a:p>
          <a:p>
            <a:pPr marL="0" indent="0">
              <a:buNone/>
            </a:pPr>
            <a:endParaRPr lang="en-US" dirty="0"/>
          </a:p>
          <a:p>
            <a:pPr lvl="1"/>
            <a:endParaRPr lang="en-US" dirty="0"/>
          </a:p>
        </p:txBody>
      </p:sp>
    </p:spTree>
    <p:extLst>
      <p:ext uri="{BB962C8B-B14F-4D97-AF65-F5344CB8AC3E}">
        <p14:creationId xmlns:p14="http://schemas.microsoft.com/office/powerpoint/2010/main" val="359761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AF7E0-2F7A-9BCF-7A7D-3E6E71558779}"/>
              </a:ext>
            </a:extLst>
          </p:cNvPr>
          <p:cNvSpPr>
            <a:spLocks noGrp="1"/>
          </p:cNvSpPr>
          <p:nvPr>
            <p:ph type="title"/>
          </p:nvPr>
        </p:nvSpPr>
        <p:spPr/>
        <p:txBody>
          <a:bodyPr/>
          <a:lstStyle/>
          <a:p>
            <a:r>
              <a:rPr lang="en-US" dirty="0"/>
              <a:t>Why is it good at Grunt Work?</a:t>
            </a:r>
          </a:p>
        </p:txBody>
      </p:sp>
      <p:sp>
        <p:nvSpPr>
          <p:cNvPr id="3" name="Content Placeholder 2">
            <a:extLst>
              <a:ext uri="{FF2B5EF4-FFF2-40B4-BE49-F238E27FC236}">
                <a16:creationId xmlns:a16="http://schemas.microsoft.com/office/drawing/2014/main" id="{C37DE710-6193-A0C3-44FF-4C4F8F518DBE}"/>
              </a:ext>
            </a:extLst>
          </p:cNvPr>
          <p:cNvSpPr>
            <a:spLocks noGrp="1"/>
          </p:cNvSpPr>
          <p:nvPr>
            <p:ph idx="1"/>
          </p:nvPr>
        </p:nvSpPr>
        <p:spPr/>
        <p:txBody>
          <a:bodyPr>
            <a:normAutofit lnSpcReduction="10000"/>
          </a:bodyPr>
          <a:lstStyle/>
          <a:p>
            <a:r>
              <a:rPr lang="en-US" dirty="0"/>
              <a:t>LOTS of examples</a:t>
            </a:r>
          </a:p>
          <a:p>
            <a:endParaRPr lang="en-US" dirty="0"/>
          </a:p>
          <a:p>
            <a:r>
              <a:rPr lang="en-US" dirty="0"/>
              <a:t>Training data has </a:t>
            </a:r>
            <a:r>
              <a:rPr lang="en-US" i="1" dirty="0"/>
              <a:t>tons</a:t>
            </a:r>
            <a:r>
              <a:rPr lang="en-US" dirty="0"/>
              <a:t> of information on the easy stuff</a:t>
            </a:r>
          </a:p>
          <a:p>
            <a:pPr lvl="1"/>
            <a:endParaRPr lang="en-US" dirty="0"/>
          </a:p>
          <a:p>
            <a:pPr lvl="1"/>
            <a:r>
              <a:rPr lang="en-US" dirty="0" err="1"/>
              <a:t>StackOverflow</a:t>
            </a:r>
            <a:r>
              <a:rPr lang="en-US" dirty="0"/>
              <a:t> (notice it now has a Captcha?)</a:t>
            </a:r>
          </a:p>
          <a:p>
            <a:pPr lvl="1"/>
            <a:endParaRPr lang="en-US" dirty="0"/>
          </a:p>
          <a:p>
            <a:pPr lvl="1"/>
            <a:r>
              <a:rPr lang="en-US" dirty="0"/>
              <a:t>Blog Tutorials</a:t>
            </a:r>
          </a:p>
          <a:p>
            <a:pPr lvl="1"/>
            <a:endParaRPr lang="en-US" dirty="0"/>
          </a:p>
          <a:p>
            <a:pPr lvl="1"/>
            <a:r>
              <a:rPr lang="en-US" dirty="0"/>
              <a:t>Microsoft Documentation</a:t>
            </a:r>
          </a:p>
          <a:p>
            <a:pPr lvl="1"/>
            <a:endParaRPr lang="en-US" dirty="0"/>
          </a:p>
          <a:p>
            <a:pPr lvl="1"/>
            <a:r>
              <a:rPr lang="en-US" dirty="0" err="1"/>
              <a:t>etc</a:t>
            </a:r>
            <a:r>
              <a:rPr lang="en-US" dirty="0"/>
              <a:t>…</a:t>
            </a:r>
          </a:p>
        </p:txBody>
      </p:sp>
    </p:spTree>
    <p:extLst>
      <p:ext uri="{BB962C8B-B14F-4D97-AF65-F5344CB8AC3E}">
        <p14:creationId xmlns:p14="http://schemas.microsoft.com/office/powerpoint/2010/main" val="1219620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43868-05E8-0C69-CBE8-5A709F98263E}"/>
              </a:ext>
            </a:extLst>
          </p:cNvPr>
          <p:cNvSpPr>
            <a:spLocks noGrp="1"/>
          </p:cNvSpPr>
          <p:nvPr>
            <p:ph type="title"/>
          </p:nvPr>
        </p:nvSpPr>
        <p:spPr/>
        <p:txBody>
          <a:bodyPr/>
          <a:lstStyle/>
          <a:p>
            <a:r>
              <a:rPr lang="en-US" dirty="0"/>
              <a:t>Is the Grunt Work consistently correct?</a:t>
            </a:r>
          </a:p>
        </p:txBody>
      </p:sp>
      <p:sp>
        <p:nvSpPr>
          <p:cNvPr id="3" name="Content Placeholder 2">
            <a:extLst>
              <a:ext uri="{FF2B5EF4-FFF2-40B4-BE49-F238E27FC236}">
                <a16:creationId xmlns:a16="http://schemas.microsoft.com/office/drawing/2014/main" id="{C1F585A0-A292-7B14-C4AA-77CC78131328}"/>
              </a:ext>
            </a:extLst>
          </p:cNvPr>
          <p:cNvSpPr>
            <a:spLocks noGrp="1"/>
          </p:cNvSpPr>
          <p:nvPr>
            <p:ph idx="1"/>
          </p:nvPr>
        </p:nvSpPr>
        <p:spPr/>
        <p:txBody>
          <a:bodyPr/>
          <a:lstStyle/>
          <a:p>
            <a:r>
              <a:rPr lang="en-US" dirty="0"/>
              <a:t>No… not at all.</a:t>
            </a:r>
          </a:p>
          <a:p>
            <a:endParaRPr lang="en-US" dirty="0"/>
          </a:p>
          <a:p>
            <a:r>
              <a:rPr lang="en-US" dirty="0"/>
              <a:t>Here’s an example…</a:t>
            </a:r>
          </a:p>
        </p:txBody>
      </p:sp>
    </p:spTree>
    <p:extLst>
      <p:ext uri="{BB962C8B-B14F-4D97-AF65-F5344CB8AC3E}">
        <p14:creationId xmlns:p14="http://schemas.microsoft.com/office/powerpoint/2010/main" val="3323427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BB64A-A23F-D74C-D88B-B22DA69DE43B}"/>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D3D3C667-BD42-A5B5-C9FF-0374BBC5792A}"/>
              </a:ext>
            </a:extLst>
          </p:cNvPr>
          <p:cNvSpPr>
            <a:spLocks noGrp="1"/>
          </p:cNvSpPr>
          <p:nvPr>
            <p:ph idx="1"/>
          </p:nvPr>
        </p:nvSpPr>
        <p:spPr/>
        <p:txBody>
          <a:bodyPr/>
          <a:lstStyle/>
          <a:p>
            <a:r>
              <a:rPr lang="en-US" dirty="0"/>
              <a:t>Web API for making a date prediction from an ML Model</a:t>
            </a:r>
          </a:p>
          <a:p>
            <a:endParaRPr lang="en-US" dirty="0"/>
          </a:p>
          <a:p>
            <a:r>
              <a:rPr lang="en-US" dirty="0"/>
              <a:t>ID is provided to the API </a:t>
            </a:r>
            <a:r>
              <a:rPr lang="en-US" dirty="0">
                <a:sym typeface="Wingdings" panose="05000000000000000000" pitchFamily="2" charset="2"/>
              </a:rPr>
              <a:t></a:t>
            </a:r>
            <a:r>
              <a:rPr lang="en-US" dirty="0"/>
              <a:t> API looks up more data from DB</a:t>
            </a:r>
          </a:p>
          <a:p>
            <a:endParaRPr lang="en-US" dirty="0"/>
          </a:p>
          <a:p>
            <a:r>
              <a:rPr lang="en-US" dirty="0"/>
              <a:t>Information and predictions must be </a:t>
            </a:r>
            <a:r>
              <a:rPr lang="en-US" i="1" dirty="0"/>
              <a:t>FAST</a:t>
            </a:r>
            <a:r>
              <a:rPr lang="en-US" dirty="0"/>
              <a:t> (e-commerce)</a:t>
            </a:r>
          </a:p>
          <a:p>
            <a:endParaRPr lang="en-US" i="1" dirty="0"/>
          </a:p>
          <a:p>
            <a:r>
              <a:rPr lang="en-US" dirty="0"/>
              <a:t>Solution? Caching</a:t>
            </a:r>
          </a:p>
          <a:p>
            <a:pPr lvl="1"/>
            <a:r>
              <a:rPr lang="en-US" dirty="0"/>
              <a:t>Problem? Microsoft’s Caching stuff has changed since I last used it!</a:t>
            </a:r>
          </a:p>
          <a:p>
            <a:pPr lvl="1"/>
            <a:r>
              <a:rPr lang="en-US" dirty="0"/>
              <a:t>I’ll ask the AI!</a:t>
            </a:r>
          </a:p>
        </p:txBody>
      </p:sp>
    </p:spTree>
    <p:extLst>
      <p:ext uri="{BB962C8B-B14F-4D97-AF65-F5344CB8AC3E}">
        <p14:creationId xmlns:p14="http://schemas.microsoft.com/office/powerpoint/2010/main" val="256810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52FB8-9667-F25E-308A-A98D4DB937C6}"/>
              </a:ext>
            </a:extLst>
          </p:cNvPr>
          <p:cNvSpPr>
            <a:spLocks noGrp="1"/>
          </p:cNvSpPr>
          <p:nvPr>
            <p:ph type="title"/>
          </p:nvPr>
        </p:nvSpPr>
        <p:spPr/>
        <p:txBody>
          <a:bodyPr/>
          <a:lstStyle/>
          <a:p>
            <a:r>
              <a:rPr lang="en-US" dirty="0"/>
              <a:t>Starter Prompt</a:t>
            </a:r>
          </a:p>
        </p:txBody>
      </p:sp>
      <p:sp>
        <p:nvSpPr>
          <p:cNvPr id="3" name="Content Placeholder 2">
            <a:extLst>
              <a:ext uri="{FF2B5EF4-FFF2-40B4-BE49-F238E27FC236}">
                <a16:creationId xmlns:a16="http://schemas.microsoft.com/office/drawing/2014/main" id="{1650B3A3-4E49-3511-2A9A-4C9F4E182679}"/>
              </a:ext>
            </a:extLst>
          </p:cNvPr>
          <p:cNvSpPr>
            <a:spLocks noGrp="1"/>
          </p:cNvSpPr>
          <p:nvPr>
            <p:ph idx="1"/>
          </p:nvPr>
        </p:nvSpPr>
        <p:spPr/>
        <p:txBody>
          <a:bodyPr>
            <a:normAutofit/>
          </a:bodyPr>
          <a:lstStyle/>
          <a:p>
            <a:r>
              <a:rPr lang="en-US" dirty="0"/>
              <a:t>Let’s start with something easy:</a:t>
            </a:r>
          </a:p>
          <a:p>
            <a:endParaRPr lang="en-US" dirty="0"/>
          </a:p>
          <a:p>
            <a:pPr marL="0" indent="0">
              <a:buNone/>
            </a:pPr>
            <a:r>
              <a:rPr lang="en-US" dirty="0"/>
              <a:t>	“Can you use Microsoft’s built in caching to cache records from the </a:t>
            </a:r>
          </a:p>
          <a:p>
            <a:pPr marL="0" indent="0">
              <a:buNone/>
            </a:pPr>
            <a:r>
              <a:rPr lang="en-US" dirty="0"/>
              <a:t>	database?”</a:t>
            </a:r>
          </a:p>
          <a:p>
            <a:pPr marL="0" indent="0">
              <a:buNone/>
            </a:pPr>
            <a:endParaRPr lang="en-US" dirty="0"/>
          </a:p>
          <a:p>
            <a:r>
              <a:rPr lang="en-US" dirty="0"/>
              <a:t>This is “Zero-Shot Prompting”</a:t>
            </a:r>
          </a:p>
          <a:p>
            <a:pPr marL="0" indent="0">
              <a:buNone/>
            </a:pPr>
            <a:endParaRPr lang="en-US" dirty="0"/>
          </a:p>
          <a:p>
            <a:pPr lvl="1"/>
            <a:r>
              <a:rPr lang="en-US" dirty="0"/>
              <a:t>Did this work? </a:t>
            </a:r>
          </a:p>
          <a:p>
            <a:pPr lvl="2"/>
            <a:r>
              <a:rPr lang="en-US" dirty="0"/>
              <a:t>Sort of…</a:t>
            </a:r>
          </a:p>
          <a:p>
            <a:pPr lvl="2"/>
            <a:endParaRPr lang="en-US" dirty="0"/>
          </a:p>
        </p:txBody>
      </p:sp>
    </p:spTree>
    <p:extLst>
      <p:ext uri="{BB962C8B-B14F-4D97-AF65-F5344CB8AC3E}">
        <p14:creationId xmlns:p14="http://schemas.microsoft.com/office/powerpoint/2010/main" val="114785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660CB-2FC0-0674-E4EC-6FD7D2679E68}"/>
              </a:ext>
            </a:extLst>
          </p:cNvPr>
          <p:cNvSpPr>
            <a:spLocks noGrp="1"/>
          </p:cNvSpPr>
          <p:nvPr>
            <p:ph type="title"/>
          </p:nvPr>
        </p:nvSpPr>
        <p:spPr/>
        <p:txBody>
          <a:bodyPr/>
          <a:lstStyle/>
          <a:p>
            <a:r>
              <a:rPr lang="en-US" dirty="0"/>
              <a:t>Code Review</a:t>
            </a:r>
          </a:p>
        </p:txBody>
      </p:sp>
      <p:sp>
        <p:nvSpPr>
          <p:cNvPr id="3" name="Content Placeholder 2">
            <a:extLst>
              <a:ext uri="{FF2B5EF4-FFF2-40B4-BE49-F238E27FC236}">
                <a16:creationId xmlns:a16="http://schemas.microsoft.com/office/drawing/2014/main" id="{A47C7F75-FEED-D707-314D-CDA8438F0EF9}"/>
              </a:ext>
            </a:extLst>
          </p:cNvPr>
          <p:cNvSpPr>
            <a:spLocks noGrp="1"/>
          </p:cNvSpPr>
          <p:nvPr>
            <p:ph idx="1"/>
          </p:nvPr>
        </p:nvSpPr>
        <p:spPr/>
        <p:txBody>
          <a:bodyPr/>
          <a:lstStyle/>
          <a:p>
            <a:r>
              <a:rPr lang="en-US" dirty="0"/>
              <a:t>Upon Code Inspection:</a:t>
            </a:r>
          </a:p>
          <a:p>
            <a:pPr lvl="1"/>
            <a:endParaRPr lang="en-US" dirty="0"/>
          </a:p>
          <a:p>
            <a:pPr lvl="1"/>
            <a:r>
              <a:rPr lang="en-US" dirty="0"/>
              <a:t>Microsoft’s Caching </a:t>
            </a:r>
          </a:p>
          <a:p>
            <a:pPr lvl="1"/>
            <a:endParaRPr lang="en-US" dirty="0"/>
          </a:p>
          <a:p>
            <a:pPr lvl="1"/>
            <a:r>
              <a:rPr lang="en-US" dirty="0"/>
              <a:t>Generated unique cache keys</a:t>
            </a:r>
          </a:p>
          <a:p>
            <a:pPr lvl="1"/>
            <a:endParaRPr lang="en-US" dirty="0"/>
          </a:p>
          <a:p>
            <a:pPr lvl="1"/>
            <a:r>
              <a:rPr lang="en-US" dirty="0"/>
              <a:t>Hmm… what are all these locks?</a:t>
            </a:r>
          </a:p>
          <a:p>
            <a:pPr lvl="1"/>
            <a:endParaRPr lang="en-US" dirty="0"/>
          </a:p>
        </p:txBody>
      </p:sp>
      <p:pic>
        <p:nvPicPr>
          <p:cNvPr id="5" name="Graphic 4" descr="Checkmark with solid fill">
            <a:extLst>
              <a:ext uri="{FF2B5EF4-FFF2-40B4-BE49-F238E27FC236}">
                <a16:creationId xmlns:a16="http://schemas.microsoft.com/office/drawing/2014/main" id="{D3A76D20-AEAF-3134-84E0-39E0F8EAC3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3096" y="2384106"/>
            <a:ext cx="484824" cy="484824"/>
          </a:xfrm>
          <a:prstGeom prst="rect">
            <a:avLst/>
          </a:prstGeom>
        </p:spPr>
      </p:pic>
      <p:pic>
        <p:nvPicPr>
          <p:cNvPr id="6" name="Graphic 5" descr="Checkmark with solid fill">
            <a:extLst>
              <a:ext uri="{FF2B5EF4-FFF2-40B4-BE49-F238E27FC236}">
                <a16:creationId xmlns:a16="http://schemas.microsoft.com/office/drawing/2014/main" id="{B037582A-B0D9-124B-96B5-288110DE8C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3096" y="3186588"/>
            <a:ext cx="484824" cy="484824"/>
          </a:xfrm>
          <a:prstGeom prst="rect">
            <a:avLst/>
          </a:prstGeom>
        </p:spPr>
      </p:pic>
    </p:spTree>
    <p:extLst>
      <p:ext uri="{BB962C8B-B14F-4D97-AF65-F5344CB8AC3E}">
        <p14:creationId xmlns:p14="http://schemas.microsoft.com/office/powerpoint/2010/main" val="425598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2BDA-295A-219E-D39A-FCA4C1E4F943}"/>
              </a:ext>
            </a:extLst>
          </p:cNvPr>
          <p:cNvSpPr>
            <a:spLocks noGrp="1"/>
          </p:cNvSpPr>
          <p:nvPr>
            <p:ph type="title"/>
          </p:nvPr>
        </p:nvSpPr>
        <p:spPr/>
        <p:txBody>
          <a:bodyPr/>
          <a:lstStyle/>
          <a:p>
            <a:r>
              <a:rPr lang="en-US" dirty="0"/>
              <a:t>A brief aside on caching and locks…</a:t>
            </a:r>
          </a:p>
        </p:txBody>
      </p:sp>
      <p:sp>
        <p:nvSpPr>
          <p:cNvPr id="3" name="Content Placeholder 2">
            <a:extLst>
              <a:ext uri="{FF2B5EF4-FFF2-40B4-BE49-F238E27FC236}">
                <a16:creationId xmlns:a16="http://schemas.microsoft.com/office/drawing/2014/main" id="{ADB67B6A-92BE-3DEF-04F3-69276C02B4FA}"/>
              </a:ext>
            </a:extLst>
          </p:cNvPr>
          <p:cNvSpPr>
            <a:spLocks noGrp="1"/>
          </p:cNvSpPr>
          <p:nvPr>
            <p:ph idx="1"/>
          </p:nvPr>
        </p:nvSpPr>
        <p:spPr/>
        <p:txBody>
          <a:bodyPr/>
          <a:lstStyle/>
          <a:p>
            <a:r>
              <a:rPr lang="en-US" dirty="0"/>
              <a:t>Caching</a:t>
            </a:r>
          </a:p>
          <a:p>
            <a:pPr lvl="1"/>
            <a:r>
              <a:rPr lang="en-US" dirty="0"/>
              <a:t>In memory storage</a:t>
            </a:r>
          </a:p>
          <a:p>
            <a:pPr lvl="1"/>
            <a:r>
              <a:rPr lang="en-US" dirty="0"/>
              <a:t>Cache for speed</a:t>
            </a:r>
          </a:p>
          <a:p>
            <a:pPr lvl="1"/>
            <a:r>
              <a:rPr lang="en-US" dirty="0"/>
              <a:t>Old things age out</a:t>
            </a:r>
          </a:p>
          <a:p>
            <a:endParaRPr lang="en-US" dirty="0"/>
          </a:p>
          <a:p>
            <a:r>
              <a:rPr lang="en-US" dirty="0"/>
              <a:t>Locks</a:t>
            </a:r>
          </a:p>
          <a:p>
            <a:pPr lvl="1"/>
            <a:r>
              <a:rPr lang="en-US" dirty="0"/>
              <a:t>Prevents concurrency</a:t>
            </a:r>
          </a:p>
          <a:p>
            <a:pPr lvl="1"/>
            <a:r>
              <a:rPr lang="en-US" dirty="0"/>
              <a:t>Makes processes wait</a:t>
            </a:r>
          </a:p>
          <a:p>
            <a:pPr lvl="1"/>
            <a:endParaRPr lang="en-US" dirty="0"/>
          </a:p>
          <a:p>
            <a:r>
              <a:rPr lang="en-US" dirty="0"/>
              <a:t>Locks + Caching = Speed Issues</a:t>
            </a:r>
          </a:p>
        </p:txBody>
      </p:sp>
    </p:spTree>
    <p:extLst>
      <p:ext uri="{BB962C8B-B14F-4D97-AF65-F5344CB8AC3E}">
        <p14:creationId xmlns:p14="http://schemas.microsoft.com/office/powerpoint/2010/main" val="391335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8792</TotalTime>
  <Words>1121</Words>
  <Application>Microsoft Office PowerPoint</Application>
  <PresentationFormat>Widescreen</PresentationFormat>
  <Paragraphs>194</Paragraphs>
  <Slides>22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Prompt Engineering</vt:lpstr>
      <vt:lpstr>Takeaways from Last Time</vt:lpstr>
      <vt:lpstr>Grunt Work</vt:lpstr>
      <vt:lpstr>Why is it good at Grunt Work?</vt:lpstr>
      <vt:lpstr>Is the Grunt Work consistently correct?</vt:lpstr>
      <vt:lpstr>Scenario…</vt:lpstr>
      <vt:lpstr>Starter Prompt</vt:lpstr>
      <vt:lpstr>Code Review</vt:lpstr>
      <vt:lpstr>A brief aside on caching and locks…</vt:lpstr>
      <vt:lpstr>So, what happened?</vt:lpstr>
      <vt:lpstr>Then what happened?</vt:lpstr>
      <vt:lpstr>Then what happened?</vt:lpstr>
      <vt:lpstr>Conversational Prompting</vt:lpstr>
      <vt:lpstr>What should I have done?</vt:lpstr>
      <vt:lpstr>So, What is Prompt Engineering?</vt:lpstr>
      <vt:lpstr>Parts of Prompt Engineering</vt:lpstr>
      <vt:lpstr>Learning about Prompt Techniques</vt:lpstr>
      <vt:lpstr>Prompt Guidelines</vt:lpstr>
      <vt:lpstr>Specificity</vt:lpstr>
      <vt:lpstr>CSSE371 to the Rescue!</vt:lpstr>
      <vt:lpstr>Assignments For Week 3 &amp; 4</vt:lpstr>
      <vt:lpstr>Resources</vt:lpstr>
    </vt:vector>
  </TitlesOfParts>
  <Company>University of Notre Dame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Bartolini</dc:creator>
  <cp:lastModifiedBy>Stouder, Amanda</cp:lastModifiedBy>
  <cp:revision>59</cp:revision>
  <dcterms:created xsi:type="dcterms:W3CDTF">2019-01-08T16:34:08Z</dcterms:created>
  <dcterms:modified xsi:type="dcterms:W3CDTF">2025-09-23T21:23:20Z</dcterms:modified>
</cp:coreProperties>
</file>