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7" r:id="rId4"/>
    <p:sldId id="257" r:id="rId5"/>
    <p:sldId id="264" r:id="rId6"/>
    <p:sldId id="258" r:id="rId7"/>
    <p:sldId id="259" r:id="rId8"/>
    <p:sldId id="261" r:id="rId9"/>
    <p:sldId id="262" r:id="rId10"/>
    <p:sldId id="265" r:id="rId11"/>
    <p:sldId id="263" r:id="rId12"/>
    <p:sldId id="266"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67044C-0681-425B-9D91-2C08DAB74FB9}" v="8" dt="2025-09-16T19:54:50.4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8" autoAdjust="0"/>
    <p:restoredTop sz="94660"/>
  </p:normalViewPr>
  <p:slideViewPr>
    <p:cSldViewPr snapToGrid="0">
      <p:cViewPr varScale="1">
        <p:scale>
          <a:sx n="99" d="100"/>
          <a:sy n="99" d="100"/>
        </p:scale>
        <p:origin x="44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C6539-AC36-5093-ABA3-66915168FE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3F0CDEF-3C37-B1DB-77AA-DFCC179D8A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FED98B6-B23C-801D-DAEA-64981CBEA088}"/>
              </a:ext>
            </a:extLst>
          </p:cNvPr>
          <p:cNvSpPr>
            <a:spLocks noGrp="1"/>
          </p:cNvSpPr>
          <p:nvPr>
            <p:ph type="dt" sz="half" idx="10"/>
          </p:nvPr>
        </p:nvSpPr>
        <p:spPr/>
        <p:txBody>
          <a:bodyPr/>
          <a:lstStyle/>
          <a:p>
            <a:fld id="{36C91145-641C-435C-A101-5ECF729CC1A1}" type="datetimeFigureOut">
              <a:rPr lang="en-US" smtClean="0"/>
              <a:t>9/17/2025</a:t>
            </a:fld>
            <a:endParaRPr lang="en-US" dirty="0"/>
          </a:p>
        </p:txBody>
      </p:sp>
      <p:sp>
        <p:nvSpPr>
          <p:cNvPr id="5" name="Footer Placeholder 4">
            <a:extLst>
              <a:ext uri="{FF2B5EF4-FFF2-40B4-BE49-F238E27FC236}">
                <a16:creationId xmlns:a16="http://schemas.microsoft.com/office/drawing/2014/main" id="{7F9CD1E6-7507-0E77-9D41-635D61E6FE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42F3E0-3DE7-D6E4-6155-DBF9835D7AEE}"/>
              </a:ext>
            </a:extLst>
          </p:cNvPr>
          <p:cNvSpPr>
            <a:spLocks noGrp="1"/>
          </p:cNvSpPr>
          <p:nvPr>
            <p:ph type="sldNum" sz="quarter" idx="12"/>
          </p:nvPr>
        </p:nvSpPr>
        <p:spPr/>
        <p:txBody>
          <a:bodyPr/>
          <a:lstStyle/>
          <a:p>
            <a:fld id="{780FF390-6254-4207-829F-A04DC55BA872}" type="slidenum">
              <a:rPr lang="en-US" smtClean="0"/>
              <a:t>‹#›</a:t>
            </a:fld>
            <a:endParaRPr lang="en-US" dirty="0"/>
          </a:p>
        </p:txBody>
      </p:sp>
    </p:spTree>
    <p:extLst>
      <p:ext uri="{BB962C8B-B14F-4D97-AF65-F5344CB8AC3E}">
        <p14:creationId xmlns:p14="http://schemas.microsoft.com/office/powerpoint/2010/main" val="365217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A5BC6-A16C-3ADD-57F6-69CEEA80B9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9D59CE-855F-64CB-3451-A750D47548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0D5690-A2E6-4E77-2FC9-4F40235DC0FD}"/>
              </a:ext>
            </a:extLst>
          </p:cNvPr>
          <p:cNvSpPr>
            <a:spLocks noGrp="1"/>
          </p:cNvSpPr>
          <p:nvPr>
            <p:ph type="dt" sz="half" idx="10"/>
          </p:nvPr>
        </p:nvSpPr>
        <p:spPr/>
        <p:txBody>
          <a:bodyPr/>
          <a:lstStyle/>
          <a:p>
            <a:fld id="{36C91145-641C-435C-A101-5ECF729CC1A1}" type="datetimeFigureOut">
              <a:rPr lang="en-US" smtClean="0"/>
              <a:t>9/17/2025</a:t>
            </a:fld>
            <a:endParaRPr lang="en-US" dirty="0"/>
          </a:p>
        </p:txBody>
      </p:sp>
      <p:sp>
        <p:nvSpPr>
          <p:cNvPr id="5" name="Footer Placeholder 4">
            <a:extLst>
              <a:ext uri="{FF2B5EF4-FFF2-40B4-BE49-F238E27FC236}">
                <a16:creationId xmlns:a16="http://schemas.microsoft.com/office/drawing/2014/main" id="{D7472D83-FF00-FCBD-BBE8-D031A0CD18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1ACA555-96E0-A9B3-595A-2214DAF873CC}"/>
              </a:ext>
            </a:extLst>
          </p:cNvPr>
          <p:cNvSpPr>
            <a:spLocks noGrp="1"/>
          </p:cNvSpPr>
          <p:nvPr>
            <p:ph type="sldNum" sz="quarter" idx="12"/>
          </p:nvPr>
        </p:nvSpPr>
        <p:spPr/>
        <p:txBody>
          <a:bodyPr/>
          <a:lstStyle/>
          <a:p>
            <a:fld id="{780FF390-6254-4207-829F-A04DC55BA872}" type="slidenum">
              <a:rPr lang="en-US" smtClean="0"/>
              <a:t>‹#›</a:t>
            </a:fld>
            <a:endParaRPr lang="en-US" dirty="0"/>
          </a:p>
        </p:txBody>
      </p:sp>
    </p:spTree>
    <p:extLst>
      <p:ext uri="{BB962C8B-B14F-4D97-AF65-F5344CB8AC3E}">
        <p14:creationId xmlns:p14="http://schemas.microsoft.com/office/powerpoint/2010/main" val="1463796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CD0816-90F5-129A-71B6-F0771FDF05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6DB491-FA48-7A0E-8846-E168D36769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17646C-AF72-34FB-1E5C-5B3FC7CA96E9}"/>
              </a:ext>
            </a:extLst>
          </p:cNvPr>
          <p:cNvSpPr>
            <a:spLocks noGrp="1"/>
          </p:cNvSpPr>
          <p:nvPr>
            <p:ph type="dt" sz="half" idx="10"/>
          </p:nvPr>
        </p:nvSpPr>
        <p:spPr/>
        <p:txBody>
          <a:bodyPr/>
          <a:lstStyle/>
          <a:p>
            <a:fld id="{36C91145-641C-435C-A101-5ECF729CC1A1}" type="datetimeFigureOut">
              <a:rPr lang="en-US" smtClean="0"/>
              <a:t>9/17/2025</a:t>
            </a:fld>
            <a:endParaRPr lang="en-US" dirty="0"/>
          </a:p>
        </p:txBody>
      </p:sp>
      <p:sp>
        <p:nvSpPr>
          <p:cNvPr id="5" name="Footer Placeholder 4">
            <a:extLst>
              <a:ext uri="{FF2B5EF4-FFF2-40B4-BE49-F238E27FC236}">
                <a16:creationId xmlns:a16="http://schemas.microsoft.com/office/drawing/2014/main" id="{D82D87AC-922C-70FD-9DA6-72536E36EE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AEA1A2-8C7A-D645-B067-EB02F5D7443E}"/>
              </a:ext>
            </a:extLst>
          </p:cNvPr>
          <p:cNvSpPr>
            <a:spLocks noGrp="1"/>
          </p:cNvSpPr>
          <p:nvPr>
            <p:ph type="sldNum" sz="quarter" idx="12"/>
          </p:nvPr>
        </p:nvSpPr>
        <p:spPr/>
        <p:txBody>
          <a:bodyPr/>
          <a:lstStyle/>
          <a:p>
            <a:fld id="{780FF390-6254-4207-829F-A04DC55BA872}" type="slidenum">
              <a:rPr lang="en-US" smtClean="0"/>
              <a:t>‹#›</a:t>
            </a:fld>
            <a:endParaRPr lang="en-US" dirty="0"/>
          </a:p>
        </p:txBody>
      </p:sp>
    </p:spTree>
    <p:extLst>
      <p:ext uri="{BB962C8B-B14F-4D97-AF65-F5344CB8AC3E}">
        <p14:creationId xmlns:p14="http://schemas.microsoft.com/office/powerpoint/2010/main" val="3483908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D7A72-7137-FC24-34B8-790A74BFEE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902D07-5E4B-1F8D-F502-FA0B31D979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85C654-6C4A-EC27-1A74-114F0F444C64}"/>
              </a:ext>
            </a:extLst>
          </p:cNvPr>
          <p:cNvSpPr>
            <a:spLocks noGrp="1"/>
          </p:cNvSpPr>
          <p:nvPr>
            <p:ph type="dt" sz="half" idx="10"/>
          </p:nvPr>
        </p:nvSpPr>
        <p:spPr/>
        <p:txBody>
          <a:bodyPr/>
          <a:lstStyle/>
          <a:p>
            <a:fld id="{36C91145-641C-435C-A101-5ECF729CC1A1}" type="datetimeFigureOut">
              <a:rPr lang="en-US" smtClean="0"/>
              <a:t>9/17/2025</a:t>
            </a:fld>
            <a:endParaRPr lang="en-US" dirty="0"/>
          </a:p>
        </p:txBody>
      </p:sp>
      <p:sp>
        <p:nvSpPr>
          <p:cNvPr id="5" name="Footer Placeholder 4">
            <a:extLst>
              <a:ext uri="{FF2B5EF4-FFF2-40B4-BE49-F238E27FC236}">
                <a16:creationId xmlns:a16="http://schemas.microsoft.com/office/drawing/2014/main" id="{06DE5D07-4CE1-E382-C7AC-315A6B457BE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E43FA31-83C5-E6D6-7008-38D1D816F6BF}"/>
              </a:ext>
            </a:extLst>
          </p:cNvPr>
          <p:cNvSpPr>
            <a:spLocks noGrp="1"/>
          </p:cNvSpPr>
          <p:nvPr>
            <p:ph type="sldNum" sz="quarter" idx="12"/>
          </p:nvPr>
        </p:nvSpPr>
        <p:spPr/>
        <p:txBody>
          <a:bodyPr/>
          <a:lstStyle/>
          <a:p>
            <a:fld id="{780FF390-6254-4207-829F-A04DC55BA872}" type="slidenum">
              <a:rPr lang="en-US" smtClean="0"/>
              <a:t>‹#›</a:t>
            </a:fld>
            <a:endParaRPr lang="en-US" dirty="0"/>
          </a:p>
        </p:txBody>
      </p:sp>
    </p:spTree>
    <p:extLst>
      <p:ext uri="{BB962C8B-B14F-4D97-AF65-F5344CB8AC3E}">
        <p14:creationId xmlns:p14="http://schemas.microsoft.com/office/powerpoint/2010/main" val="993089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61A51-4787-C82B-131E-B01B3C07EE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841C93-7EF5-5E67-7F30-F1714E473C8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EFBAA6-D505-11E2-A8B5-4D333428C349}"/>
              </a:ext>
            </a:extLst>
          </p:cNvPr>
          <p:cNvSpPr>
            <a:spLocks noGrp="1"/>
          </p:cNvSpPr>
          <p:nvPr>
            <p:ph type="dt" sz="half" idx="10"/>
          </p:nvPr>
        </p:nvSpPr>
        <p:spPr/>
        <p:txBody>
          <a:bodyPr/>
          <a:lstStyle/>
          <a:p>
            <a:fld id="{36C91145-641C-435C-A101-5ECF729CC1A1}" type="datetimeFigureOut">
              <a:rPr lang="en-US" smtClean="0"/>
              <a:t>9/17/2025</a:t>
            </a:fld>
            <a:endParaRPr lang="en-US" dirty="0"/>
          </a:p>
        </p:txBody>
      </p:sp>
      <p:sp>
        <p:nvSpPr>
          <p:cNvPr id="5" name="Footer Placeholder 4">
            <a:extLst>
              <a:ext uri="{FF2B5EF4-FFF2-40B4-BE49-F238E27FC236}">
                <a16:creationId xmlns:a16="http://schemas.microsoft.com/office/drawing/2014/main" id="{4E244287-2680-1C19-BD0E-246E4F6D771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85B416F-E647-4760-D404-B37DEF26B1B8}"/>
              </a:ext>
            </a:extLst>
          </p:cNvPr>
          <p:cNvSpPr>
            <a:spLocks noGrp="1"/>
          </p:cNvSpPr>
          <p:nvPr>
            <p:ph type="sldNum" sz="quarter" idx="12"/>
          </p:nvPr>
        </p:nvSpPr>
        <p:spPr/>
        <p:txBody>
          <a:bodyPr/>
          <a:lstStyle/>
          <a:p>
            <a:fld id="{780FF390-6254-4207-829F-A04DC55BA872}" type="slidenum">
              <a:rPr lang="en-US" smtClean="0"/>
              <a:t>‹#›</a:t>
            </a:fld>
            <a:endParaRPr lang="en-US" dirty="0"/>
          </a:p>
        </p:txBody>
      </p:sp>
    </p:spTree>
    <p:extLst>
      <p:ext uri="{BB962C8B-B14F-4D97-AF65-F5344CB8AC3E}">
        <p14:creationId xmlns:p14="http://schemas.microsoft.com/office/powerpoint/2010/main" val="3821446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7FEFD-14CF-3E41-3B71-2C3AAC7F96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D97A83-B817-A9A4-38C3-26E12F9250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485D84-B13B-A44A-5133-5FD2BA43C6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A5C6B7-82AA-7D02-535B-074CDEC0752C}"/>
              </a:ext>
            </a:extLst>
          </p:cNvPr>
          <p:cNvSpPr>
            <a:spLocks noGrp="1"/>
          </p:cNvSpPr>
          <p:nvPr>
            <p:ph type="dt" sz="half" idx="10"/>
          </p:nvPr>
        </p:nvSpPr>
        <p:spPr/>
        <p:txBody>
          <a:bodyPr/>
          <a:lstStyle/>
          <a:p>
            <a:fld id="{36C91145-641C-435C-A101-5ECF729CC1A1}" type="datetimeFigureOut">
              <a:rPr lang="en-US" smtClean="0"/>
              <a:t>9/17/2025</a:t>
            </a:fld>
            <a:endParaRPr lang="en-US" dirty="0"/>
          </a:p>
        </p:txBody>
      </p:sp>
      <p:sp>
        <p:nvSpPr>
          <p:cNvPr id="6" name="Footer Placeholder 5">
            <a:extLst>
              <a:ext uri="{FF2B5EF4-FFF2-40B4-BE49-F238E27FC236}">
                <a16:creationId xmlns:a16="http://schemas.microsoft.com/office/drawing/2014/main" id="{2952FAE2-93DB-E167-F105-D8D687BBE6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A80E9CA-6F6D-EA47-5187-3E724B6AF031}"/>
              </a:ext>
            </a:extLst>
          </p:cNvPr>
          <p:cNvSpPr>
            <a:spLocks noGrp="1"/>
          </p:cNvSpPr>
          <p:nvPr>
            <p:ph type="sldNum" sz="quarter" idx="12"/>
          </p:nvPr>
        </p:nvSpPr>
        <p:spPr/>
        <p:txBody>
          <a:bodyPr/>
          <a:lstStyle/>
          <a:p>
            <a:fld id="{780FF390-6254-4207-829F-A04DC55BA872}" type="slidenum">
              <a:rPr lang="en-US" smtClean="0"/>
              <a:t>‹#›</a:t>
            </a:fld>
            <a:endParaRPr lang="en-US" dirty="0"/>
          </a:p>
        </p:txBody>
      </p:sp>
    </p:spTree>
    <p:extLst>
      <p:ext uri="{BB962C8B-B14F-4D97-AF65-F5344CB8AC3E}">
        <p14:creationId xmlns:p14="http://schemas.microsoft.com/office/powerpoint/2010/main" val="3439396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1D691-F5C0-BC87-20E5-99B974641C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E8CAF8-A05C-5641-E62C-E315DF33A4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494B17-0DB2-14D0-7FB3-4AEC8F41CB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A64B94-560C-54D2-D25B-A3D3D28553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941504-6F70-142E-71FF-81D7DBBCE9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E6191C-8BD5-6CD3-EBFF-C6DDD11C6FDF}"/>
              </a:ext>
            </a:extLst>
          </p:cNvPr>
          <p:cNvSpPr>
            <a:spLocks noGrp="1"/>
          </p:cNvSpPr>
          <p:nvPr>
            <p:ph type="dt" sz="half" idx="10"/>
          </p:nvPr>
        </p:nvSpPr>
        <p:spPr/>
        <p:txBody>
          <a:bodyPr/>
          <a:lstStyle/>
          <a:p>
            <a:fld id="{36C91145-641C-435C-A101-5ECF729CC1A1}" type="datetimeFigureOut">
              <a:rPr lang="en-US" smtClean="0"/>
              <a:t>9/17/2025</a:t>
            </a:fld>
            <a:endParaRPr lang="en-US" dirty="0"/>
          </a:p>
        </p:txBody>
      </p:sp>
      <p:sp>
        <p:nvSpPr>
          <p:cNvPr id="8" name="Footer Placeholder 7">
            <a:extLst>
              <a:ext uri="{FF2B5EF4-FFF2-40B4-BE49-F238E27FC236}">
                <a16:creationId xmlns:a16="http://schemas.microsoft.com/office/drawing/2014/main" id="{511D650F-C7EB-CEB0-DD14-3BDDA367208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BABC4AA-132C-51A6-0D1B-B5502B8424F2}"/>
              </a:ext>
            </a:extLst>
          </p:cNvPr>
          <p:cNvSpPr>
            <a:spLocks noGrp="1"/>
          </p:cNvSpPr>
          <p:nvPr>
            <p:ph type="sldNum" sz="quarter" idx="12"/>
          </p:nvPr>
        </p:nvSpPr>
        <p:spPr/>
        <p:txBody>
          <a:bodyPr/>
          <a:lstStyle/>
          <a:p>
            <a:fld id="{780FF390-6254-4207-829F-A04DC55BA872}" type="slidenum">
              <a:rPr lang="en-US" smtClean="0"/>
              <a:t>‹#›</a:t>
            </a:fld>
            <a:endParaRPr lang="en-US" dirty="0"/>
          </a:p>
        </p:txBody>
      </p:sp>
    </p:spTree>
    <p:extLst>
      <p:ext uri="{BB962C8B-B14F-4D97-AF65-F5344CB8AC3E}">
        <p14:creationId xmlns:p14="http://schemas.microsoft.com/office/powerpoint/2010/main" val="906532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BEEB7-6062-44B9-9CB9-DF6B213B85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6318125-2C1A-0F5E-16BB-0229DB625796}"/>
              </a:ext>
            </a:extLst>
          </p:cNvPr>
          <p:cNvSpPr>
            <a:spLocks noGrp="1"/>
          </p:cNvSpPr>
          <p:nvPr>
            <p:ph type="dt" sz="half" idx="10"/>
          </p:nvPr>
        </p:nvSpPr>
        <p:spPr/>
        <p:txBody>
          <a:bodyPr/>
          <a:lstStyle/>
          <a:p>
            <a:fld id="{36C91145-641C-435C-A101-5ECF729CC1A1}" type="datetimeFigureOut">
              <a:rPr lang="en-US" smtClean="0"/>
              <a:t>9/17/2025</a:t>
            </a:fld>
            <a:endParaRPr lang="en-US" dirty="0"/>
          </a:p>
        </p:txBody>
      </p:sp>
      <p:sp>
        <p:nvSpPr>
          <p:cNvPr id="4" name="Footer Placeholder 3">
            <a:extLst>
              <a:ext uri="{FF2B5EF4-FFF2-40B4-BE49-F238E27FC236}">
                <a16:creationId xmlns:a16="http://schemas.microsoft.com/office/drawing/2014/main" id="{9FA7100C-C005-FCF4-4CA3-2211872E9DD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E615771-A330-CF01-E443-D04E4B4EC290}"/>
              </a:ext>
            </a:extLst>
          </p:cNvPr>
          <p:cNvSpPr>
            <a:spLocks noGrp="1"/>
          </p:cNvSpPr>
          <p:nvPr>
            <p:ph type="sldNum" sz="quarter" idx="12"/>
          </p:nvPr>
        </p:nvSpPr>
        <p:spPr/>
        <p:txBody>
          <a:bodyPr/>
          <a:lstStyle/>
          <a:p>
            <a:fld id="{780FF390-6254-4207-829F-A04DC55BA872}" type="slidenum">
              <a:rPr lang="en-US" smtClean="0"/>
              <a:t>‹#›</a:t>
            </a:fld>
            <a:endParaRPr lang="en-US" dirty="0"/>
          </a:p>
        </p:txBody>
      </p:sp>
    </p:spTree>
    <p:extLst>
      <p:ext uri="{BB962C8B-B14F-4D97-AF65-F5344CB8AC3E}">
        <p14:creationId xmlns:p14="http://schemas.microsoft.com/office/powerpoint/2010/main" val="1215792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5C7C3A-28E2-2454-AEEF-397D1AD0E7F4}"/>
              </a:ext>
            </a:extLst>
          </p:cNvPr>
          <p:cNvSpPr>
            <a:spLocks noGrp="1"/>
          </p:cNvSpPr>
          <p:nvPr>
            <p:ph type="dt" sz="half" idx="10"/>
          </p:nvPr>
        </p:nvSpPr>
        <p:spPr/>
        <p:txBody>
          <a:bodyPr/>
          <a:lstStyle/>
          <a:p>
            <a:fld id="{36C91145-641C-435C-A101-5ECF729CC1A1}" type="datetimeFigureOut">
              <a:rPr lang="en-US" smtClean="0"/>
              <a:t>9/17/2025</a:t>
            </a:fld>
            <a:endParaRPr lang="en-US" dirty="0"/>
          </a:p>
        </p:txBody>
      </p:sp>
      <p:sp>
        <p:nvSpPr>
          <p:cNvPr id="3" name="Footer Placeholder 2">
            <a:extLst>
              <a:ext uri="{FF2B5EF4-FFF2-40B4-BE49-F238E27FC236}">
                <a16:creationId xmlns:a16="http://schemas.microsoft.com/office/drawing/2014/main" id="{004D5288-E330-46D9-5B4C-9413BCA5D1F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D66108D-56B2-6CBE-1C08-AE859BF0D6A5}"/>
              </a:ext>
            </a:extLst>
          </p:cNvPr>
          <p:cNvSpPr>
            <a:spLocks noGrp="1"/>
          </p:cNvSpPr>
          <p:nvPr>
            <p:ph type="sldNum" sz="quarter" idx="12"/>
          </p:nvPr>
        </p:nvSpPr>
        <p:spPr/>
        <p:txBody>
          <a:bodyPr/>
          <a:lstStyle/>
          <a:p>
            <a:fld id="{780FF390-6254-4207-829F-A04DC55BA872}" type="slidenum">
              <a:rPr lang="en-US" smtClean="0"/>
              <a:t>‹#›</a:t>
            </a:fld>
            <a:endParaRPr lang="en-US" dirty="0"/>
          </a:p>
        </p:txBody>
      </p:sp>
    </p:spTree>
    <p:extLst>
      <p:ext uri="{BB962C8B-B14F-4D97-AF65-F5344CB8AC3E}">
        <p14:creationId xmlns:p14="http://schemas.microsoft.com/office/powerpoint/2010/main" val="2564182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A1E01-DD5B-C57F-8990-A4890B3312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02B4CD-88BE-4551-B444-F5A09C788A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A1DC5D-6BB3-8044-2876-7E872FAC62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CD46A0-CA3F-459B-2714-D916062412AD}"/>
              </a:ext>
            </a:extLst>
          </p:cNvPr>
          <p:cNvSpPr>
            <a:spLocks noGrp="1"/>
          </p:cNvSpPr>
          <p:nvPr>
            <p:ph type="dt" sz="half" idx="10"/>
          </p:nvPr>
        </p:nvSpPr>
        <p:spPr/>
        <p:txBody>
          <a:bodyPr/>
          <a:lstStyle/>
          <a:p>
            <a:fld id="{36C91145-641C-435C-A101-5ECF729CC1A1}" type="datetimeFigureOut">
              <a:rPr lang="en-US" smtClean="0"/>
              <a:t>9/17/2025</a:t>
            </a:fld>
            <a:endParaRPr lang="en-US" dirty="0"/>
          </a:p>
        </p:txBody>
      </p:sp>
      <p:sp>
        <p:nvSpPr>
          <p:cNvPr id="6" name="Footer Placeholder 5">
            <a:extLst>
              <a:ext uri="{FF2B5EF4-FFF2-40B4-BE49-F238E27FC236}">
                <a16:creationId xmlns:a16="http://schemas.microsoft.com/office/drawing/2014/main" id="{21F615F9-94C2-95E7-AD6B-DA8C296740E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F75FD06-8E18-915D-EE61-B01B1E9BC70B}"/>
              </a:ext>
            </a:extLst>
          </p:cNvPr>
          <p:cNvSpPr>
            <a:spLocks noGrp="1"/>
          </p:cNvSpPr>
          <p:nvPr>
            <p:ph type="sldNum" sz="quarter" idx="12"/>
          </p:nvPr>
        </p:nvSpPr>
        <p:spPr/>
        <p:txBody>
          <a:bodyPr/>
          <a:lstStyle/>
          <a:p>
            <a:fld id="{780FF390-6254-4207-829F-A04DC55BA872}" type="slidenum">
              <a:rPr lang="en-US" smtClean="0"/>
              <a:t>‹#›</a:t>
            </a:fld>
            <a:endParaRPr lang="en-US" dirty="0"/>
          </a:p>
        </p:txBody>
      </p:sp>
    </p:spTree>
    <p:extLst>
      <p:ext uri="{BB962C8B-B14F-4D97-AF65-F5344CB8AC3E}">
        <p14:creationId xmlns:p14="http://schemas.microsoft.com/office/powerpoint/2010/main" val="2333085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46468-6D16-DBAD-23B9-FFBE79145E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7D1390-D64A-D948-902C-856FE6BFEC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198F931-22A2-693D-64ED-6C9A23B55E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20FCDD-D684-680B-AC98-A6B78BEE51D6}"/>
              </a:ext>
            </a:extLst>
          </p:cNvPr>
          <p:cNvSpPr>
            <a:spLocks noGrp="1"/>
          </p:cNvSpPr>
          <p:nvPr>
            <p:ph type="dt" sz="half" idx="10"/>
          </p:nvPr>
        </p:nvSpPr>
        <p:spPr/>
        <p:txBody>
          <a:bodyPr/>
          <a:lstStyle/>
          <a:p>
            <a:fld id="{36C91145-641C-435C-A101-5ECF729CC1A1}" type="datetimeFigureOut">
              <a:rPr lang="en-US" smtClean="0"/>
              <a:t>9/17/2025</a:t>
            </a:fld>
            <a:endParaRPr lang="en-US" dirty="0"/>
          </a:p>
        </p:txBody>
      </p:sp>
      <p:sp>
        <p:nvSpPr>
          <p:cNvPr id="6" name="Footer Placeholder 5">
            <a:extLst>
              <a:ext uri="{FF2B5EF4-FFF2-40B4-BE49-F238E27FC236}">
                <a16:creationId xmlns:a16="http://schemas.microsoft.com/office/drawing/2014/main" id="{DABD05BD-CFAB-A5BD-9F9A-511DC82D1E8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0E52FC5-3FC7-AA17-C00D-9FC9FA0F6249}"/>
              </a:ext>
            </a:extLst>
          </p:cNvPr>
          <p:cNvSpPr>
            <a:spLocks noGrp="1"/>
          </p:cNvSpPr>
          <p:nvPr>
            <p:ph type="sldNum" sz="quarter" idx="12"/>
          </p:nvPr>
        </p:nvSpPr>
        <p:spPr/>
        <p:txBody>
          <a:bodyPr/>
          <a:lstStyle/>
          <a:p>
            <a:fld id="{780FF390-6254-4207-829F-A04DC55BA872}" type="slidenum">
              <a:rPr lang="en-US" smtClean="0"/>
              <a:t>‹#›</a:t>
            </a:fld>
            <a:endParaRPr lang="en-US" dirty="0"/>
          </a:p>
        </p:txBody>
      </p:sp>
    </p:spTree>
    <p:extLst>
      <p:ext uri="{BB962C8B-B14F-4D97-AF65-F5344CB8AC3E}">
        <p14:creationId xmlns:p14="http://schemas.microsoft.com/office/powerpoint/2010/main" val="3784412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D20C94-7CC9-8DD3-DF12-1D3DCD8237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45A5DA-0186-7D39-7C65-04A21DE1E0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7C1308-889E-A0D5-F6A4-E0C1EFD3AB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6C91145-641C-435C-A101-5ECF729CC1A1}" type="datetimeFigureOut">
              <a:rPr lang="en-US" smtClean="0"/>
              <a:t>9/17/2025</a:t>
            </a:fld>
            <a:endParaRPr lang="en-US" dirty="0"/>
          </a:p>
        </p:txBody>
      </p:sp>
      <p:sp>
        <p:nvSpPr>
          <p:cNvPr id="5" name="Footer Placeholder 4">
            <a:extLst>
              <a:ext uri="{FF2B5EF4-FFF2-40B4-BE49-F238E27FC236}">
                <a16:creationId xmlns:a16="http://schemas.microsoft.com/office/drawing/2014/main" id="{D2B94F68-13E6-4584-C1D8-9345B1C89F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AF71AD19-5B7B-3544-3DCC-398397811A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80FF390-6254-4207-829F-A04DC55BA872}" type="slidenum">
              <a:rPr lang="en-US" smtClean="0"/>
              <a:t>‹#›</a:t>
            </a:fld>
            <a:endParaRPr lang="en-US" dirty="0"/>
          </a:p>
        </p:txBody>
      </p:sp>
    </p:spTree>
    <p:extLst>
      <p:ext uri="{BB962C8B-B14F-4D97-AF65-F5344CB8AC3E}">
        <p14:creationId xmlns:p14="http://schemas.microsoft.com/office/powerpoint/2010/main" val="1629329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emini.google.com/"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9B268-878B-1030-5299-F0A6F29A77C5}"/>
              </a:ext>
            </a:extLst>
          </p:cNvPr>
          <p:cNvSpPr>
            <a:spLocks noGrp="1"/>
          </p:cNvSpPr>
          <p:nvPr>
            <p:ph type="ctrTitle"/>
          </p:nvPr>
        </p:nvSpPr>
        <p:spPr/>
        <p:txBody>
          <a:bodyPr/>
          <a:lstStyle/>
          <a:p>
            <a:r>
              <a:rPr lang="en-US" dirty="0"/>
              <a:t>Understanding Models</a:t>
            </a:r>
          </a:p>
        </p:txBody>
      </p:sp>
      <p:sp>
        <p:nvSpPr>
          <p:cNvPr id="3" name="Subtitle 2">
            <a:extLst>
              <a:ext uri="{FF2B5EF4-FFF2-40B4-BE49-F238E27FC236}">
                <a16:creationId xmlns:a16="http://schemas.microsoft.com/office/drawing/2014/main" id="{E10A1812-42E8-BE26-840D-BF95D9429B91}"/>
              </a:ext>
            </a:extLst>
          </p:cNvPr>
          <p:cNvSpPr>
            <a:spLocks noGrp="1"/>
          </p:cNvSpPr>
          <p:nvPr>
            <p:ph type="subTitle" idx="1"/>
          </p:nvPr>
        </p:nvSpPr>
        <p:spPr/>
        <p:txBody>
          <a:bodyPr/>
          <a:lstStyle/>
          <a:p>
            <a:r>
              <a:rPr lang="en-US" dirty="0"/>
              <a:t>It Matters…somewhat</a:t>
            </a:r>
          </a:p>
        </p:txBody>
      </p:sp>
    </p:spTree>
    <p:extLst>
      <p:ext uri="{BB962C8B-B14F-4D97-AF65-F5344CB8AC3E}">
        <p14:creationId xmlns:p14="http://schemas.microsoft.com/office/powerpoint/2010/main" val="579868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1B4C1-7F34-B08D-68FC-46BF1FAD5E12}"/>
              </a:ext>
            </a:extLst>
          </p:cNvPr>
          <p:cNvSpPr>
            <a:spLocks noGrp="1"/>
          </p:cNvSpPr>
          <p:nvPr>
            <p:ph type="title"/>
          </p:nvPr>
        </p:nvSpPr>
        <p:spPr/>
        <p:txBody>
          <a:bodyPr/>
          <a:lstStyle/>
          <a:p>
            <a:r>
              <a:rPr lang="en-US" dirty="0"/>
              <a:t>Agentic models</a:t>
            </a:r>
          </a:p>
        </p:txBody>
      </p:sp>
      <p:sp>
        <p:nvSpPr>
          <p:cNvPr id="3" name="Content Placeholder 2">
            <a:extLst>
              <a:ext uri="{FF2B5EF4-FFF2-40B4-BE49-F238E27FC236}">
                <a16:creationId xmlns:a16="http://schemas.microsoft.com/office/drawing/2014/main" id="{63B110B4-BF37-9DD6-9114-CA1268E1CBD4}"/>
              </a:ext>
            </a:extLst>
          </p:cNvPr>
          <p:cNvSpPr>
            <a:spLocks noGrp="1"/>
          </p:cNvSpPr>
          <p:nvPr>
            <p:ph idx="1"/>
          </p:nvPr>
        </p:nvSpPr>
        <p:spPr/>
        <p:txBody>
          <a:bodyPr/>
          <a:lstStyle/>
          <a:p>
            <a:r>
              <a:rPr lang="en-US" dirty="0"/>
              <a:t>Allows the AI to “do things in the world” and see the results, then use those results to do further steps</a:t>
            </a:r>
          </a:p>
          <a:p>
            <a:r>
              <a:rPr lang="en-US" dirty="0"/>
              <a:t>Actions in the world can be things like “do a </a:t>
            </a:r>
            <a:r>
              <a:rPr lang="en-US" dirty="0" err="1"/>
              <a:t>websearch</a:t>
            </a:r>
            <a:r>
              <a:rPr lang="en-US" dirty="0"/>
              <a:t> and read the results” or “run tool </a:t>
            </a:r>
            <a:r>
              <a:rPr lang="en-US" dirty="0" err="1"/>
              <a:t>xyz</a:t>
            </a:r>
            <a:r>
              <a:rPr lang="en-US" dirty="0"/>
              <a:t> on the command line and see what it prints”</a:t>
            </a:r>
          </a:p>
          <a:p>
            <a:r>
              <a:rPr lang="en-US" dirty="0"/>
              <a:t>The results provide inputs and let the AI guide itself</a:t>
            </a:r>
          </a:p>
          <a:p>
            <a:r>
              <a:rPr lang="en-US" dirty="0"/>
              <a:t>Exactly what actions are possible depend on the particular system</a:t>
            </a:r>
          </a:p>
          <a:p>
            <a:r>
              <a:rPr lang="en-US" dirty="0"/>
              <a:t>Having the AI “doing things in the world” can also be a problem</a:t>
            </a:r>
          </a:p>
        </p:txBody>
      </p:sp>
    </p:spTree>
    <p:extLst>
      <p:ext uri="{BB962C8B-B14F-4D97-AF65-F5344CB8AC3E}">
        <p14:creationId xmlns:p14="http://schemas.microsoft.com/office/powerpoint/2010/main" val="1515637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91709-52D1-092B-6A7E-820CA0C315EE}"/>
              </a:ext>
            </a:extLst>
          </p:cNvPr>
          <p:cNvSpPr>
            <a:spLocks noGrp="1"/>
          </p:cNvSpPr>
          <p:nvPr>
            <p:ph type="title"/>
          </p:nvPr>
        </p:nvSpPr>
        <p:spPr/>
        <p:txBody>
          <a:bodyPr/>
          <a:lstStyle/>
          <a:p>
            <a:r>
              <a:rPr lang="en-US" dirty="0"/>
              <a:t>Agentic AI: Deep Research Models</a:t>
            </a:r>
          </a:p>
        </p:txBody>
      </p:sp>
      <p:sp>
        <p:nvSpPr>
          <p:cNvPr id="3" name="Content Placeholder 2">
            <a:extLst>
              <a:ext uri="{FF2B5EF4-FFF2-40B4-BE49-F238E27FC236}">
                <a16:creationId xmlns:a16="http://schemas.microsoft.com/office/drawing/2014/main" id="{4E238DD4-4E76-39FE-275A-DA9419842164}"/>
              </a:ext>
            </a:extLst>
          </p:cNvPr>
          <p:cNvSpPr>
            <a:spLocks noGrp="1"/>
          </p:cNvSpPr>
          <p:nvPr>
            <p:ph idx="1"/>
          </p:nvPr>
        </p:nvSpPr>
        <p:spPr/>
        <p:txBody>
          <a:bodyPr/>
          <a:lstStyle/>
          <a:p>
            <a:r>
              <a:rPr lang="en-US" dirty="0"/>
              <a:t>Kinda like reasoning models + </a:t>
            </a:r>
            <a:r>
              <a:rPr lang="en-US" dirty="0" err="1"/>
              <a:t>websearch</a:t>
            </a:r>
            <a:endParaRPr lang="en-US" dirty="0"/>
          </a:p>
          <a:p>
            <a:r>
              <a:rPr lang="en-US" dirty="0"/>
              <a:t>The AI considers what data it might need to answer the prompt, then goes and gets data externally, then analyzes those results, then goes and gets more data</a:t>
            </a:r>
          </a:p>
          <a:p>
            <a:r>
              <a:rPr lang="en-US" dirty="0"/>
              <a:t>Very slow and therefore expensive</a:t>
            </a:r>
          </a:p>
          <a:p>
            <a:r>
              <a:rPr lang="en-US" dirty="0"/>
              <a:t>Good in that the AI is basing its reasoning on sources</a:t>
            </a:r>
          </a:p>
          <a:p>
            <a:r>
              <a:rPr lang="en-US" dirty="0"/>
              <a:t>Again, though, the same basic “intelligence” is a work here – if it finds the wrong source or can’t correctly understand the source, it can still get itself into trouble</a:t>
            </a:r>
          </a:p>
        </p:txBody>
      </p:sp>
    </p:spTree>
    <p:extLst>
      <p:ext uri="{BB962C8B-B14F-4D97-AF65-F5344CB8AC3E}">
        <p14:creationId xmlns:p14="http://schemas.microsoft.com/office/powerpoint/2010/main" val="2013510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368EF-0E68-8681-1C04-47B57CD6D9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CD0B0E-7ACB-35F8-ADE6-628DE6EA718A}"/>
              </a:ext>
            </a:extLst>
          </p:cNvPr>
          <p:cNvSpPr>
            <a:spLocks noGrp="1"/>
          </p:cNvSpPr>
          <p:nvPr>
            <p:ph type="title"/>
          </p:nvPr>
        </p:nvSpPr>
        <p:spPr/>
        <p:txBody>
          <a:bodyPr/>
          <a:lstStyle/>
          <a:p>
            <a:r>
              <a:rPr lang="en-US" dirty="0"/>
              <a:t>Agentic models: Programming Models</a:t>
            </a:r>
          </a:p>
        </p:txBody>
      </p:sp>
      <p:sp>
        <p:nvSpPr>
          <p:cNvPr id="3" name="Content Placeholder 2">
            <a:extLst>
              <a:ext uri="{FF2B5EF4-FFF2-40B4-BE49-F238E27FC236}">
                <a16:creationId xmlns:a16="http://schemas.microsoft.com/office/drawing/2014/main" id="{CEAE06F3-DC5F-3C58-9842-1F8C23C80CDE}"/>
              </a:ext>
            </a:extLst>
          </p:cNvPr>
          <p:cNvSpPr>
            <a:spLocks noGrp="1"/>
          </p:cNvSpPr>
          <p:nvPr>
            <p:ph idx="1"/>
          </p:nvPr>
        </p:nvSpPr>
        <p:spPr/>
        <p:txBody>
          <a:bodyPr>
            <a:normAutofit fontScale="92500" lnSpcReduction="10000"/>
          </a:bodyPr>
          <a:lstStyle/>
          <a:p>
            <a:r>
              <a:rPr lang="en-US" dirty="0"/>
              <a:t>Allows Ais to run tests and look at outputs and therefor self-correct as they do programming tasks</a:t>
            </a:r>
          </a:p>
          <a:p>
            <a:r>
              <a:rPr lang="en-US" dirty="0"/>
              <a:t>Much slower than simply generating code because they must generate code, look at failures, generate fixes, run again etc.  Can be very slow for big tasks on large codebases</a:t>
            </a:r>
          </a:p>
          <a:p>
            <a:r>
              <a:rPr lang="en-US" dirty="0"/>
              <a:t>Depend on things like good unit tests and helpful error messages to act smart</a:t>
            </a:r>
          </a:p>
          <a:p>
            <a:r>
              <a:rPr lang="en-US" dirty="0"/>
              <a:t>Can get themselves off track</a:t>
            </a:r>
          </a:p>
          <a:p>
            <a:r>
              <a:rPr lang="en-US" dirty="0"/>
              <a:t>We will explore tools that do this </a:t>
            </a:r>
            <a:r>
              <a:rPr lang="en-US" dirty="0" err="1"/>
              <a:t>realtime</a:t>
            </a:r>
            <a:r>
              <a:rPr lang="en-US" dirty="0"/>
              <a:t> in this course</a:t>
            </a:r>
          </a:p>
          <a:p>
            <a:r>
              <a:rPr lang="en-US" dirty="0"/>
              <a:t>There are companies that will let you run these systems autonomously to automatically build features etc.</a:t>
            </a:r>
          </a:p>
          <a:p>
            <a:endParaRPr lang="en-US" dirty="0"/>
          </a:p>
        </p:txBody>
      </p:sp>
    </p:spTree>
    <p:extLst>
      <p:ext uri="{BB962C8B-B14F-4D97-AF65-F5344CB8AC3E}">
        <p14:creationId xmlns:p14="http://schemas.microsoft.com/office/powerpoint/2010/main" val="1113092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759C7-2346-3E3B-EB2A-0D3EB994A148}"/>
              </a:ext>
            </a:extLst>
          </p:cNvPr>
          <p:cNvSpPr>
            <a:spLocks noGrp="1"/>
          </p:cNvSpPr>
          <p:nvPr>
            <p:ph type="title"/>
          </p:nvPr>
        </p:nvSpPr>
        <p:spPr/>
        <p:txBody>
          <a:bodyPr/>
          <a:lstStyle/>
          <a:p>
            <a:r>
              <a:rPr lang="en-US" dirty="0"/>
              <a:t>Which Programming Model Should I Use?</a:t>
            </a:r>
          </a:p>
        </p:txBody>
      </p:sp>
      <p:sp>
        <p:nvSpPr>
          <p:cNvPr id="3" name="Content Placeholder 2">
            <a:extLst>
              <a:ext uri="{FF2B5EF4-FFF2-40B4-BE49-F238E27FC236}">
                <a16:creationId xmlns:a16="http://schemas.microsoft.com/office/drawing/2014/main" id="{84ACB7E7-CECE-0D01-3757-0F0480335918}"/>
              </a:ext>
            </a:extLst>
          </p:cNvPr>
          <p:cNvSpPr>
            <a:spLocks noGrp="1"/>
          </p:cNvSpPr>
          <p:nvPr>
            <p:ph idx="1"/>
          </p:nvPr>
        </p:nvSpPr>
        <p:spPr/>
        <p:txBody>
          <a:bodyPr>
            <a:normAutofit fontScale="92500" lnSpcReduction="10000"/>
          </a:bodyPr>
          <a:lstStyle/>
          <a:p>
            <a:r>
              <a:rPr lang="en-US" dirty="0"/>
              <a:t>I did a little experiment.  Earlier this week I ran across a small bug in a personal project.  Like most bugs, it was initially not obvious what the issue was.  Probably took ~10 minutes of exploration to diagnose and understand the issue.</a:t>
            </a:r>
          </a:p>
          <a:p>
            <a:r>
              <a:rPr lang="en-US" dirty="0"/>
              <a:t>I reverted my code back to the pre-bug state and gave a prompt including the files that were the starting point of my investigation the behavior I saw, and the instructions to diagnose the bug and ask me any questions that were necessary.</a:t>
            </a:r>
          </a:p>
          <a:p>
            <a:r>
              <a:rPr lang="en-US" dirty="0"/>
              <a:t>None asked me any questions.</a:t>
            </a:r>
          </a:p>
          <a:p>
            <a:r>
              <a:rPr lang="en-US" dirty="0"/>
              <a:t>I gave the same prompt 3 times, each in a new chat with different models enabled: Claude 4 sonnet thinking, Chat GPT 5 thinking, and </a:t>
            </a:r>
            <a:r>
              <a:rPr lang="en-US" dirty="0" err="1"/>
              <a:t>gemini</a:t>
            </a:r>
            <a:r>
              <a:rPr lang="en-US" dirty="0"/>
              <a:t> 2.5 thinking</a:t>
            </a:r>
          </a:p>
        </p:txBody>
      </p:sp>
    </p:spTree>
    <p:extLst>
      <p:ext uri="{BB962C8B-B14F-4D97-AF65-F5344CB8AC3E}">
        <p14:creationId xmlns:p14="http://schemas.microsoft.com/office/powerpoint/2010/main" val="1117671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C6027-B3A8-113E-2F7A-4D5EA752DEB6}"/>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E65B29DD-23F2-6944-D6B2-F0F96AA0E8A7}"/>
              </a:ext>
            </a:extLst>
          </p:cNvPr>
          <p:cNvSpPr>
            <a:spLocks noGrp="1"/>
          </p:cNvSpPr>
          <p:nvPr>
            <p:ph idx="1"/>
          </p:nvPr>
        </p:nvSpPr>
        <p:spPr/>
        <p:txBody>
          <a:bodyPr/>
          <a:lstStyle/>
          <a:p>
            <a:r>
              <a:rPr lang="en-US" dirty="0"/>
              <a:t>All 3 models incorrectly diagnosed the bug, all 3 of them came back with essentially the same explanation.  In all cases, the explanation did not really track the actual description of the symptoms and misunderstood how the system as a whole operated.  They overfocused on the code I had given them rather than following my instructions to look at files they needed to.</a:t>
            </a:r>
          </a:p>
          <a:p>
            <a:r>
              <a:rPr lang="en-US" dirty="0"/>
              <a:t>In all cases, if I had relied on their explanation I would have wasted significant time chasing ghosts</a:t>
            </a:r>
          </a:p>
        </p:txBody>
      </p:sp>
    </p:spTree>
    <p:extLst>
      <p:ext uri="{BB962C8B-B14F-4D97-AF65-F5344CB8AC3E}">
        <p14:creationId xmlns:p14="http://schemas.microsoft.com/office/powerpoint/2010/main" val="38940983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951CA-A661-D122-3948-72CD52E07964}"/>
              </a:ext>
            </a:extLst>
          </p:cNvPr>
          <p:cNvSpPr>
            <a:spLocks noGrp="1"/>
          </p:cNvSpPr>
          <p:nvPr>
            <p:ph type="title"/>
          </p:nvPr>
        </p:nvSpPr>
        <p:spPr/>
        <p:txBody>
          <a:bodyPr/>
          <a:lstStyle/>
          <a:p>
            <a:r>
              <a:rPr lang="en-US" dirty="0"/>
              <a:t>What do I take away from this?</a:t>
            </a:r>
          </a:p>
        </p:txBody>
      </p:sp>
      <p:sp>
        <p:nvSpPr>
          <p:cNvPr id="3" name="Content Placeholder 2">
            <a:extLst>
              <a:ext uri="{FF2B5EF4-FFF2-40B4-BE49-F238E27FC236}">
                <a16:creationId xmlns:a16="http://schemas.microsoft.com/office/drawing/2014/main" id="{666332EE-AC9F-DFEA-BDED-D47499CA7BFF}"/>
              </a:ext>
            </a:extLst>
          </p:cNvPr>
          <p:cNvSpPr>
            <a:spLocks noGrp="1"/>
          </p:cNvSpPr>
          <p:nvPr>
            <p:ph idx="1"/>
          </p:nvPr>
        </p:nvSpPr>
        <p:spPr/>
        <p:txBody>
          <a:bodyPr/>
          <a:lstStyle/>
          <a:p>
            <a:r>
              <a:rPr lang="en-US" dirty="0"/>
              <a:t>I am sure in some cases these models are better or worse than each other</a:t>
            </a:r>
          </a:p>
          <a:p>
            <a:r>
              <a:rPr lang="en-US" dirty="0"/>
              <a:t>But in all cases they share similar characteristics:</a:t>
            </a:r>
          </a:p>
          <a:p>
            <a:pPr marL="514350" indent="-514350">
              <a:buFont typeface="+mj-lt"/>
              <a:buAutoNum type="arabicPeriod"/>
            </a:pPr>
            <a:r>
              <a:rPr lang="en-US" dirty="0"/>
              <a:t>OK at doing grunt work when given explicit instructions about what to do</a:t>
            </a:r>
          </a:p>
          <a:p>
            <a:pPr marL="514350" indent="-514350">
              <a:buFont typeface="+mj-lt"/>
              <a:buAutoNum type="arabicPeriod"/>
            </a:pPr>
            <a:r>
              <a:rPr lang="en-US" dirty="0"/>
              <a:t>Very reliant on particulars of prompting, files in context, etc.</a:t>
            </a:r>
          </a:p>
          <a:p>
            <a:pPr marL="514350" indent="-514350">
              <a:buFont typeface="+mj-lt"/>
              <a:buAutoNum type="arabicPeriod"/>
            </a:pPr>
            <a:r>
              <a:rPr lang="en-US" dirty="0"/>
              <a:t>Extremely overconfident and unreliable</a:t>
            </a:r>
          </a:p>
        </p:txBody>
      </p:sp>
    </p:spTree>
    <p:extLst>
      <p:ext uri="{BB962C8B-B14F-4D97-AF65-F5344CB8AC3E}">
        <p14:creationId xmlns:p14="http://schemas.microsoft.com/office/powerpoint/2010/main" val="1563281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CC405-8C8C-2851-DE6E-C57958AC2C59}"/>
              </a:ext>
            </a:extLst>
          </p:cNvPr>
          <p:cNvSpPr>
            <a:spLocks noGrp="1"/>
          </p:cNvSpPr>
          <p:nvPr>
            <p:ph type="title"/>
          </p:nvPr>
        </p:nvSpPr>
        <p:spPr/>
        <p:txBody>
          <a:bodyPr/>
          <a:lstStyle/>
          <a:p>
            <a:r>
              <a:rPr lang="en-US" dirty="0"/>
              <a:t>What to do?</a:t>
            </a:r>
          </a:p>
        </p:txBody>
      </p:sp>
      <p:sp>
        <p:nvSpPr>
          <p:cNvPr id="3" name="Content Placeholder 2">
            <a:extLst>
              <a:ext uri="{FF2B5EF4-FFF2-40B4-BE49-F238E27FC236}">
                <a16:creationId xmlns:a16="http://schemas.microsoft.com/office/drawing/2014/main" id="{565A40B1-761B-BC51-1677-D7A10222B424}"/>
              </a:ext>
            </a:extLst>
          </p:cNvPr>
          <p:cNvSpPr>
            <a:spLocks noGrp="1"/>
          </p:cNvSpPr>
          <p:nvPr>
            <p:ph idx="1"/>
          </p:nvPr>
        </p:nvSpPr>
        <p:spPr/>
        <p:txBody>
          <a:bodyPr>
            <a:normAutofit lnSpcReduction="10000"/>
          </a:bodyPr>
          <a:lstStyle/>
          <a:p>
            <a:r>
              <a:rPr lang="en-US" dirty="0"/>
              <a:t>I think if you’re excited about AI (or your boss is paying) there’s probably some benefit in using one of the more advanced paid models – especially if you can get it to charge you a la carte</a:t>
            </a:r>
          </a:p>
          <a:p>
            <a:r>
              <a:rPr lang="en-US" dirty="0"/>
              <a:t>Claude currently has a lot of positive buzz – seems like the most “standard” pick</a:t>
            </a:r>
          </a:p>
          <a:p>
            <a:r>
              <a:rPr lang="en-US" dirty="0"/>
              <a:t>I don’t think there’s evidence to suggest that there is a “revolutionary” model currently out there that acts in a much smarter way the others</a:t>
            </a:r>
          </a:p>
          <a:p>
            <a:r>
              <a:rPr lang="en-US" dirty="0"/>
              <a:t>Things could change, but also bear in mind that there is a lot of incentives for actors in the system to overestimate how exciting things are</a:t>
            </a:r>
          </a:p>
        </p:txBody>
      </p:sp>
    </p:spTree>
    <p:extLst>
      <p:ext uri="{BB962C8B-B14F-4D97-AF65-F5344CB8AC3E}">
        <p14:creationId xmlns:p14="http://schemas.microsoft.com/office/powerpoint/2010/main" val="376264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F61EA-A714-07D0-025B-EAE0BE2AEC1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A2F00AB-42EB-ABB4-89CC-8DFA6CD537D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050074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7BA0EC-051C-7451-E88C-C96F2D327390}"/>
              </a:ext>
            </a:extLst>
          </p:cNvPr>
          <p:cNvPicPr>
            <a:picLocks noChangeAspect="1"/>
          </p:cNvPicPr>
          <p:nvPr/>
        </p:nvPicPr>
        <p:blipFill>
          <a:blip r:embed="rId2"/>
          <a:stretch>
            <a:fillRect/>
          </a:stretch>
        </p:blipFill>
        <p:spPr>
          <a:xfrm>
            <a:off x="2152697" y="0"/>
            <a:ext cx="7886606" cy="5912932"/>
          </a:xfrm>
          <a:prstGeom prst="rect">
            <a:avLst/>
          </a:prstGeom>
        </p:spPr>
      </p:pic>
      <p:sp>
        <p:nvSpPr>
          <p:cNvPr id="7" name="TextBox 6">
            <a:extLst>
              <a:ext uri="{FF2B5EF4-FFF2-40B4-BE49-F238E27FC236}">
                <a16:creationId xmlns:a16="http://schemas.microsoft.com/office/drawing/2014/main" id="{23B3B98E-DEF6-A645-DF10-C1ACB03C2219}"/>
              </a:ext>
            </a:extLst>
          </p:cNvPr>
          <p:cNvSpPr txBox="1"/>
          <p:nvPr/>
        </p:nvSpPr>
        <p:spPr>
          <a:xfrm>
            <a:off x="1201190" y="6224446"/>
            <a:ext cx="6093228" cy="369332"/>
          </a:xfrm>
          <a:prstGeom prst="rect">
            <a:avLst/>
          </a:prstGeom>
          <a:noFill/>
        </p:spPr>
        <p:txBody>
          <a:bodyPr wrap="square">
            <a:spAutoFit/>
          </a:bodyPr>
          <a:lstStyle/>
          <a:p>
            <a:r>
              <a:rPr lang="en-US" dirty="0"/>
              <a:t>https://epoch.ai/benchmarks#benchmarks</a:t>
            </a:r>
          </a:p>
        </p:txBody>
      </p:sp>
    </p:spTree>
    <p:extLst>
      <p:ext uri="{BB962C8B-B14F-4D97-AF65-F5344CB8AC3E}">
        <p14:creationId xmlns:p14="http://schemas.microsoft.com/office/powerpoint/2010/main" val="3830168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473779-C9DC-A725-F69E-E565077320D0}"/>
              </a:ext>
            </a:extLst>
          </p:cNvPr>
          <p:cNvSpPr>
            <a:spLocks noGrp="1"/>
          </p:cNvSpPr>
          <p:nvPr>
            <p:ph idx="1"/>
          </p:nvPr>
        </p:nvSpPr>
        <p:spPr>
          <a:xfrm>
            <a:off x="838200" y="618565"/>
            <a:ext cx="10515600" cy="5558398"/>
          </a:xfrm>
        </p:spPr>
        <p:txBody>
          <a:bodyPr anchor="ctr">
            <a:normAutofit/>
          </a:bodyPr>
          <a:lstStyle/>
          <a:p>
            <a:pPr marL="0" indent="0" algn="ctr">
              <a:buNone/>
            </a:pPr>
            <a:r>
              <a:rPr lang="en-US" sz="6600" dirty="0"/>
              <a:t>Better models = $$$$</a:t>
            </a:r>
          </a:p>
        </p:txBody>
      </p:sp>
    </p:spTree>
    <p:extLst>
      <p:ext uri="{BB962C8B-B14F-4D97-AF65-F5344CB8AC3E}">
        <p14:creationId xmlns:p14="http://schemas.microsoft.com/office/powerpoint/2010/main" val="2530406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8C684-6C2E-9024-FBF6-2B89BB966237}"/>
              </a:ext>
            </a:extLst>
          </p:cNvPr>
          <p:cNvSpPr>
            <a:spLocks noGrp="1"/>
          </p:cNvSpPr>
          <p:nvPr>
            <p:ph type="title"/>
          </p:nvPr>
        </p:nvSpPr>
        <p:spPr/>
        <p:txBody>
          <a:bodyPr/>
          <a:lstStyle/>
          <a:p>
            <a:r>
              <a:rPr lang="en-US" dirty="0"/>
              <a:t>The Basic Large Language Models</a:t>
            </a:r>
          </a:p>
        </p:txBody>
      </p:sp>
      <p:sp>
        <p:nvSpPr>
          <p:cNvPr id="3" name="Content Placeholder 2">
            <a:extLst>
              <a:ext uri="{FF2B5EF4-FFF2-40B4-BE49-F238E27FC236}">
                <a16:creationId xmlns:a16="http://schemas.microsoft.com/office/drawing/2014/main" id="{7986D5D9-BBE2-0C80-FD10-4D111417FB0E}"/>
              </a:ext>
            </a:extLst>
          </p:cNvPr>
          <p:cNvSpPr>
            <a:spLocks noGrp="1"/>
          </p:cNvSpPr>
          <p:nvPr>
            <p:ph idx="1"/>
          </p:nvPr>
        </p:nvSpPr>
        <p:spPr/>
        <p:txBody>
          <a:bodyPr>
            <a:normAutofit lnSpcReduction="10000"/>
          </a:bodyPr>
          <a:lstStyle/>
          <a:p>
            <a:r>
              <a:rPr lang="en-US" dirty="0"/>
              <a:t>Trained to excel at predictive text generation</a:t>
            </a:r>
          </a:p>
          <a:p>
            <a:r>
              <a:rPr lang="en-US" dirty="0"/>
              <a:t>Consume massive amounts of unlabeled internet data and “learn” the underlying rules of language/code/whatever</a:t>
            </a:r>
          </a:p>
          <a:p>
            <a:r>
              <a:rPr lang="en-US" dirty="0"/>
              <a:t>Can be “prompted” to do the right thing:</a:t>
            </a:r>
          </a:p>
          <a:p>
            <a:pPr marL="0" indent="0">
              <a:buNone/>
            </a:pPr>
            <a:r>
              <a:rPr lang="en-US" dirty="0"/>
              <a:t>Q: What does the scheme function call/cc do?</a:t>
            </a:r>
          </a:p>
          <a:p>
            <a:pPr marL="0" indent="0">
              <a:buNone/>
            </a:pPr>
            <a:r>
              <a:rPr lang="en-US" dirty="0"/>
              <a:t>A: ??????</a:t>
            </a:r>
          </a:p>
          <a:p>
            <a:r>
              <a:rPr lang="en-US" dirty="0"/>
              <a:t>No modern system directly uses this approach by itself – but all systems fundamentally rely on this internally</a:t>
            </a:r>
          </a:p>
          <a:p>
            <a:r>
              <a:rPr lang="en-US" dirty="0"/>
              <a:t>By providing specialized datasets, we can make specialized built-to-purpose AIs</a:t>
            </a:r>
          </a:p>
          <a:p>
            <a:pPr marL="0" indent="0">
              <a:buNone/>
            </a:pPr>
            <a:endParaRPr lang="en-US" dirty="0"/>
          </a:p>
        </p:txBody>
      </p:sp>
    </p:spTree>
    <p:extLst>
      <p:ext uri="{BB962C8B-B14F-4D97-AF65-F5344CB8AC3E}">
        <p14:creationId xmlns:p14="http://schemas.microsoft.com/office/powerpoint/2010/main" val="3223677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57BB0-0DB9-B334-DB76-B58213C33777}"/>
              </a:ext>
            </a:extLst>
          </p:cNvPr>
          <p:cNvSpPr>
            <a:spLocks noGrp="1"/>
          </p:cNvSpPr>
          <p:nvPr>
            <p:ph type="title"/>
          </p:nvPr>
        </p:nvSpPr>
        <p:spPr/>
        <p:txBody>
          <a:bodyPr/>
          <a:lstStyle/>
          <a:p>
            <a:r>
              <a:rPr lang="en-US" dirty="0"/>
              <a:t>Basic LLMs are based on the raw data of the internet/newspapers/etc.</a:t>
            </a:r>
          </a:p>
        </p:txBody>
      </p:sp>
      <p:sp>
        <p:nvSpPr>
          <p:cNvPr id="3" name="Content Placeholder 2">
            <a:extLst>
              <a:ext uri="{FF2B5EF4-FFF2-40B4-BE49-F238E27FC236}">
                <a16:creationId xmlns:a16="http://schemas.microsoft.com/office/drawing/2014/main" id="{061EE057-2C26-AA8F-D91B-6F965BFE908C}"/>
              </a:ext>
            </a:extLst>
          </p:cNvPr>
          <p:cNvSpPr>
            <a:spLocks noGrp="1"/>
          </p:cNvSpPr>
          <p:nvPr>
            <p:ph idx="1"/>
          </p:nvPr>
        </p:nvSpPr>
        <p:spPr/>
        <p:txBody>
          <a:bodyPr>
            <a:normAutofit lnSpcReduction="10000"/>
          </a:bodyPr>
          <a:lstStyle/>
          <a:p>
            <a:r>
              <a:rPr lang="en-US" dirty="0"/>
              <a:t>From a huge amount of input data they create an internal representation or “model” without direct human intervention</a:t>
            </a:r>
          </a:p>
          <a:p>
            <a:r>
              <a:rPr lang="en-US" dirty="0"/>
              <a:t>But this approach is limited in that we have already used the whole internet to train AIs.  To progress more we would need:</a:t>
            </a:r>
          </a:p>
          <a:p>
            <a:pPr lvl="1"/>
            <a:r>
              <a:rPr lang="en-US" dirty="0"/>
              <a:t>Large amounts of untapped good quality data (and the processing power to harness it, but that is easier than the data itself)</a:t>
            </a:r>
          </a:p>
          <a:p>
            <a:pPr lvl="1"/>
            <a:r>
              <a:rPr lang="en-US" dirty="0"/>
              <a:t>New algorithms that let us learn more from the data we already have</a:t>
            </a:r>
          </a:p>
          <a:p>
            <a:r>
              <a:rPr lang="en-US" dirty="0"/>
              <a:t>Many </a:t>
            </a:r>
            <a:r>
              <a:rPr lang="en-US" dirty="0" err="1"/>
              <a:t>many</a:t>
            </a:r>
            <a:r>
              <a:rPr lang="en-US" dirty="0"/>
              <a:t> folks are working on the above and perhaps new breakthroughs will arise.  But most “new features” you see with Ais are based on incremental improvements in the model + tricky ways of leveraging the existing intelligence</a:t>
            </a:r>
          </a:p>
        </p:txBody>
      </p:sp>
    </p:spTree>
    <p:extLst>
      <p:ext uri="{BB962C8B-B14F-4D97-AF65-F5344CB8AC3E}">
        <p14:creationId xmlns:p14="http://schemas.microsoft.com/office/powerpoint/2010/main" val="3156078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5F303-8C7E-1B29-6A80-4E73151F3376}"/>
              </a:ext>
            </a:extLst>
          </p:cNvPr>
          <p:cNvSpPr>
            <a:spLocks noGrp="1"/>
          </p:cNvSpPr>
          <p:nvPr>
            <p:ph type="title"/>
          </p:nvPr>
        </p:nvSpPr>
        <p:spPr/>
        <p:txBody>
          <a:bodyPr/>
          <a:lstStyle/>
          <a:p>
            <a:r>
              <a:rPr lang="en-US" dirty="0"/>
              <a:t>Instruction tuned LLMs</a:t>
            </a:r>
          </a:p>
        </p:txBody>
      </p:sp>
      <p:sp>
        <p:nvSpPr>
          <p:cNvPr id="3" name="Content Placeholder 2">
            <a:extLst>
              <a:ext uri="{FF2B5EF4-FFF2-40B4-BE49-F238E27FC236}">
                <a16:creationId xmlns:a16="http://schemas.microsoft.com/office/drawing/2014/main" id="{CAF917F1-96E2-B5F0-A23D-2A2F144AA937}"/>
              </a:ext>
            </a:extLst>
          </p:cNvPr>
          <p:cNvSpPr>
            <a:spLocks noGrp="1"/>
          </p:cNvSpPr>
          <p:nvPr>
            <p:ph idx="1"/>
          </p:nvPr>
        </p:nvSpPr>
        <p:spPr/>
        <p:txBody>
          <a:bodyPr>
            <a:normAutofit lnSpcReduction="10000"/>
          </a:bodyPr>
          <a:lstStyle/>
          <a:p>
            <a:r>
              <a:rPr lang="en-US" dirty="0"/>
              <a:t>Given curated training data designed to provide examples of ideal responses to common tasks OR maybe highly ranked results of previous </a:t>
            </a:r>
            <a:r>
              <a:rPr lang="en-US" dirty="0" err="1"/>
              <a:t>llms</a:t>
            </a:r>
            <a:endParaRPr lang="en-US" dirty="0"/>
          </a:p>
          <a:p>
            <a:r>
              <a:rPr lang="en-US" dirty="0"/>
              <a:t>Allows the AI to follow instructions e.g. do this task, then do this task – though it’s worth noting that this is nothing like a computer program</a:t>
            </a:r>
          </a:p>
          <a:p>
            <a:r>
              <a:rPr lang="en-US" dirty="0"/>
              <a:t>Also allows specific task templates (e.g. summarize this) to be built in</a:t>
            </a:r>
          </a:p>
          <a:p>
            <a:r>
              <a:rPr lang="en-US" dirty="0"/>
              <a:t>(I think this is where Ais get their “character” from)</a:t>
            </a:r>
          </a:p>
          <a:p>
            <a:r>
              <a:rPr lang="en-US" dirty="0"/>
              <a:t>Examples ChatGPT 4, Claude</a:t>
            </a:r>
          </a:p>
          <a:p>
            <a:pPr marL="0" indent="0">
              <a:buNone/>
            </a:pPr>
            <a:endParaRPr lang="en-US" dirty="0"/>
          </a:p>
        </p:txBody>
      </p:sp>
    </p:spTree>
    <p:extLst>
      <p:ext uri="{BB962C8B-B14F-4D97-AF65-F5344CB8AC3E}">
        <p14:creationId xmlns:p14="http://schemas.microsoft.com/office/powerpoint/2010/main" val="3394921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07935-609D-E847-FB24-DA1B2A4BD266}"/>
              </a:ext>
            </a:extLst>
          </p:cNvPr>
          <p:cNvSpPr>
            <a:spLocks noGrp="1"/>
          </p:cNvSpPr>
          <p:nvPr>
            <p:ph type="title"/>
          </p:nvPr>
        </p:nvSpPr>
        <p:spPr/>
        <p:txBody>
          <a:bodyPr/>
          <a:lstStyle/>
          <a:p>
            <a:r>
              <a:rPr lang="en-US" dirty="0"/>
              <a:t>Mini models are cheaper – maybe not faster</a:t>
            </a:r>
          </a:p>
        </p:txBody>
      </p:sp>
      <p:pic>
        <p:nvPicPr>
          <p:cNvPr id="5" name="Content Placeholder 4">
            <a:extLst>
              <a:ext uri="{FF2B5EF4-FFF2-40B4-BE49-F238E27FC236}">
                <a16:creationId xmlns:a16="http://schemas.microsoft.com/office/drawing/2014/main" id="{701DE98A-C8D9-061B-D480-EE5B55BF268B}"/>
              </a:ext>
            </a:extLst>
          </p:cNvPr>
          <p:cNvPicPr>
            <a:picLocks noGrp="1" noChangeAspect="1"/>
          </p:cNvPicPr>
          <p:nvPr>
            <p:ph idx="1"/>
          </p:nvPr>
        </p:nvPicPr>
        <p:blipFill>
          <a:blip r:embed="rId2"/>
          <a:stretch>
            <a:fillRect/>
          </a:stretch>
        </p:blipFill>
        <p:spPr>
          <a:xfrm>
            <a:off x="2847576" y="1690688"/>
            <a:ext cx="6496848" cy="2951073"/>
          </a:xfrm>
          <a:prstGeom prst="rect">
            <a:avLst/>
          </a:prstGeom>
        </p:spPr>
      </p:pic>
      <p:sp>
        <p:nvSpPr>
          <p:cNvPr id="7" name="TextBox 6">
            <a:extLst>
              <a:ext uri="{FF2B5EF4-FFF2-40B4-BE49-F238E27FC236}">
                <a16:creationId xmlns:a16="http://schemas.microsoft.com/office/drawing/2014/main" id="{F834A5CA-0ED9-3C91-8A67-09EA6FD6A97D}"/>
              </a:ext>
            </a:extLst>
          </p:cNvPr>
          <p:cNvSpPr txBox="1"/>
          <p:nvPr/>
        </p:nvSpPr>
        <p:spPr>
          <a:xfrm>
            <a:off x="838199" y="4913130"/>
            <a:ext cx="10201835" cy="1754326"/>
          </a:xfrm>
          <a:prstGeom prst="rect">
            <a:avLst/>
          </a:prstGeom>
          <a:noFill/>
        </p:spPr>
        <p:txBody>
          <a:bodyPr wrap="square">
            <a:spAutoFit/>
          </a:bodyPr>
          <a:lstStyle/>
          <a:p>
            <a:r>
              <a:rPr lang="en-US" dirty="0"/>
              <a:t>AI cost is usually in terms of input “tokens” and output “tokens” (think words).  The more the AI must read in, the more its is expected to write, the more you pay.</a:t>
            </a:r>
          </a:p>
          <a:p>
            <a:endParaRPr lang="en-US" dirty="0"/>
          </a:p>
          <a:p>
            <a:r>
              <a:rPr lang="en-US" dirty="0"/>
              <a:t>Queries hand entered by humans and read by humans tend to be pretty cheap (hence why they are given away).  If you want an AI to read megabytes of say server logs it might be worth it to go with cheaper models.</a:t>
            </a:r>
          </a:p>
        </p:txBody>
      </p:sp>
    </p:spTree>
    <p:extLst>
      <p:ext uri="{BB962C8B-B14F-4D97-AF65-F5344CB8AC3E}">
        <p14:creationId xmlns:p14="http://schemas.microsoft.com/office/powerpoint/2010/main" val="735547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36C18-4DE5-52EC-6855-C93D46A4FCC7}"/>
              </a:ext>
            </a:extLst>
          </p:cNvPr>
          <p:cNvSpPr>
            <a:spLocks noGrp="1"/>
          </p:cNvSpPr>
          <p:nvPr>
            <p:ph type="title"/>
          </p:nvPr>
        </p:nvSpPr>
        <p:spPr/>
        <p:txBody>
          <a:bodyPr/>
          <a:lstStyle/>
          <a:p>
            <a:r>
              <a:rPr lang="en-US" dirty="0"/>
              <a:t>Reasoning</a:t>
            </a:r>
          </a:p>
        </p:txBody>
      </p:sp>
      <p:sp>
        <p:nvSpPr>
          <p:cNvPr id="3" name="Content Placeholder 2">
            <a:extLst>
              <a:ext uri="{FF2B5EF4-FFF2-40B4-BE49-F238E27FC236}">
                <a16:creationId xmlns:a16="http://schemas.microsoft.com/office/drawing/2014/main" id="{DFBDB5E1-F862-F532-CA23-57D081DAB745}"/>
              </a:ext>
            </a:extLst>
          </p:cNvPr>
          <p:cNvSpPr>
            <a:spLocks noGrp="1"/>
          </p:cNvSpPr>
          <p:nvPr>
            <p:ph idx="1"/>
          </p:nvPr>
        </p:nvSpPr>
        <p:spPr/>
        <p:txBody>
          <a:bodyPr/>
          <a:lstStyle/>
          <a:p>
            <a:r>
              <a:rPr lang="en-US" dirty="0"/>
              <a:t>Using AI to plan and also using AI to evaluate the results</a:t>
            </a:r>
          </a:p>
          <a:p>
            <a:endParaRPr lang="en-US" dirty="0"/>
          </a:p>
        </p:txBody>
      </p:sp>
      <p:pic>
        <p:nvPicPr>
          <p:cNvPr id="5" name="Picture 4">
            <a:extLst>
              <a:ext uri="{FF2B5EF4-FFF2-40B4-BE49-F238E27FC236}">
                <a16:creationId xmlns:a16="http://schemas.microsoft.com/office/drawing/2014/main" id="{2F9BD78D-9A65-D4DB-ACFD-44272E98723E}"/>
              </a:ext>
            </a:extLst>
          </p:cNvPr>
          <p:cNvPicPr>
            <a:picLocks noChangeAspect="1"/>
          </p:cNvPicPr>
          <p:nvPr/>
        </p:nvPicPr>
        <p:blipFill>
          <a:blip r:embed="rId2"/>
          <a:stretch>
            <a:fillRect/>
          </a:stretch>
        </p:blipFill>
        <p:spPr>
          <a:xfrm>
            <a:off x="838200" y="2568388"/>
            <a:ext cx="6010469" cy="6858000"/>
          </a:xfrm>
          <a:prstGeom prst="rect">
            <a:avLst/>
          </a:prstGeom>
        </p:spPr>
      </p:pic>
      <p:sp>
        <p:nvSpPr>
          <p:cNvPr id="7" name="TextBox 6">
            <a:extLst>
              <a:ext uri="{FF2B5EF4-FFF2-40B4-BE49-F238E27FC236}">
                <a16:creationId xmlns:a16="http://schemas.microsoft.com/office/drawing/2014/main" id="{3736E206-061E-0ED7-7071-2CEE0151962D}"/>
              </a:ext>
            </a:extLst>
          </p:cNvPr>
          <p:cNvSpPr txBox="1"/>
          <p:nvPr/>
        </p:nvSpPr>
        <p:spPr>
          <a:xfrm>
            <a:off x="7255273" y="3631962"/>
            <a:ext cx="6092686" cy="923330"/>
          </a:xfrm>
          <a:prstGeom prst="rect">
            <a:avLst/>
          </a:prstGeom>
          <a:noFill/>
        </p:spPr>
        <p:txBody>
          <a:bodyPr wrap="square">
            <a:spAutoFit/>
          </a:bodyPr>
          <a:lstStyle/>
          <a:p>
            <a:r>
              <a:rPr lang="en-US" dirty="0">
                <a:hlinkClick r:id="rId3"/>
              </a:rPr>
              <a:t>https://gemini.google.com</a:t>
            </a:r>
            <a:endParaRPr lang="en-US" dirty="0"/>
          </a:p>
          <a:p>
            <a:endParaRPr lang="en-US" dirty="0"/>
          </a:p>
          <a:p>
            <a:r>
              <a:rPr lang="en-US" dirty="0"/>
              <a:t>Reasoning 2.5 Pro model</a:t>
            </a:r>
          </a:p>
        </p:txBody>
      </p:sp>
    </p:spTree>
    <p:extLst>
      <p:ext uri="{BB962C8B-B14F-4D97-AF65-F5344CB8AC3E}">
        <p14:creationId xmlns:p14="http://schemas.microsoft.com/office/powerpoint/2010/main" val="23961092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B16DB-426F-2704-FEF9-F64591A3B0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805024-A343-BDD7-F54B-E08B17818689}"/>
              </a:ext>
            </a:extLst>
          </p:cNvPr>
          <p:cNvSpPr>
            <a:spLocks noGrp="1"/>
          </p:cNvSpPr>
          <p:nvPr>
            <p:ph type="title"/>
          </p:nvPr>
        </p:nvSpPr>
        <p:spPr/>
        <p:txBody>
          <a:bodyPr/>
          <a:lstStyle/>
          <a:p>
            <a:r>
              <a:rPr lang="en-US" dirty="0"/>
              <a:t>Reasoning</a:t>
            </a:r>
          </a:p>
        </p:txBody>
      </p:sp>
      <p:sp>
        <p:nvSpPr>
          <p:cNvPr id="3" name="Content Placeholder 2">
            <a:extLst>
              <a:ext uri="{FF2B5EF4-FFF2-40B4-BE49-F238E27FC236}">
                <a16:creationId xmlns:a16="http://schemas.microsoft.com/office/drawing/2014/main" id="{E8F9A0AB-30A5-3EB2-BDFF-DB6A2276ACB0}"/>
              </a:ext>
            </a:extLst>
          </p:cNvPr>
          <p:cNvSpPr>
            <a:spLocks noGrp="1"/>
          </p:cNvSpPr>
          <p:nvPr>
            <p:ph idx="1"/>
          </p:nvPr>
        </p:nvSpPr>
        <p:spPr/>
        <p:txBody>
          <a:bodyPr/>
          <a:lstStyle/>
          <a:p>
            <a:r>
              <a:rPr lang="en-US" dirty="0"/>
              <a:t>Generally higher quality results</a:t>
            </a:r>
          </a:p>
          <a:p>
            <a:r>
              <a:rPr lang="en-US" dirty="0"/>
              <a:t>Much slower/more expensive</a:t>
            </a:r>
          </a:p>
          <a:p>
            <a:r>
              <a:rPr lang="en-US" dirty="0"/>
              <a:t>Still fundamentally the same underlying “intelligence” just iterating on the problem in a structured way</a:t>
            </a:r>
          </a:p>
          <a:p>
            <a:r>
              <a:rPr lang="en-US" dirty="0"/>
              <a:t>A lot of specialized AI “tools” adopt this approach as well, with human developers specializing a series of prompts to guide the AI in a useful direction</a:t>
            </a:r>
          </a:p>
          <a:p>
            <a:endParaRPr lang="en-US" dirty="0"/>
          </a:p>
        </p:txBody>
      </p:sp>
    </p:spTree>
    <p:extLst>
      <p:ext uri="{BB962C8B-B14F-4D97-AF65-F5344CB8AC3E}">
        <p14:creationId xmlns:p14="http://schemas.microsoft.com/office/powerpoint/2010/main" val="247940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2580</TotalTime>
  <Words>1205</Words>
  <Application>Microsoft Office PowerPoint</Application>
  <PresentationFormat>Widescreen</PresentationFormat>
  <Paragraphs>76</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Aptos</vt:lpstr>
      <vt:lpstr>Aptos Display</vt:lpstr>
      <vt:lpstr>Arial</vt:lpstr>
      <vt:lpstr>Office Theme</vt:lpstr>
      <vt:lpstr>Understanding Models</vt:lpstr>
      <vt:lpstr>PowerPoint Presentation</vt:lpstr>
      <vt:lpstr>PowerPoint Presentation</vt:lpstr>
      <vt:lpstr>The Basic Large Language Models</vt:lpstr>
      <vt:lpstr>Basic LLMs are based on the raw data of the internet/newspapers/etc.</vt:lpstr>
      <vt:lpstr>Instruction tuned LLMs</vt:lpstr>
      <vt:lpstr>Mini models are cheaper – maybe not faster</vt:lpstr>
      <vt:lpstr>Reasoning</vt:lpstr>
      <vt:lpstr>Reasoning</vt:lpstr>
      <vt:lpstr>Agentic models</vt:lpstr>
      <vt:lpstr>Agentic AI: Deep Research Models</vt:lpstr>
      <vt:lpstr>Agentic models: Programming Models</vt:lpstr>
      <vt:lpstr>Which Programming Model Should I Use?</vt:lpstr>
      <vt:lpstr>Results</vt:lpstr>
      <vt:lpstr>What do I take away from this?</vt:lpstr>
      <vt:lpstr>What to do?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Hewner, Mike</dc:creator>
  <cp:lastModifiedBy>Hewner, Mike</cp:lastModifiedBy>
  <cp:revision>2</cp:revision>
  <dcterms:created xsi:type="dcterms:W3CDTF">2025-09-15T18:38:25Z</dcterms:created>
  <dcterms:modified xsi:type="dcterms:W3CDTF">2025-09-17T13:43:38Z</dcterms:modified>
</cp:coreProperties>
</file>