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8"/>
  </p:notesMasterIdLst>
  <p:handoutMasterIdLst>
    <p:handoutMasterId r:id="rId19"/>
  </p:handoutMasterIdLst>
  <p:sldIdLst>
    <p:sldId id="394" r:id="rId2"/>
    <p:sldId id="354" r:id="rId3"/>
    <p:sldId id="393" r:id="rId4"/>
    <p:sldId id="356" r:id="rId5"/>
    <p:sldId id="366" r:id="rId6"/>
    <p:sldId id="383" r:id="rId7"/>
    <p:sldId id="387" r:id="rId8"/>
    <p:sldId id="389" r:id="rId9"/>
    <p:sldId id="390" r:id="rId10"/>
    <p:sldId id="413" r:id="rId11"/>
    <p:sldId id="400" r:id="rId12"/>
    <p:sldId id="401" r:id="rId13"/>
    <p:sldId id="402" r:id="rId14"/>
    <p:sldId id="403" r:id="rId15"/>
    <p:sldId id="430" r:id="rId16"/>
    <p:sldId id="415" r:id="rId1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1FBFD"/>
    <a:srgbClr val="FF66CC"/>
    <a:srgbClr val="FF0066"/>
    <a:srgbClr val="FF0000"/>
    <a:srgbClr val="6B99BC"/>
    <a:srgbClr val="772323"/>
    <a:srgbClr val="DDDDDD"/>
    <a:srgbClr val="66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11" autoAdjust="0"/>
    <p:restoredTop sz="92110" autoAdjust="0"/>
  </p:normalViewPr>
  <p:slideViewPr>
    <p:cSldViewPr>
      <p:cViewPr varScale="1">
        <p:scale>
          <a:sx n="129" d="100"/>
          <a:sy n="129" d="100"/>
        </p:scale>
        <p:origin x="90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2"/>
            <a:ext cx="5850194" cy="432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helveticablanc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wrap="square" anchor="b">
            <a:normAutofit/>
          </a:bodyPr>
          <a:lstStyle/>
          <a:p>
            <a:r>
              <a:rPr lang="en-US" sz="3600" b="1" dirty="0"/>
              <a:t>Occurs Bound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7E971-A8BF-D12F-4167-3EAAE6F4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010" y="273051"/>
            <a:ext cx="5853113" cy="5853113"/>
          </a:xfrm>
          <a:prstGeom prst="rect">
            <a:avLst/>
          </a:prstGeom>
          <a:noFill/>
        </p:spPr>
      </p:pic>
      <p:sp>
        <p:nvSpPr>
          <p:cNvPr id="3635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1" y="1435101"/>
            <a:ext cx="4011084" cy="374649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Efficient rotate</a:t>
            </a:r>
          </a:p>
          <a:p>
            <a:r>
              <a:rPr lang="en-US" dirty="0"/>
              <a:t>Review free and bound variables </a:t>
            </a:r>
            <a:br>
              <a:rPr lang="en-US" dirty="0"/>
            </a:br>
            <a:r>
              <a:rPr lang="en-US" dirty="0"/>
              <a:t>write occurs-bound?</a:t>
            </a:r>
          </a:p>
          <a:p>
            <a:r>
              <a:rPr lang="en-US" dirty="0"/>
              <a:t>Lexical address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70387F-D214-963B-1D8F-7558868CAF30}"/>
              </a:ext>
            </a:extLst>
          </p:cNvPr>
          <p:cNvSpPr txBox="1"/>
          <p:nvPr/>
        </p:nvSpPr>
        <p:spPr>
          <a:xfrm>
            <a:off x="244723" y="6172200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4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9892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depth and lexical address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What are they?</a:t>
            </a:r>
          </a:p>
          <a:p>
            <a:r>
              <a:rPr lang="en-US" sz="3600" dirty="0"/>
              <a:t>What are they good for?</a:t>
            </a:r>
          </a:p>
        </p:txBody>
      </p:sp>
    </p:spTree>
    <p:extLst>
      <p:ext uri="{BB962C8B-B14F-4D97-AF65-F5344CB8AC3E}">
        <p14:creationId xmlns:p14="http://schemas.microsoft.com/office/powerpoint/2010/main" val="12759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066800"/>
          </a:xfrm>
        </p:spPr>
        <p:txBody>
          <a:bodyPr/>
          <a:lstStyle/>
          <a:p>
            <a:r>
              <a:rPr lang="en-US" sz="4000" dirty="0"/>
              <a:t>lexical depth and lexical address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01400" cy="5105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FF00"/>
                </a:solidFill>
              </a:rPr>
              <a:t>lexical depth</a:t>
            </a:r>
            <a:r>
              <a:rPr lang="en-US" sz="2800" dirty="0">
                <a:solidFill>
                  <a:srgbClr val="FFFF00"/>
                </a:solidFill>
              </a:rPr>
              <a:t> of a bound variable </a:t>
            </a:r>
            <a:r>
              <a:rPr lang="en-US" sz="2800" i="1" dirty="0">
                <a:solidFill>
                  <a:srgbClr val="FFFF00"/>
                </a:solidFill>
              </a:rPr>
              <a:t>occurrence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is the number of levels of nested declarations between it and its declaration.</a:t>
            </a:r>
          </a:p>
          <a:p>
            <a:pPr lvl="1"/>
            <a:r>
              <a:rPr lang="en-US" sz="24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(x)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(lambda (y) (x y))))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en-US" sz="2000" dirty="0"/>
              <a:t>the occurrence of y has depth 0 </a:t>
            </a:r>
          </a:p>
          <a:p>
            <a:pPr lvl="2"/>
            <a:r>
              <a:rPr lang="en-US" sz="2000" dirty="0"/>
              <a:t>the occurrence of x has depth 1.   </a:t>
            </a:r>
          </a:p>
          <a:p>
            <a:pPr lvl="2"/>
            <a:r>
              <a:rPr lang="en-US" sz="2000" dirty="0"/>
              <a:t>There are no occurrences of z. </a:t>
            </a:r>
          </a:p>
          <a:p>
            <a:r>
              <a:rPr lang="en-US" sz="2800" dirty="0"/>
              <a:t>This can used by the Scheme run-time system to make looking up a local variable's value be faster.  </a:t>
            </a:r>
          </a:p>
          <a:p>
            <a:r>
              <a:rPr lang="en-US" sz="2800" dirty="0"/>
              <a:t>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23192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sz="4000" dirty="0"/>
              <a:t>lexical depth and lexical address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9144000" cy="5105400"/>
          </a:xfrm>
        </p:spPr>
        <p:txBody>
          <a:bodyPr/>
          <a:lstStyle/>
          <a:p>
            <a:r>
              <a:rPr lang="en-US" sz="2800" dirty="0"/>
              <a:t>Besides lexical depth, the other part of a variable’s lexical address is its position within its declaration list.</a:t>
            </a:r>
          </a:p>
          <a:p>
            <a:r>
              <a:rPr lang="en-US" sz="28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(x 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(y)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((x y) z)))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800" dirty="0"/>
              <a:t>The occurrence of x has depth 1 and position 0.</a:t>
            </a:r>
            <a:br>
              <a:rPr lang="en-US" sz="2800" dirty="0"/>
            </a:br>
            <a:r>
              <a:rPr lang="en-US" sz="2800" dirty="0"/>
              <a:t>The occurrence of y has depth 0 and position 0.</a:t>
            </a:r>
            <a:br>
              <a:rPr lang="en-US" sz="2800" dirty="0"/>
            </a:br>
            <a:r>
              <a:rPr lang="en-US" sz="2800" dirty="0"/>
              <a:t>The occurrence of z has depth 1 and position 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97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/>
          <a:lstStyle/>
          <a:p>
            <a:r>
              <a:rPr lang="en-US"/>
              <a:t>lexical address example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5240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lexical-address '(lambda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(if (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((lambda (c)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 (cons a 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urier New" pitchFamily="49" charset="0"/>
              </a:rPr>
              <a:t>b)))  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</a:br>
            <a:endParaRPr lang="en-US" sz="28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(if ((: free 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?) (: 0 1) (: 0 2))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((lambda (c) ((: free cons)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1 0)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(: 0 0))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(: 0 1)))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86001"/>
            <a:ext cx="5181601" cy="1200329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will write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lexical-address</a:t>
            </a:r>
            <a:r>
              <a:rPr lang="en-US" dirty="0">
                <a:solidFill>
                  <a:srgbClr val="FFFF00"/>
                </a:solidFill>
              </a:rPr>
              <a:t> as part of A10.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Also </a:t>
            </a:r>
            <a:r>
              <a:rPr lang="en-US" b="1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un-lexical-address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762000"/>
          </a:xfrm>
        </p:spPr>
        <p:txBody>
          <a:bodyPr/>
          <a:lstStyle/>
          <a:p>
            <a:r>
              <a:rPr lang="en-US" dirty="0"/>
              <a:t>lexical address exercises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953193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'</a:t>
            </a:r>
            <a:r>
              <a:rPr lang="en-US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  (+ x z w y)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(list w x y z)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x y z)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(y z)</a:t>
            </a:r>
            <a:r>
              <a:rPr lang="en-US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      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a b c))))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      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D6DBD-C222-4A62-975D-CC1660416678}"/>
              </a:ext>
            </a:extLst>
          </p:cNvPr>
          <p:cNvSpPr txBox="1"/>
          <p:nvPr/>
        </p:nvSpPr>
        <p:spPr>
          <a:xfrm>
            <a:off x="457200" y="1981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AEAEA"/>
                </a:solidFill>
                <a:latin typeface="Courier New" pitchFamily="49" charset="0"/>
              </a:rPr>
              <a:t>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52F88-70D7-4586-BBC2-DD5385CCAE14}"/>
              </a:ext>
            </a:extLst>
          </p:cNvPr>
          <p:cNvSpPr txBox="1"/>
          <p:nvPr/>
        </p:nvSpPr>
        <p:spPr>
          <a:xfrm>
            <a:off x="457200" y="4876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AEAEA"/>
                </a:solidFill>
                <a:latin typeface="Courier New" pitchFamily="49" charset="0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64733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086600" cy="571500"/>
          </a:xfrm>
        </p:spPr>
        <p:txBody>
          <a:bodyPr/>
          <a:lstStyle/>
          <a:p>
            <a:r>
              <a:rPr lang="en-US" dirty="0"/>
              <a:t>lexical address solution 1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118110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'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  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    (+ x z w y)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(list w x y z)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(+ x y z)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(y z)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latin typeface="Courier New" pitchFamily="49" charset="0"/>
              </a:rPr>
              <a:t>)          </a:t>
            </a:r>
            <a:r>
              <a:rPr lang="en-US" sz="25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25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25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5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5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((: free +) (: 2 0) (: 1 0) (: 0 0) (: 0 1))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((: free list) (: free w) (: 0 0) (: 0 1) (: free z))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((: free +) (: 0 0) (: 0 1) (: free z))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((: free y) (: free z))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endParaRPr lang="en-US" sz="25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229600" cy="762000"/>
          </a:xfrm>
        </p:spPr>
        <p:txBody>
          <a:bodyPr/>
          <a:lstStyle/>
          <a:p>
            <a:r>
              <a:rPr lang="en-US" dirty="0"/>
              <a:t>lexical address solution 2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109728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(lexical-address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      (+ a b c))))</a:t>
            </a:r>
            <a:endParaRPr lang="en-US" sz="36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     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(let ((a 3) (b 4))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(let ((a ((: free +) (: 0 1) 2))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(c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((: free +) (: 0 0) (: 1 1) (: 0 1))))</a:t>
            </a:r>
          </a:p>
        </p:txBody>
      </p:sp>
    </p:spTree>
    <p:extLst>
      <p:ext uri="{BB962C8B-B14F-4D97-AF65-F5344CB8AC3E}">
        <p14:creationId xmlns:p14="http://schemas.microsoft.com/office/powerpoint/2010/main" val="119900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20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this proposed solution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rotate the last list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element to the beginning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</a:t>
            </a:r>
            <a:r>
              <a:rPr lang="en-US" sz="2400" b="1" dirty="0" err="1">
                <a:solidFill>
                  <a:srgbClr val="66CCFF"/>
                </a:solidFill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     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the "all but last" list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append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list</a:t>
            </a:r>
            <a:r>
              <a:rPr lang="en-US" sz="2400" b="1" dirty="0">
                <a:latin typeface="Courier New" pitchFamily="49" charset="0"/>
              </a:rPr>
              <a:t> (car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los))))]))))</a:t>
            </a:r>
          </a:p>
        </p:txBody>
      </p:sp>
    </p:spTree>
    <p:extLst>
      <p:ext uri="{BB962C8B-B14F-4D97-AF65-F5344CB8AC3E}">
        <p14:creationId xmlns:p14="http://schemas.microsoft.com/office/powerpoint/2010/main" val="3054076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915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another solution</a:t>
            </a:r>
            <a:br>
              <a:rPr lang="en-US" dirty="0">
                <a:solidFill>
                  <a:srgbClr val="FFFF00"/>
                </a:solidFill>
              </a:rPr>
            </a:br>
            <a:endParaRPr lang="en-US" sz="1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list in reverse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order, then reverse it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los))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reverse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"all but last" in reverse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				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cons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))]))))</a:t>
            </a:r>
          </a:p>
        </p:txBody>
      </p:sp>
    </p:spTree>
    <p:extLst>
      <p:ext uri="{BB962C8B-B14F-4D97-AF65-F5344CB8AC3E}">
        <p14:creationId xmlns:p14="http://schemas.microsoft.com/office/powerpoint/2010/main" val="27268577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685800"/>
          </a:xfrm>
          <a:noFill/>
        </p:spPr>
        <p:txBody>
          <a:bodyPr/>
          <a:lstStyle/>
          <a:p>
            <a:r>
              <a:rPr lang="en-US" sz="4000"/>
              <a:t>Rotate – an experiment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09600"/>
            <a:ext cx="8153400" cy="6019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make-long-list ; make a list of n different numbers.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(n) (if (zero?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(cons n (make-long-list (sub1 n))))))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(define long (make-long-list 30000))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 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'done)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0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2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480040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869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3183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time, including 127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time, including 204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3732622096 bytes allocated, including 3729785280 bytes reclaimed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done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360334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rotate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1920658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rotate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'()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(let ([rev (reverse L)])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(cons (car rev)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(reverse (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 rev)))))))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506537"/>
            <a:ext cx="89535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86400" y="152400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free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 variable, and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the same as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is different from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rgbClr val="FFFF00"/>
                </a:solidFill>
              </a:rPr>
              <a:t>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F3.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free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bound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bound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', </a:t>
            </a:r>
            <a:r>
              <a:rPr lang="en-US" sz="1800" b="1" i="1" dirty="0">
                <a:solidFill>
                  <a:srgbClr val="FFFF00"/>
                </a:solidFill>
              </a:rPr>
              <a:t>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are the same variable 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bound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73585"/>
            <a:ext cx="3505200" cy="1015663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152400" y="1524000"/>
            <a:ext cx="5334000" cy="130497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685800"/>
            <a:ext cx="1135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66CCFF"/>
                </a:solidFill>
              </a:rPr>
              <a:t>occurs bound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iff  one of the following is true: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B1.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8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2000" b="1" dirty="0">
                <a:solidFill>
                  <a:srgbClr val="66CCFF"/>
                </a:solidFill>
              </a:rPr>
              <a:t>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800" b="1" dirty="0">
                <a:solidFill>
                  <a:srgbClr val="66CCFF"/>
                </a:solidFill>
              </a:rPr>
              <a:t>and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B2.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Code for occurs-bound?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2474893"/>
            <a:ext cx="11201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</a:rPr>
              <a:t>Let's follow the grammar to write </a:t>
            </a:r>
            <a:r>
              <a:rPr lang="en-US" sz="2800" b="1" dirty="0">
                <a:solidFill>
                  <a:srgbClr val="FFFF00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(define occurs-bound?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(lambda (sym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400800" y="1295400"/>
            <a:ext cx="6019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::= &lt;identifier&gt;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(lambda (&lt;identifier&gt;)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&gt;)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17954</TotalTime>
  <Words>1675</Words>
  <Application>Microsoft Office PowerPoint</Application>
  <PresentationFormat>Widescreen</PresentationFormat>
  <Paragraphs>205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Verdana</vt:lpstr>
      <vt:lpstr>Wingdings</vt:lpstr>
      <vt:lpstr>Brick Wall</vt:lpstr>
      <vt:lpstr>Occurs Bound</vt:lpstr>
      <vt:lpstr>Rotate</vt:lpstr>
      <vt:lpstr>Rotate</vt:lpstr>
      <vt:lpstr>Rotate – an experiment</vt:lpstr>
      <vt:lpstr>A simpler rotate</vt:lpstr>
      <vt:lpstr>Recap: lambda-calculus expressions</vt:lpstr>
      <vt:lpstr>PowerPoint Presentation</vt:lpstr>
      <vt:lpstr>When dealing with the syntax or meaning of a program, we </vt:lpstr>
      <vt:lpstr>Code for occurs-bound?</vt:lpstr>
      <vt:lpstr>lexical depth and lexical address</vt:lpstr>
      <vt:lpstr>lexical depth and lexical address</vt:lpstr>
      <vt:lpstr>lexical depth and lexical address</vt:lpstr>
      <vt:lpstr>lexical address example</vt:lpstr>
      <vt:lpstr>lexical address exercises</vt:lpstr>
      <vt:lpstr>lexical address solution 1</vt:lpstr>
      <vt:lpstr>lexical address solution 2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197</cp:revision>
  <cp:lastPrinted>2019-12-20T19:10:58Z</cp:lastPrinted>
  <dcterms:created xsi:type="dcterms:W3CDTF">2002-09-17T12:37:32Z</dcterms:created>
  <dcterms:modified xsi:type="dcterms:W3CDTF">2024-09-23T13:48:20Z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