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62" r:id="rId2"/>
    <p:sldId id="461" r:id="rId3"/>
    <p:sldId id="300" r:id="rId4"/>
    <p:sldId id="405" r:id="rId5"/>
    <p:sldId id="407" r:id="rId6"/>
    <p:sldId id="408" r:id="rId7"/>
    <p:sldId id="409" r:id="rId8"/>
    <p:sldId id="410" r:id="rId9"/>
    <p:sldId id="459" r:id="rId10"/>
    <p:sldId id="460" r:id="rId11"/>
    <p:sldId id="413" r:id="rId12"/>
    <p:sldId id="415" r:id="rId13"/>
    <p:sldId id="432" r:id="rId14"/>
    <p:sldId id="433" r:id="rId15"/>
    <p:sldId id="434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57" r:id="rId24"/>
    <p:sldId id="446" r:id="rId25"/>
    <p:sldId id="447" r:id="rId26"/>
    <p:sldId id="445" r:id="rId27"/>
    <p:sldId id="443" r:id="rId28"/>
    <p:sldId id="444" r:id="rId29"/>
    <p:sldId id="449" r:id="rId30"/>
    <p:sldId id="450" r:id="rId31"/>
    <p:sldId id="452" r:id="rId32"/>
    <p:sldId id="375" r:id="rId33"/>
    <p:sldId id="453" r:id="rId34"/>
    <p:sldId id="454" r:id="rId35"/>
    <p:sldId id="328" r:id="rId36"/>
    <p:sldId id="323" r:id="rId37"/>
    <p:sldId id="321" r:id="rId38"/>
    <p:sldId id="322" r:id="rId39"/>
    <p:sldId id="324" r:id="rId40"/>
    <p:sldId id="325" r:id="rId41"/>
    <p:sldId id="326" r:id="rId4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09"/>
    <a:srgbClr val="000061"/>
    <a:srgbClr val="00FF00"/>
    <a:srgbClr val="00D30F"/>
    <a:srgbClr val="0000FF"/>
    <a:srgbClr val="3333CC"/>
    <a:srgbClr val="151557"/>
    <a:srgbClr val="111147"/>
    <a:srgbClr val="FF4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8" autoAdjust="0"/>
    <p:restoredTop sz="81557" autoAdjust="0"/>
  </p:normalViewPr>
  <p:slideViewPr>
    <p:cSldViewPr>
      <p:cViewPr varScale="1">
        <p:scale>
          <a:sx n="91" d="100"/>
          <a:sy n="91" d="100"/>
        </p:scale>
        <p:origin x="10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8" d="100"/>
        <a:sy n="108" d="100"/>
      </p:scale>
      <p:origin x="0" y="-15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63D104E7-F55D-48AA-95B4-6F8EA59EB274}"/>
    <pc:docChg chg="custSel addSld delSld modSld">
      <pc:chgData name="Hewner, Mike" userId="7f3f83dd-6dfb-4127-a87f-c1714bd4fac9" providerId="ADAL" clId="{63D104E7-F55D-48AA-95B4-6F8EA59EB274}" dt="2021-10-04T14:36:36.557" v="370" actId="20577"/>
      <pc:docMkLst>
        <pc:docMk/>
      </pc:docMkLst>
      <pc:sldChg chg="del">
        <pc:chgData name="Hewner, Mike" userId="7f3f83dd-6dfb-4127-a87f-c1714bd4fac9" providerId="ADAL" clId="{63D104E7-F55D-48AA-95B4-6F8EA59EB274}" dt="2021-10-04T14:33:30.304" v="7" actId="47"/>
        <pc:sldMkLst>
          <pc:docMk/>
          <pc:sldMk cId="2525118819" sldId="431"/>
        </pc:sldMkLst>
      </pc:sldChg>
      <pc:sldChg chg="addSp delSp modSp new mod">
        <pc:chgData name="Hewner, Mike" userId="7f3f83dd-6dfb-4127-a87f-c1714bd4fac9" providerId="ADAL" clId="{63D104E7-F55D-48AA-95B4-6F8EA59EB274}" dt="2021-10-04T13:51:59.197" v="6" actId="1076"/>
        <pc:sldMkLst>
          <pc:docMk/>
          <pc:sldMk cId="508143840" sldId="461"/>
        </pc:sldMkLst>
        <pc:spChg chg="del">
          <ac:chgData name="Hewner, Mike" userId="7f3f83dd-6dfb-4127-a87f-c1714bd4fac9" providerId="ADAL" clId="{63D104E7-F55D-48AA-95B4-6F8EA59EB274}" dt="2021-10-04T13:51:46.183" v="1" actId="478"/>
          <ac:spMkLst>
            <pc:docMk/>
            <pc:sldMk cId="508143840" sldId="461"/>
            <ac:spMk id="2" creationId="{CA872F63-9D03-45D2-9724-83B037E4969F}"/>
          </ac:spMkLst>
        </pc:spChg>
        <pc:spChg chg="del">
          <ac:chgData name="Hewner, Mike" userId="7f3f83dd-6dfb-4127-a87f-c1714bd4fac9" providerId="ADAL" clId="{63D104E7-F55D-48AA-95B4-6F8EA59EB274}" dt="2021-10-04T13:51:48.968" v="2" actId="478"/>
          <ac:spMkLst>
            <pc:docMk/>
            <pc:sldMk cId="508143840" sldId="461"/>
            <ac:spMk id="3" creationId="{404E4374-D7B3-403C-877C-B06105CB53FC}"/>
          </ac:spMkLst>
        </pc:spChg>
        <pc:picChg chg="add mod">
          <ac:chgData name="Hewner, Mike" userId="7f3f83dd-6dfb-4127-a87f-c1714bd4fac9" providerId="ADAL" clId="{63D104E7-F55D-48AA-95B4-6F8EA59EB274}" dt="2021-10-04T13:51:59.197" v="6" actId="1076"/>
          <ac:picMkLst>
            <pc:docMk/>
            <pc:sldMk cId="508143840" sldId="461"/>
            <ac:picMk id="5" creationId="{8F4F4E31-6148-41C9-88C3-A8CFE69A1170}"/>
          </ac:picMkLst>
        </pc:picChg>
      </pc:sldChg>
      <pc:sldChg chg="addSp delSp modSp new mod modClrScheme chgLayout">
        <pc:chgData name="Hewner, Mike" userId="7f3f83dd-6dfb-4127-a87f-c1714bd4fac9" providerId="ADAL" clId="{63D104E7-F55D-48AA-95B4-6F8EA59EB274}" dt="2021-10-04T14:36:36.557" v="370" actId="20577"/>
        <pc:sldMkLst>
          <pc:docMk/>
          <pc:sldMk cId="2753487935" sldId="462"/>
        </pc:sldMkLst>
        <pc:spChg chg="del mod ord">
          <ac:chgData name="Hewner, Mike" userId="7f3f83dd-6dfb-4127-a87f-c1714bd4fac9" providerId="ADAL" clId="{63D104E7-F55D-48AA-95B4-6F8EA59EB274}" dt="2021-10-04T14:33:57.351" v="9" actId="700"/>
          <ac:spMkLst>
            <pc:docMk/>
            <pc:sldMk cId="2753487935" sldId="462"/>
            <ac:spMk id="2" creationId="{0CA361E0-7B72-4CA4-B0CF-D671FFBB1E60}"/>
          </ac:spMkLst>
        </pc:spChg>
        <pc:spChg chg="del mod ord">
          <ac:chgData name="Hewner, Mike" userId="7f3f83dd-6dfb-4127-a87f-c1714bd4fac9" providerId="ADAL" clId="{63D104E7-F55D-48AA-95B4-6F8EA59EB274}" dt="2021-10-04T14:33:57.351" v="9" actId="700"/>
          <ac:spMkLst>
            <pc:docMk/>
            <pc:sldMk cId="2753487935" sldId="462"/>
            <ac:spMk id="3" creationId="{2282F8F4-F7E6-47F2-BD26-0FC3C63E1E68}"/>
          </ac:spMkLst>
        </pc:spChg>
        <pc:spChg chg="add mod ord">
          <ac:chgData name="Hewner, Mike" userId="7f3f83dd-6dfb-4127-a87f-c1714bd4fac9" providerId="ADAL" clId="{63D104E7-F55D-48AA-95B4-6F8EA59EB274}" dt="2021-10-04T14:34:05.081" v="22" actId="20577"/>
          <ac:spMkLst>
            <pc:docMk/>
            <pc:sldMk cId="2753487935" sldId="462"/>
            <ac:spMk id="4" creationId="{04F554BD-4782-4008-9693-07DE57DF72B4}"/>
          </ac:spMkLst>
        </pc:spChg>
        <pc:spChg chg="add mod ord">
          <ac:chgData name="Hewner, Mike" userId="7f3f83dd-6dfb-4127-a87f-c1714bd4fac9" providerId="ADAL" clId="{63D104E7-F55D-48AA-95B4-6F8EA59EB274}" dt="2021-10-04T14:36:36.557" v="370" actId="20577"/>
          <ac:spMkLst>
            <pc:docMk/>
            <pc:sldMk cId="2753487935" sldId="462"/>
            <ac:spMk id="5" creationId="{560C11E5-B131-487E-9ED4-69B1A5373B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>
            <a:lvl1pPr defTabSz="965904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0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>
            <a:lvl1pPr algn="r" defTabSz="965904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b" anchorCtr="0" compatLnSpc="1">
            <a:prstTxWarp prst="textNoShape">
              <a:avLst/>
            </a:prstTxWarp>
          </a:bodyPr>
          <a:lstStyle>
            <a:lvl1pPr defTabSz="965904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b" anchorCtr="0" compatLnSpc="1">
            <a:prstTxWarp prst="textNoShape">
              <a:avLst/>
            </a:prstTxWarp>
          </a:bodyPr>
          <a:lstStyle>
            <a:lvl1pPr algn="r" defTabSz="965904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4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>
            <a:lvl1pPr defTabSz="965904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0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>
            <a:lvl1pPr algn="r" defTabSz="965904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3900"/>
            <a:ext cx="6394450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6" y="4559718"/>
            <a:ext cx="5363495" cy="432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b" anchorCtr="0" compatLnSpc="1">
            <a:prstTxWarp prst="textNoShape">
              <a:avLst/>
            </a:prstTxWarp>
          </a:bodyPr>
          <a:lstStyle>
            <a:lvl1pPr defTabSz="965904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b" anchorCtr="0" compatLnSpc="1">
            <a:prstTxWarp prst="textNoShape">
              <a:avLst/>
            </a:prstTxWarp>
          </a:bodyPr>
          <a:lstStyle>
            <a:lvl1pPr algn="r" defTabSz="965904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58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E0580-1F1C-4B93-836F-BF32645726EC}" type="slidenum">
              <a:rPr lang="en-US"/>
              <a:pPr/>
              <a:t>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3900"/>
            <a:ext cx="6394450" cy="359727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2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2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3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0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use Scheme procedures to represent most of our primitive procedures?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99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4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what we did with non-negative integers.  We first defined the interface and understood how it worked.  Then we looked at various implementations.  That is what we will do today with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3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4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404 you will probably get to choose the implementation language</a:t>
            </a:r>
          </a:p>
          <a:p>
            <a:endParaRPr lang="en-US" dirty="0"/>
          </a:p>
          <a:p>
            <a:r>
              <a:rPr lang="en-US" dirty="0"/>
              <a:t>Source</a:t>
            </a:r>
            <a:r>
              <a:rPr lang="en-US" baseline="0" dirty="0"/>
              <a:t> language:</a:t>
            </a:r>
          </a:p>
          <a:p>
            <a:r>
              <a:rPr lang="en-US" baseline="0" dirty="0"/>
              <a:t>    Removes some low-level details.</a:t>
            </a:r>
          </a:p>
          <a:p>
            <a:r>
              <a:rPr lang="en-US" baseline="0" dirty="0"/>
              <a:t>    Makes testing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7200" y="6477000"/>
            <a:ext cx="9144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5600" y="228600"/>
            <a:ext cx="9144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554BD-4782-4008-9693-07DE57DF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Grades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11E5-B131-487E-9ED4-69B1A537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lower than they have been in previous years</a:t>
            </a:r>
          </a:p>
          <a:p>
            <a:r>
              <a:rPr lang="en-US" dirty="0"/>
              <a:t>If I see an improvement in later exams I may well de-weight Exam 1…but note that the other exams are considered harder</a:t>
            </a:r>
          </a:p>
          <a:p>
            <a:r>
              <a:rPr lang="en-US" dirty="0"/>
              <a:t>If you do decide to drop, let me know sooner and I’ll figure out something for </a:t>
            </a:r>
            <a:r>
              <a:rPr lang="en-US"/>
              <a:t>your interpreter partner</a:t>
            </a:r>
          </a:p>
        </p:txBody>
      </p:sp>
    </p:spTree>
    <p:extLst>
      <p:ext uri="{BB962C8B-B14F-4D97-AF65-F5344CB8AC3E}">
        <p14:creationId xmlns:p14="http://schemas.microsoft.com/office/powerpoint/2010/main" val="275348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350" y="1028700"/>
            <a:ext cx="5829300" cy="857250"/>
          </a:xfrm>
        </p:spPr>
        <p:txBody>
          <a:bodyPr/>
          <a:lstStyle/>
          <a:p>
            <a:r>
              <a:rPr lang="en-US" dirty="0"/>
              <a:t>Auxiliary procedure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950" y="1885952"/>
            <a:ext cx="7600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 returns position of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sym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los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(or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#f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list-find-position 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(sym los)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(let loop ([los los] [pos 0])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(cond [(null? los) #f]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[(eq? sym (car los)) pos]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[else (loop (cdr los) 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(add1 pos))]))))</a:t>
            </a:r>
            <a:endParaRPr lang="en-US" sz="2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endParaRPr lang="en-US" sz="135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3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</p:spPr>
        <p:txBody>
          <a:bodyPr/>
          <a:lstStyle/>
          <a:p>
            <a:r>
              <a:rPr lang="en-US" dirty="0"/>
              <a:t>Representation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89154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first do an easy implementation, then aim for a more efficient one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Take advantage of Scheme's first-class procedures</a:t>
            </a:r>
          </a:p>
          <a:p>
            <a:pPr>
              <a:lnSpc>
                <a:spcPct val="90000"/>
              </a:lnSpc>
            </a:pPr>
            <a:r>
              <a:rPr lang="en-US" dirty="0"/>
              <a:t>Represent an environment by a procedure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Each environment procedure takes a symbol as an argument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straightforward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translate the formal definitions into code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We will do this same process later for other ADTs</a:t>
            </a:r>
          </a:p>
        </p:txBody>
      </p:sp>
    </p:spTree>
    <p:extLst>
      <p:ext uri="{BB962C8B-B14F-4D97-AF65-F5344CB8AC3E}">
        <p14:creationId xmlns:p14="http://schemas.microsoft.com/office/powerpoint/2010/main" val="29422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838200"/>
            <a:ext cx="8991600" cy="1600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FF00"/>
                </a:solidFill>
                <a:latin typeface="Courier New" pitchFamily="49" charset="0"/>
              </a:rPr>
              <a:t>(define empty-</a:t>
            </a:r>
            <a:r>
              <a:rPr lang="en-US" sz="1600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endParaRPr lang="en-US" sz="16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FF00"/>
                </a:solidFill>
                <a:latin typeface="Courier New" pitchFamily="49" charset="0"/>
              </a:rPr>
              <a:t>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FF0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(lambda (sym)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   (</a:t>
            </a:r>
            <a:r>
              <a:rPr lang="en-US" sz="1600" b="1" dirty="0" err="1">
                <a:solidFill>
                  <a:srgbClr val="FFFF00"/>
                </a:solidFill>
                <a:latin typeface="Courier New" pitchFamily="49" charset="0"/>
              </a:rPr>
              <a:t>eopl:error</a:t>
            </a: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'apply-</a:t>
            </a:r>
            <a:r>
              <a:rPr lang="en-US" sz="1600" b="1" dirty="0" err="1">
                <a:solidFill>
                  <a:srgbClr val="FFFF00"/>
                </a:solidFill>
                <a:latin typeface="Courier New" pitchFamily="49" charset="0"/>
              </a:rPr>
              <a:t>env</a:t>
            </a: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               "No binding for ~s"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               sym))</a:t>
            </a:r>
            <a:r>
              <a:rPr lang="en-US" sz="1600" b="1" dirty="0">
                <a:solidFill>
                  <a:srgbClr val="00FF00"/>
                </a:solidFill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870" y="152401"/>
            <a:ext cx="6508235" cy="40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6563AFE-0CC0-4EBF-A772-ABDF19CB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0919" y="654847"/>
            <a:ext cx="6002769" cy="56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E44C3F4-23D7-421E-9BCB-811117B81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376" y="131571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  <a:t>(define apply-env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  <a:t>  (lambda (env sym) </a:t>
            </a:r>
            <a:b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  <a:t>   </a:t>
            </a:r>
            <a:r>
              <a:rPr lang="en-US" sz="1800" b="1" kern="0">
                <a:solidFill>
                  <a:srgbClr val="FFFF00"/>
                </a:solidFill>
                <a:latin typeface="Courier New" pitchFamily="49" charset="0"/>
              </a:rPr>
              <a:t>(env sym)</a:t>
            </a:r>
            <a: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  <a:t>))</a:t>
            </a:r>
            <a:r>
              <a:rPr lang="en-US" sz="1800" kern="0">
                <a:solidFill>
                  <a:srgbClr val="FFFF00"/>
                </a:solidFill>
                <a:latin typeface="Courier New" pitchFamily="49" charset="0"/>
              </a:rPr>
              <a:t> </a:t>
            </a:r>
            <a:endParaRPr lang="en-US" sz="1800" kern="0" dirty="0">
              <a:solidFill>
                <a:srgbClr val="FFFF00"/>
              </a:solidFill>
              <a:latin typeface="Courier New" pitchFamily="49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D7101C56-5F4B-4758-8FDD-CAF979C4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337" y="2467256"/>
            <a:ext cx="7042943" cy="146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A431238-D6D2-4E57-BE7E-2DCF3D27F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9144000" cy="2667000"/>
          </a:xfrm>
          <a:prstGeom prst="rect">
            <a:avLst/>
          </a:prstGeom>
          <a:solidFill>
            <a:srgbClr val="00006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(define extend-env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  (lambda (</a:t>
            </a:r>
            <a:r>
              <a:rPr lang="en-US" sz="1800" b="1" kern="0" dirty="0" err="1">
                <a:solidFill>
                  <a:srgbClr val="00FF00"/>
                </a:solidFill>
                <a:latin typeface="Courier New" pitchFamily="49" charset="0"/>
              </a:rPr>
              <a:t>syms</a:t>
            </a: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1800" b="1" kern="0" dirty="0" err="1">
                <a:solidFill>
                  <a:srgbClr val="00FF00"/>
                </a:solidFill>
                <a:latin typeface="Courier New" pitchFamily="49" charset="0"/>
              </a:rPr>
              <a:t>vals</a:t>
            </a: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 env)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    </a:t>
            </a: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(lambda (sym)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(let ([pos (list-find-position</a:t>
            </a:r>
            <a:b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        sym </a:t>
            </a:r>
            <a:b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        </a:t>
            </a:r>
            <a:r>
              <a:rPr lang="en-US" sz="1800" b="1" kern="0" dirty="0" err="1">
                <a:solidFill>
                  <a:srgbClr val="FFFF00"/>
                </a:solidFill>
                <a:latin typeface="Courier New" pitchFamily="49" charset="0"/>
              </a:rPr>
              <a:t>syms</a:t>
            </a: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(if (number? pos)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    (list-ref </a:t>
            </a:r>
            <a:r>
              <a:rPr lang="en-US" sz="1800" b="1" kern="0" dirty="0" err="1">
                <a:solidFill>
                  <a:srgbClr val="FFFF00"/>
                </a:solidFill>
                <a:latin typeface="Courier New" pitchFamily="49" charset="0"/>
              </a:rPr>
              <a:t>vals</a:t>
            </a: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pos)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    (apply-env env sym))))</a:t>
            </a: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kern="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541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 2</a:t>
            </a:r>
            <a:r>
              <a:rPr lang="en-US" dirty="0"/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7464" y="2222500"/>
            <a:ext cx="7077075" cy="3792538"/>
          </a:xfrm>
        </p:spPr>
        <p:txBody>
          <a:bodyPr/>
          <a:lstStyle/>
          <a:p>
            <a:r>
              <a:rPr lang="en-US" dirty="0"/>
              <a:t>Use data structures to represent environments.</a:t>
            </a:r>
          </a:p>
          <a:p>
            <a:pPr lvl="1"/>
            <a:r>
              <a:rPr lang="en-US" dirty="0"/>
              <a:t>in particular, variant records created using </a:t>
            </a:r>
            <a:r>
              <a:rPr lang="en-US" b="1" dirty="0">
                <a:solidFill>
                  <a:srgbClr val="00D6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pPr lvl="1"/>
            <a:r>
              <a:rPr lang="en-US" dirty="0"/>
              <a:t>Note that the actual code for looking up symbols is the same as before, but now it is in a</a:t>
            </a:r>
            <a:r>
              <a:rPr lang="en-US" b="1" dirty="0"/>
              <a:t>pply-env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998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z="4000" b="1" dirty="0"/>
              <a:t>Define the environment datatype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(define-datatype environment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environment</a:t>
            </a:r>
            <a:r>
              <a:rPr lang="en-US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[empty-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-record]           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[extended-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 environment?)])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D609"/>
                </a:solidFill>
              </a:rPr>
              <a:t>How should </a:t>
            </a:r>
            <a:r>
              <a:rPr lang="en-US" dirty="0">
                <a:solidFill>
                  <a:srgbClr val="00D6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scheme-value?</a:t>
            </a:r>
            <a:r>
              <a:rPr lang="en-US" b="1" dirty="0">
                <a:solidFill>
                  <a:srgbClr val="00D6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D609"/>
                </a:solidFill>
              </a:rPr>
              <a:t>be defined?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scheme-value?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934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z="4000" b="1" dirty="0"/>
              <a:t>Define the environment datatype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(define-datatype environment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environment</a:t>
            </a:r>
            <a:r>
              <a:rPr lang="en-US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[empty-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-record]           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[extended-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 environment?)])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D609"/>
                </a:solidFill>
              </a:rPr>
              <a:t>How should 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scheme-value?</a:t>
            </a:r>
            <a:r>
              <a:rPr lang="en-US" b="1" dirty="0">
                <a:solidFill>
                  <a:srgbClr val="00D609"/>
                </a:solidFill>
              </a:rPr>
              <a:t> be defined?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scheme-value?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(lambda (v) #t))</a:t>
            </a:r>
          </a:p>
        </p:txBody>
      </p:sp>
    </p:spTree>
    <p:extLst>
      <p:ext uri="{BB962C8B-B14F-4D97-AF65-F5344CB8AC3E}">
        <p14:creationId xmlns:p14="http://schemas.microsoft.com/office/powerpoint/2010/main" val="18454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Implementation 2 - the two constructors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106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empty-env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(empty-env-record)</a:t>
            </a:r>
            <a:r>
              <a:rPr lang="en-US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extend-env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(extended-env-record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syms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                    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vals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                     env)</a:t>
            </a:r>
            <a:r>
              <a:rPr lang="en-US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9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762000"/>
          </a:xfrm>
        </p:spPr>
        <p:txBody>
          <a:bodyPr/>
          <a:lstStyle/>
          <a:p>
            <a:r>
              <a:rPr lang="en-US" sz="4000" dirty="0"/>
              <a:t>Implementation 2:</a:t>
            </a:r>
            <a:br>
              <a:rPr lang="en-US" sz="4000" dirty="0"/>
            </a:br>
            <a:r>
              <a:rPr lang="en-US" sz="4000" dirty="0"/>
              <a:t>The observer (</a:t>
            </a:r>
            <a:r>
              <a:rPr lang="en-US" sz="4000" dirty="0" err="1"/>
              <a:t>accessor</a:t>
            </a:r>
            <a:r>
              <a:rPr lang="en-US" sz="4000" dirty="0"/>
              <a:t>) procedure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cases</a:t>
            </a:r>
            <a:r>
              <a:rPr lang="en-US" sz="2400" b="1" dirty="0">
                <a:latin typeface="Courier New" pitchFamily="49" charset="0"/>
              </a:rPr>
              <a:t> environment 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empty-</a:t>
            </a:r>
            <a:r>
              <a:rPr lang="en-US" sz="2400" b="1" dirty="0" err="1">
                <a:solidFill>
                  <a:srgbClr val="00D609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-record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</a:t>
            </a:r>
            <a:r>
              <a:rPr lang="en-US" sz="2400" b="1" dirty="0" err="1">
                <a:latin typeface="Courier New" pitchFamily="49" charset="0"/>
              </a:rPr>
              <a:t>errorf</a:t>
            </a:r>
            <a:r>
              <a:rPr lang="en-US" sz="2400" b="1" dirty="0">
                <a:latin typeface="Courier New" pitchFamily="49" charset="0"/>
              </a:rPr>
              <a:t> 'apply-env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extended-</a:t>
            </a:r>
            <a:r>
              <a:rPr lang="en-US" sz="2400" b="1" dirty="0" err="1">
                <a:solidFill>
                  <a:srgbClr val="00D609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-record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(list-find-position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        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(list-ref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)))])))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400" b="1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600" b="1" dirty="0"/>
              <a:t>Comparisons of the two representations?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256944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&lt;env-rep&gt; ::= ()</a:t>
            </a:r>
            <a:b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::= ((({&lt;symbol&gt;}*) ({&lt;value&gt;}*)) . &lt;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-rep&gt;)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Three examples: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 (3 4)) ((c) (2)))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 (3 4)) ((c a x) (2 3 #f)))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dirty="0">
              <a:solidFill>
                <a:srgbClr val="00D609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Representation 3</a:t>
            </a:r>
            <a:br>
              <a:rPr lang="en-US" dirty="0"/>
            </a:br>
            <a:r>
              <a:rPr lang="en-US" dirty="0"/>
              <a:t>Represent environment as a list of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1905000"/>
            <a:ext cx="2514600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empty-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(lambda ()</a:t>
            </a: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'()))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023206"/>
            <a:ext cx="8839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7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sym)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(if (null?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eopl:error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"No binding for ~s" sym)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(let ((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(car (car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cadr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(car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(let ((pos (rib-find-position sym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(if (number? pos)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pos)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sym)))))))</a:t>
            </a:r>
          </a:p>
          <a:p>
            <a:endParaRPr lang="en-US" sz="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rib-find-position list-find-position)</a:t>
            </a:r>
          </a:p>
          <a:p>
            <a:r>
              <a:rPr lang="en-US" sz="1700" b="1" dirty="0">
                <a:solidFill>
                  <a:srgbClr val="00D30F"/>
                </a:solidFill>
                <a:latin typeface="+mn-lt"/>
                <a:cs typeface="Courier New" pitchFamily="49" charset="0"/>
              </a:rPr>
              <a:t>*Code that is green will change in Representation 4 (a slight variation of Representation 3)</a:t>
            </a:r>
          </a:p>
          <a:p>
            <a:endParaRPr lang="en-US" sz="17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4400" y="4495800"/>
            <a:ext cx="1676400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Sometimes called a "ribcage" structure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886670"/>
            <a:ext cx="48768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extend-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(lambda (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(cons (</a:t>
            </a:r>
            <a:r>
              <a:rPr lang="en-US" sz="1800" b="1" dirty="0">
                <a:solidFill>
                  <a:srgbClr val="00D30F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D30F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8104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0040"/>
            <a:ext cx="10363200" cy="1143000"/>
          </a:xfrm>
        </p:spPr>
        <p:txBody>
          <a:bodyPr/>
          <a:lstStyle/>
          <a:p>
            <a:r>
              <a:rPr lang="en-US" dirty="0"/>
              <a:t>Representation  4 adds two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1269"/>
            <a:ext cx="103632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each rib a single pair instead of a list</a:t>
            </a:r>
          </a:p>
          <a:p>
            <a:pPr lvl="1"/>
            <a:r>
              <a:rPr lang="en-US" dirty="0"/>
              <a:t>saves space and lookup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the list of values in each rib by a vector of values</a:t>
            </a:r>
          </a:p>
          <a:p>
            <a:pPr lvl="1"/>
            <a:r>
              <a:rPr lang="en-US" dirty="0"/>
              <a:t>So we can replace linear-time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list-ref</a:t>
            </a:r>
            <a:r>
              <a:rPr lang="en-US" dirty="0"/>
              <a:t> by constant-time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vector-ref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Rep 3  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 (3 4)) ((c a x) (2 3 #f)))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Rep 4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b). #(3 4)) ((c a x). #(2 3 #f)))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9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F4E31-6148-41C9-88C3-A8CFE69A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0" y="1600200"/>
            <a:ext cx="1169274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4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915400" cy="1371600"/>
          </a:xfrm>
        </p:spPr>
        <p:txBody>
          <a:bodyPr/>
          <a:lstStyle/>
          <a:p>
            <a:br>
              <a:rPr lang="en-US" sz="4000" b="1" dirty="0"/>
            </a:br>
            <a:r>
              <a:rPr lang="en-US" sz="4000" b="1" dirty="0"/>
              <a:t>Representation 4</a:t>
            </a:r>
            <a:br>
              <a:rPr lang="en-US" sz="4000" b="1" dirty="0"/>
            </a:br>
            <a:r>
              <a:rPr lang="en-US" sz="3600" b="1" dirty="0"/>
              <a:t>Ribcage structure with these improvements</a:t>
            </a:r>
          </a:p>
        </p:txBody>
      </p:sp>
      <p:pic>
        <p:nvPicPr>
          <p:cNvPr id="61443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2271714"/>
            <a:ext cx="6705600" cy="4586287"/>
          </a:xfrm>
          <a:ln/>
        </p:spPr>
      </p:pic>
    </p:spTree>
    <p:extLst>
      <p:ext uri="{BB962C8B-B14F-4D97-AF65-F5344CB8AC3E}">
        <p14:creationId xmlns:p14="http://schemas.microsoft.com/office/powerpoint/2010/main" val="188182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8077200" cy="1143000"/>
          </a:xfrm>
        </p:spPr>
        <p:txBody>
          <a:bodyPr/>
          <a:lstStyle/>
          <a:p>
            <a:r>
              <a:rPr lang="en-US" dirty="0"/>
              <a:t>Implementing the ribcage (slide 1)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667000"/>
            <a:ext cx="8686800" cy="3581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empty-</a:t>
            </a:r>
            <a:r>
              <a:rPr lang="en-US" sz="2600" b="1" dirty="0" err="1">
                <a:latin typeface="Courier New" pitchFamily="49" charset="0"/>
              </a:rPr>
              <a:t>env</a:t>
            </a: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'()))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extend-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</a:t>
            </a:r>
            <a:r>
              <a:rPr lang="en-US" sz="2600" b="1" dirty="0" err="1">
                <a:latin typeface="Courier New" pitchFamily="49" charset="0"/>
              </a:rPr>
              <a:t>syms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vals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(cons (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cons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syms</a:t>
            </a:r>
            <a:r>
              <a:rPr lang="en-US" sz="2600" b="1" dirty="0">
                <a:latin typeface="Courier New" pitchFamily="49" charset="0"/>
              </a:rPr>
              <a:t> (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list-&gt;vector </a:t>
            </a:r>
            <a:r>
              <a:rPr lang="en-US" sz="2600" b="1" dirty="0" err="1">
                <a:latin typeface="Courier New" pitchFamily="49" charset="0"/>
              </a:rPr>
              <a:t>vals</a:t>
            </a:r>
            <a:r>
              <a:rPr lang="en-US" sz="2600" b="1" dirty="0">
                <a:latin typeface="Courier New" pitchFamily="49" charset="0"/>
              </a:rPr>
              <a:t>)) 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         env)))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4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dirty="0"/>
              <a:t>Implementing the ribcage (slide 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9372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(if (null?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(error 'apply-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(let ((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(car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(cdr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(rib-find-position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vector-ref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</p:txBody>
      </p:sp>
    </p:spTree>
    <p:extLst>
      <p:ext uri="{BB962C8B-B14F-4D97-AF65-F5344CB8AC3E}">
        <p14:creationId xmlns:p14="http://schemas.microsoft.com/office/powerpoint/2010/main" val="2420179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dirty="0"/>
              <a:t>Compare with “List of lists” implementation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9372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(if (null?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(error 'apply-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(let ((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(car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(car env)))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(cdr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(rib-find-position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list-ref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pos)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</p:txBody>
      </p:sp>
    </p:spTree>
    <p:extLst>
      <p:ext uri="{BB962C8B-B14F-4D97-AF65-F5344CB8AC3E}">
        <p14:creationId xmlns:p14="http://schemas.microsoft.com/office/powerpoint/2010/main" val="155783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/>
              <a:t>Implementation 5</a:t>
            </a:r>
            <a:br>
              <a:rPr lang="en-US" dirty="0"/>
            </a:br>
            <a:r>
              <a:rPr lang="en-US" dirty="0"/>
              <a:t>callbacks (continuations)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dirty="0"/>
              <a:t>This is what I use in the interpreter code.  </a:t>
            </a:r>
          </a:p>
          <a:p>
            <a:r>
              <a:rPr lang="en-US" dirty="0"/>
              <a:t>Change the interface so </a:t>
            </a:r>
            <a:r>
              <a:rPr lang="en-US" b="1" dirty="0">
                <a:solidFill>
                  <a:srgbClr val="00FF00"/>
                </a:solidFill>
              </a:rPr>
              <a:t>apply-env </a:t>
            </a:r>
            <a:r>
              <a:rPr lang="en-US" dirty="0"/>
              <a:t>expects: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 environment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symbol, the variable to be looked up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"succeed" callback function, applied to the value of the variable if the variable is found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"fail" callback function, applied ot no arguments if the variable is not found.</a:t>
            </a:r>
          </a:p>
        </p:txBody>
      </p:sp>
    </p:spTree>
    <p:extLst>
      <p:ext uri="{BB962C8B-B14F-4D97-AF65-F5344CB8AC3E}">
        <p14:creationId xmlns:p14="http://schemas.microsoft.com/office/powerpoint/2010/main" val="178346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dirty="0"/>
              <a:t> with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296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apply-env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(env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(cases environment env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[empty-env-record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[extended-env-record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env)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(let ([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(list-find-position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(if (number?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(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(list-ref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(apply-env env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)))])))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1455004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This is a modification of Representation 2; we could modify Representation 3 or 4 in a similar way.</a:t>
            </a:r>
          </a:p>
        </p:txBody>
      </p:sp>
    </p:spTree>
    <p:extLst>
      <p:ext uri="{BB962C8B-B14F-4D97-AF65-F5344CB8AC3E}">
        <p14:creationId xmlns:p14="http://schemas.microsoft.com/office/powerpoint/2010/main" val="332233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Project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0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382000" cy="1143000"/>
          </a:xfrm>
        </p:spPr>
        <p:txBody>
          <a:bodyPr/>
          <a:lstStyle/>
          <a:p>
            <a:r>
              <a:rPr lang="en-US" sz="4000" dirty="0"/>
              <a:t>Ready to write an  interpreter!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4495800"/>
          </a:xfrm>
        </p:spPr>
        <p:txBody>
          <a:bodyPr/>
          <a:lstStyle/>
          <a:p>
            <a:r>
              <a:rPr lang="en-US" sz="3600" dirty="0"/>
              <a:t>We have</a:t>
            </a:r>
          </a:p>
          <a:p>
            <a:pPr lvl="1"/>
            <a:r>
              <a:rPr lang="en-US" dirty="0"/>
              <a:t>A parser that produces abstract expression trees</a:t>
            </a:r>
          </a:p>
          <a:p>
            <a:pPr lvl="1"/>
            <a:r>
              <a:rPr lang="en-US" dirty="0"/>
              <a:t>error checking</a:t>
            </a:r>
          </a:p>
          <a:p>
            <a:pPr lvl="1"/>
            <a:r>
              <a:rPr lang="en-US" dirty="0"/>
              <a:t>Environments implementations</a:t>
            </a:r>
          </a:p>
          <a:p>
            <a:pPr lvl="1"/>
            <a:r>
              <a:rPr lang="en-US" dirty="0"/>
              <a:t>lexical-address</a:t>
            </a:r>
          </a:p>
          <a:p>
            <a:pPr lvl="1"/>
            <a:r>
              <a:rPr lang="en-US" dirty="0"/>
              <a:t>A knowledge of how closures and environments work</a:t>
            </a:r>
          </a:p>
          <a:p>
            <a:pPr lvl="1"/>
            <a:r>
              <a:rPr lang="en-US" dirty="0"/>
              <a:t>Soon we will also have CPS</a:t>
            </a:r>
          </a:p>
          <a:p>
            <a:r>
              <a:rPr lang="en-US" sz="3600" dirty="0"/>
              <a:t>The rest is mostly details</a:t>
            </a:r>
          </a:p>
        </p:txBody>
      </p:sp>
    </p:spTree>
    <p:extLst>
      <p:ext uri="{BB962C8B-B14F-4D97-AF65-F5344CB8AC3E}">
        <p14:creationId xmlns:p14="http://schemas.microsoft.com/office/powerpoint/2010/main" val="33951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0"/>
            <a:ext cx="8229600" cy="1143000"/>
          </a:xfrm>
        </p:spPr>
        <p:txBody>
          <a:bodyPr/>
          <a:lstStyle/>
          <a:p>
            <a:r>
              <a:rPr lang="en-US" sz="3200" dirty="0"/>
              <a:t>Assignments weeks 6-10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68079"/>
              </p:ext>
            </p:extLst>
          </p:nvPr>
        </p:nvGraphicFramePr>
        <p:xfrm>
          <a:off x="1900990" y="533402"/>
          <a:ext cx="7958455" cy="648388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Tentative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Emphasis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(team)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 procedures,</a:t>
                      </a:r>
                      <a:r>
                        <a:rPr lang="en-US" baseline="0" dirty="0"/>
                        <a:t> literals, </a:t>
                      </a:r>
                      <a:r>
                        <a:rPr lang="en-US" dirty="0"/>
                        <a:t>lambda, 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(team)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expand-syntax, cond, and, or, while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 (individual)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CPS, </a:t>
                      </a:r>
                      <a:r>
                        <a:rPr lang="en-US" strike="sngStrike" baseline="0" dirty="0"/>
                        <a:t>memoize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multi-value</a:t>
                      </a:r>
                      <a:r>
                        <a:rPr lang="en-US" baseline="0" dirty="0"/>
                        <a:t> returns</a:t>
                      </a:r>
                      <a:endParaRPr lang="en-US" b="1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 (team)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letrec, named let, while loop as syntax 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(team)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32 and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define, set!, reference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 (team)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Days 35 and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CPS with data structure continuations, call/cc, advanced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 (individual)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Imperative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2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credit</a:t>
                      </a:r>
                      <a:br>
                        <a:rPr lang="en-US" dirty="0"/>
                      </a:br>
                      <a:r>
                        <a:rPr lang="en-US" dirty="0"/>
                        <a:t>150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 it by</a:t>
                      </a:r>
                      <a:r>
                        <a:rPr lang="en-US" baseline="0" dirty="0"/>
                        <a:t> 2:00 PM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Wednesday of exam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58955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project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do I have you write an interpreter?</a:t>
            </a:r>
          </a:p>
          <a:p>
            <a:r>
              <a:rPr lang="en-US" b="1" dirty="0"/>
              <a:t>What is an interpreter? </a:t>
            </a:r>
          </a:p>
          <a:p>
            <a:pPr lvl="1"/>
            <a:r>
              <a:rPr lang="en-US" b="1" dirty="0"/>
              <a:t>A mapping from </a:t>
            </a:r>
            <a:br>
              <a:rPr lang="en-US" b="1" dirty="0"/>
            </a:br>
            <a:r>
              <a:rPr lang="en-US" b="1" dirty="0"/>
              <a:t>__</a:t>
            </a:r>
            <a:r>
              <a:rPr lang="en-US" b="1" dirty="0">
                <a:solidFill>
                  <a:srgbClr val="00FF00"/>
                </a:solidFill>
              </a:rPr>
              <a:t>source code</a:t>
            </a:r>
            <a:r>
              <a:rPr lang="en-US" b="1" dirty="0"/>
              <a:t>___  to _____</a:t>
            </a:r>
            <a:r>
              <a:rPr lang="en-US" b="1" dirty="0">
                <a:solidFill>
                  <a:srgbClr val="00FF00"/>
                </a:solidFill>
              </a:rPr>
              <a:t>meaning</a:t>
            </a:r>
            <a:r>
              <a:rPr lang="en-US" b="1" dirty="0"/>
              <a:t>___ .</a:t>
            </a:r>
          </a:p>
        </p:txBody>
      </p:sp>
    </p:spTree>
    <p:extLst>
      <p:ext uri="{BB962C8B-B14F-4D97-AF65-F5344CB8AC3E}">
        <p14:creationId xmlns:p14="http://schemas.microsoft.com/office/powerpoint/2010/main" val="33863924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CSSE 304   Day 19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Environment ADT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Environment Representations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Begin the Interpreter Project Intro</a:t>
            </a:r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/>
              <a:t>Major parts of an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86800" cy="5638800"/>
          </a:xfrm>
        </p:spPr>
        <p:txBody>
          <a:bodyPr/>
          <a:lstStyle/>
          <a:p>
            <a:r>
              <a:rPr lang="en-US" sz="2800" dirty="0"/>
              <a:t>Front-end Analysis</a:t>
            </a:r>
          </a:p>
          <a:p>
            <a:pPr lvl="1"/>
            <a:r>
              <a:rPr lang="en-US" sz="2400" dirty="0"/>
              <a:t>Lexical analysis (scanning)</a:t>
            </a:r>
            <a:br>
              <a:rPr lang="en-US" sz="2400" dirty="0"/>
            </a:br>
            <a:r>
              <a:rPr lang="en-US" sz="2400" b="1" dirty="0">
                <a:solidFill>
                  <a:srgbClr val="00FF00"/>
                </a:solidFill>
              </a:rPr>
              <a:t>What are the pieces (tokens) of the program?</a:t>
            </a:r>
          </a:p>
          <a:p>
            <a:pPr lvl="1"/>
            <a:r>
              <a:rPr lang="en-US" sz="2400" dirty="0"/>
              <a:t>Syntax analysis (parsing, lexical address)</a:t>
            </a:r>
            <a:br>
              <a:rPr lang="en-US" sz="2400" dirty="0"/>
            </a:br>
            <a:r>
              <a:rPr lang="en-US" sz="2400" b="1" dirty="0">
                <a:solidFill>
                  <a:srgbClr val="00FF00"/>
                </a:solidFill>
              </a:rPr>
              <a:t>How do the pieces fit together (AST)?</a:t>
            </a:r>
          </a:p>
          <a:p>
            <a:pPr lvl="1"/>
            <a:r>
              <a:rPr lang="en-US" sz="2400" dirty="0"/>
              <a:t>Type checking/coercion. (not in Scheme) </a:t>
            </a:r>
            <a:br>
              <a:rPr lang="en-US" sz="2400" dirty="0"/>
            </a:br>
            <a:r>
              <a:rPr lang="en-US" sz="2400" b="1" dirty="0">
                <a:solidFill>
                  <a:srgbClr val="00FF00"/>
                </a:solidFill>
              </a:rPr>
              <a:t>Are the types of things consistent with their uses?</a:t>
            </a:r>
          </a:p>
          <a:p>
            <a:pPr marL="342900" lvl="2" indent="-342900"/>
            <a:r>
              <a:rPr lang="en-US" sz="2800" dirty="0"/>
              <a:t>Optimization of the code</a:t>
            </a:r>
          </a:p>
          <a:p>
            <a:pPr marL="800100" lvl="3" indent="-342900"/>
            <a:r>
              <a:rPr lang="en-US" dirty="0"/>
              <a:t>We will not discuss this much </a:t>
            </a:r>
            <a:r>
              <a:rPr lang="en-US" sz="1600" dirty="0"/>
              <a:t>(Take CSSE 404)</a:t>
            </a:r>
            <a:endParaRPr lang="en-US" sz="2800" dirty="0"/>
          </a:p>
          <a:p>
            <a:r>
              <a:rPr lang="en-US" sz="2800" dirty="0"/>
              <a:t>Evaluation</a:t>
            </a:r>
          </a:p>
          <a:p>
            <a:pPr lvl="1"/>
            <a:r>
              <a:rPr lang="en-US" sz="2400" dirty="0"/>
              <a:t>This is the part that we will focus on</a:t>
            </a:r>
          </a:p>
          <a:p>
            <a:pPr lvl="2"/>
            <a:r>
              <a:rPr lang="en-US" sz="2000" dirty="0"/>
              <a:t>You have already done most of the analysis (A10, A11).</a:t>
            </a:r>
          </a:p>
          <a:p>
            <a:pPr lvl="2"/>
            <a:r>
              <a:rPr lang="en-US" sz="2000" dirty="0"/>
              <a:t>We will use the environment ADT.</a:t>
            </a:r>
          </a:p>
        </p:txBody>
      </p:sp>
    </p:spTree>
    <p:extLst>
      <p:ext uri="{BB962C8B-B14F-4D97-AF65-F5344CB8AC3E}">
        <p14:creationId xmlns:p14="http://schemas.microsoft.com/office/powerpoint/2010/main" val="248066701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is Scheme </a:t>
            </a:r>
            <a:br>
              <a:rPr lang="en-US" b="1" dirty="0"/>
            </a:br>
            <a:r>
              <a:rPr lang="en-US" b="1" dirty="0"/>
              <a:t>… the implementation language? </a:t>
            </a:r>
          </a:p>
          <a:p>
            <a:pPr lvl="1"/>
            <a:r>
              <a:rPr lang="en-US" b="1" dirty="0"/>
              <a:t>In CSSE 404, …</a:t>
            </a:r>
          </a:p>
          <a:p>
            <a:r>
              <a:rPr lang="en-US" b="1" dirty="0"/>
              <a:t>… the source language?</a:t>
            </a:r>
          </a:p>
          <a:p>
            <a:r>
              <a:rPr lang="en-US" b="1" dirty="0"/>
              <a:t>They do it differently in the EoPL book.</a:t>
            </a:r>
          </a:p>
        </p:txBody>
      </p:sp>
    </p:spTree>
    <p:extLst>
      <p:ext uri="{BB962C8B-B14F-4D97-AF65-F5344CB8AC3E}">
        <p14:creationId xmlns:p14="http://schemas.microsoft.com/office/powerpoint/2010/main" val="276926363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10744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evaluator for simple expressions. Possible starting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point for first interpreter assignment. </a:t>
            </a:r>
            <a:r>
              <a:rPr lang="en-US" sz="2200" b="1" dirty="0">
                <a:solidFill>
                  <a:srgbClr val="00FF00"/>
                </a:solidFill>
                <a:latin typeface="Courier New" pitchFamily="49" charset="0"/>
              </a:rPr>
              <a:t>In file </a:t>
            </a:r>
            <a:r>
              <a:rPr lang="en-US" sz="2200" b="1" dirty="0" err="1">
                <a:solidFill>
                  <a:srgbClr val="00FF00"/>
                </a:solidFill>
                <a:latin typeface="Courier New" pitchFamily="49" charset="0"/>
              </a:rPr>
              <a:t>main.ss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;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Claude Anderson.  Last modified January, 2020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(load "chez-init.ss")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load-all</a:t>
            </a:r>
            <a:r>
              <a:rPr lang="en-US" sz="2200" dirty="0">
                <a:latin typeface="Courier New" pitchFamily="49" charset="0"/>
              </a:rPr>
              <a:t> ; make it easy to reload the files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()     </a:t>
            </a:r>
            <a:r>
              <a:rPr lang="en-US" sz="2200" dirty="0">
                <a:latin typeface="Courier New" pitchFamily="49" charset="0"/>
              </a:rPr>
              <a:t>; when you are testing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datatypes.ss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"parse-</a:t>
            </a:r>
            <a:r>
              <a:rPr lang="en-US" sz="2200" b="1" dirty="0" err="1">
                <a:latin typeface="Courier New" pitchFamily="49" charset="0"/>
              </a:rPr>
              <a:t>procs.ss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"syntax-</a:t>
            </a:r>
            <a:r>
              <a:rPr lang="en-US" sz="2200" b="1" dirty="0" err="1">
                <a:latin typeface="Courier New" pitchFamily="49" charset="0"/>
              </a:rPr>
              <a:t>expand.ss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"env-</a:t>
            </a:r>
            <a:r>
              <a:rPr lang="en-US" sz="2200" b="1" dirty="0" err="1">
                <a:latin typeface="Courier New" pitchFamily="49" charset="0"/>
              </a:rPr>
              <a:t>procs.ss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continuations.ss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interpreter.ss</a:t>
            </a:r>
            <a:r>
              <a:rPr lang="en-US" sz="2200" b="1" dirty="0">
                <a:latin typeface="Courier New" pitchFamily="49" charset="0"/>
              </a:rPr>
              <a:t>")))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(load-all)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2425700" y="304800"/>
            <a:ext cx="7340600" cy="381000"/>
          </a:xfrm>
        </p:spPr>
        <p:txBody>
          <a:bodyPr/>
          <a:lstStyle/>
          <a:p>
            <a:r>
              <a:rPr lang="en-US" sz="4000"/>
              <a:t>Load everything up!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48768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Code is  linked from the Schedule page.  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There is also a single-file version.</a:t>
            </a:r>
          </a:p>
        </p:txBody>
      </p:sp>
    </p:spTree>
    <p:extLst>
      <p:ext uri="{BB962C8B-B14F-4D97-AF65-F5344CB8AC3E}">
        <p14:creationId xmlns:p14="http://schemas.microsoft.com/office/powerpoint/2010/main" val="36542945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28600"/>
            <a:ext cx="7340600" cy="457200"/>
          </a:xfrm>
        </p:spPr>
        <p:txBody>
          <a:bodyPr/>
          <a:lstStyle/>
          <a:p>
            <a:r>
              <a:rPr lang="en-US" sz="4000" dirty="0"/>
              <a:t>CSSE 304 Interpreter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839200" cy="50292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Read-eval-print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(rep)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FF00"/>
                </a:solidFill>
              </a:rPr>
              <a:t>loop</a:t>
            </a:r>
            <a:r>
              <a:rPr lang="en-US" sz="2800" dirty="0"/>
              <a:t>: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a prompt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Read the next form (e.g., expression) to be evaluated.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Parse the form to give an abstract syntax tree (AST).  </a:t>
            </a:r>
            <a:r>
              <a:rPr lang="en-US" b="1" dirty="0">
                <a:solidFill>
                  <a:srgbClr val="00FF00"/>
                </a:solidFill>
                <a:ea typeface="+mn-ea"/>
                <a:cs typeface="+mn-cs"/>
              </a:rPr>
              <a:t>A11b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Syntax-expand the AST to produce an AST that only has core forms.   </a:t>
            </a:r>
            <a:r>
              <a:rPr lang="en-US" b="1" dirty="0">
                <a:solidFill>
                  <a:srgbClr val="00FF00"/>
                </a:solidFill>
                <a:ea typeface="+mn-ea"/>
                <a:cs typeface="+mn-cs"/>
              </a:rPr>
              <a:t>A14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Evaluate the expanded AST to produce a value.    </a:t>
            </a:r>
            <a:br>
              <a:rPr lang="en-US" sz="2400" dirty="0"/>
            </a:br>
            <a:r>
              <a:rPr lang="en-US" b="1" dirty="0">
                <a:solidFill>
                  <a:srgbClr val="00FF00"/>
                </a:solidFill>
                <a:ea typeface="+mn-ea"/>
                <a:cs typeface="+mn-cs"/>
              </a:rPr>
              <a:t>A13, A16, A17, A18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the value (if not void) and repeat all of these steps.  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Imperative form </a:t>
            </a:r>
            <a:r>
              <a:rPr lang="en-US" sz="2000" b="1" dirty="0">
                <a:solidFill>
                  <a:srgbClr val="00FF00"/>
                </a:solidFill>
              </a:rPr>
              <a:t>A14</a:t>
            </a:r>
            <a:endParaRPr lang="en-US" sz="2400" dirty="0"/>
          </a:p>
          <a:p>
            <a:pPr>
              <a:spcBef>
                <a:spcPct val="5000"/>
              </a:spcBef>
            </a:pPr>
            <a:r>
              <a:rPr lang="en-US" sz="2400" dirty="0"/>
              <a:t>Alternate interface for grading program:</a:t>
            </a:r>
          </a:p>
          <a:p>
            <a:pPr lvl="1">
              <a:spcBef>
                <a:spcPct val="5000"/>
              </a:spcBef>
            </a:pPr>
            <a:r>
              <a:rPr lang="en-US" b="1" dirty="0">
                <a:solidFill>
                  <a:srgbClr val="00FF00"/>
                </a:solidFill>
                <a:ea typeface="+mn-ea"/>
                <a:cs typeface="+mn-cs"/>
              </a:rPr>
              <a:t>(eval-one-exp  &lt;exp&gt;)</a:t>
            </a:r>
          </a:p>
        </p:txBody>
      </p:sp>
    </p:spTree>
    <p:extLst>
      <p:ext uri="{BB962C8B-B14F-4D97-AF65-F5344CB8AC3E}">
        <p14:creationId xmlns:p14="http://schemas.microsoft.com/office/powerpoint/2010/main" val="161132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340600" cy="381000"/>
          </a:xfrm>
        </p:spPr>
        <p:txBody>
          <a:bodyPr/>
          <a:lstStyle/>
          <a:p>
            <a:r>
              <a:rPr lang="en-US" sz="4000" dirty="0"/>
              <a:t>read-eval-print loop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11353800" cy="4419600"/>
          </a:xfrm>
          <a:solidFill>
            <a:srgbClr val="151557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rep     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"read-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-print" 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(display "--&gt; ")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new prompt on purpose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([answer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(top-level-eval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this calls eval-exp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(parse-expression (read)))])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eopl:pretty</a:t>
            </a:r>
            <a:r>
              <a:rPr lang="en-US" sz="2400" b="1" dirty="0">
                <a:latin typeface="Courier New" pitchFamily="49" charset="0"/>
              </a:rPr>
              <a:t>-print 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TODO: are there answers that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should display differently?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(rep))))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tail-recursive, stack doesn't grow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057400" y="7620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main driver for the interactive interpreter.  The major part that is left for you to write is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top-level-eval</a:t>
            </a:r>
            <a:r>
              <a:rPr lang="en-US" sz="2800" dirty="0">
                <a:solidFill>
                  <a:schemeClr val="bg1"/>
                </a:solidFill>
              </a:rPr>
              <a:t> (and the procedures that it calls).</a:t>
            </a:r>
          </a:p>
        </p:txBody>
      </p:sp>
    </p:spTree>
    <p:extLst>
      <p:ext uri="{BB962C8B-B14F-4D97-AF65-F5344CB8AC3E}">
        <p14:creationId xmlns:p14="http://schemas.microsoft.com/office/powerpoint/2010/main" val="368320214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1143000"/>
          </a:xfrm>
        </p:spPr>
        <p:txBody>
          <a:bodyPr/>
          <a:lstStyle/>
          <a:p>
            <a:r>
              <a:rPr lang="en-US" dirty="0"/>
              <a:t>top-level-eval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2296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(parsed-form)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</a:t>
            </a:r>
            <a:r>
              <a:rPr lang="en-US" b="1" dirty="0" err="1">
                <a:latin typeface="Courier New" pitchFamily="49" charset="0"/>
              </a:rPr>
              <a:t>exp</a:t>
            </a:r>
            <a:r>
              <a:rPr lang="en-US" b="1" dirty="0">
                <a:latin typeface="Courier New" pitchFamily="49" charset="0"/>
              </a:rPr>
              <a:t> parsed-form))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209800" y="3505200"/>
            <a:ext cx="7848600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FFFF00"/>
                </a:solidFill>
              </a:rPr>
              <a:t>Later we'll add some syntactic forms  that are not expressions; for example, </a:t>
            </a:r>
            <a:br>
              <a:rPr lang="en-US" sz="3200" b="1" dirty="0">
                <a:solidFill>
                  <a:srgbClr val="0033CC"/>
                </a:solidFill>
              </a:rPr>
            </a:br>
            <a:r>
              <a:rPr lang="en-US" sz="3200" b="1" dirty="0">
                <a:solidFill>
                  <a:srgbClr val="0033CC"/>
                </a:solidFill>
              </a:rPr>
              <a:t>    </a:t>
            </a:r>
            <a:r>
              <a:rPr lang="en-US" sz="3200" b="1" dirty="0">
                <a:solidFill>
                  <a:srgbClr val="00D30F"/>
                </a:solidFill>
                <a:latin typeface="Courier New" pitchFamily="49" charset="0"/>
              </a:rPr>
              <a:t>(define var exp)</a:t>
            </a:r>
            <a:endParaRPr lang="en-US" sz="3200" b="1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B050"/>
                </a:solidFill>
              </a:rPr>
              <a:t>eval-exp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may not be sufficient for those forms, so we may need to add other cases to </a:t>
            </a:r>
            <a:br>
              <a:rPr lang="en-US" sz="3200" b="1" dirty="0"/>
            </a:b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</a:rPr>
              <a:t>top-level-eval</a:t>
            </a:r>
            <a:r>
              <a:rPr lang="en-US" sz="3200" b="1" dirty="0"/>
              <a:t>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304800"/>
            <a:ext cx="6629400" cy="381000"/>
          </a:xfrm>
        </p:spPr>
        <p:txBody>
          <a:bodyPr/>
          <a:lstStyle/>
          <a:p>
            <a:r>
              <a:rPr lang="en-US" sz="4000"/>
              <a:t>representing procedures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1963400" cy="4648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</a:t>
            </a:r>
            <a:r>
              <a:rPr lang="en-US" b="1" dirty="0" err="1">
                <a:latin typeface="Courier New" pitchFamily="49" charset="0"/>
              </a:rPr>
              <a:t>datatype</a:t>
            </a:r>
            <a:r>
              <a:rPr lang="en-US" b="1" dirty="0">
                <a:latin typeface="Courier New" pitchFamily="49" charset="0"/>
              </a:rPr>
              <a:t> proc-</a:t>
            </a:r>
            <a:r>
              <a:rPr lang="en-US" b="1" dirty="0" err="1">
                <a:latin typeface="Courier New" pitchFamily="49" charset="0"/>
              </a:rPr>
              <a:t>val</a:t>
            </a:r>
            <a:r>
              <a:rPr lang="en-US" b="1" dirty="0">
                <a:latin typeface="Courier New" pitchFamily="49" charset="0"/>
              </a:rPr>
              <a:t> proc-</a:t>
            </a:r>
            <a:r>
              <a:rPr lang="en-US" b="1" dirty="0" err="1">
                <a:latin typeface="Courier New" pitchFamily="49" charset="0"/>
              </a:rPr>
              <a:t>val</a:t>
            </a:r>
            <a:r>
              <a:rPr lang="en-US" b="1" dirty="0">
                <a:latin typeface="Courier New" pitchFamily="49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[prim-proc     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; primitive procedure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(name symbol?)])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;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Datatype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 for procedures.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; At first we have only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one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kind of procedure,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; but more kinds will be added later.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The first kind that we will add: </a:t>
            </a:r>
            <a:br>
              <a:rPr lang="en-US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closures created by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eevaluation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 of lambda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eval-exp</a:t>
            </a:r>
            <a:r>
              <a:rPr lang="en-US" dirty="0"/>
              <a:t> – how it works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11201400" cy="4525962"/>
          </a:xfrm>
        </p:spPr>
        <p:txBody>
          <a:bodyPr/>
          <a:lstStyle/>
          <a:p>
            <a:r>
              <a:rPr lang="en-US" sz="4000" dirty="0"/>
              <a:t>What it returns depends on the type of expression.</a:t>
            </a:r>
          </a:p>
          <a:p>
            <a:pPr lvl="1"/>
            <a:r>
              <a:rPr lang="en-US" sz="3600" dirty="0"/>
              <a:t>If it’s a literal expression …</a:t>
            </a:r>
          </a:p>
          <a:p>
            <a:pPr lvl="1"/>
            <a:r>
              <a:rPr lang="en-US" sz="3600" dirty="0"/>
              <a:t>If it’s a variable reference …</a:t>
            </a:r>
          </a:p>
          <a:p>
            <a:pPr lvl="1"/>
            <a:r>
              <a:rPr lang="en-US" sz="3600" dirty="0"/>
              <a:t>If it’s an application  …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28600"/>
            <a:ext cx="7340600" cy="381000"/>
          </a:xfrm>
        </p:spPr>
        <p:txBody>
          <a:bodyPr/>
          <a:lstStyle/>
          <a:p>
            <a:r>
              <a:rPr lang="en-US" sz="4000"/>
              <a:t>eval-exp   code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112014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</a:t>
            </a:r>
            <a:r>
              <a:rPr lang="en-US" sz="2800" b="1" dirty="0" err="1">
                <a:solidFill>
                  <a:srgbClr val="00FF00"/>
                </a:solidFill>
                <a:latin typeface="Courier New" pitchFamily="49" charset="0"/>
              </a:rPr>
              <a:t>eval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-exp "is" the interpreter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(lambda (exp)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(cases expression 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lit-exp</a:t>
            </a:r>
            <a:r>
              <a:rPr lang="en-US" sz="28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 err="1">
                <a:solidFill>
                  <a:srgbClr val="00FF00"/>
                </a:solidFill>
                <a:latin typeface="Courier New" pitchFamily="49" charset="0"/>
              </a:rPr>
              <a:t>var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-exp</a:t>
            </a:r>
            <a:r>
              <a:rPr lang="en-US" sz="2800" b="1" dirty="0">
                <a:latin typeface="Courier New" pitchFamily="49" charset="0"/>
              </a:rPr>
              <a:t> (id)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(apply-env </a:t>
            </a:r>
            <a:r>
              <a:rPr lang="en-US" sz="2800" b="1" dirty="0" err="1">
                <a:latin typeface="Courier New" pitchFamily="49" charset="0"/>
              </a:rPr>
              <a:t>init</a:t>
            </a:r>
            <a:r>
              <a:rPr lang="en-US" sz="2800" b="1" dirty="0">
                <a:latin typeface="Courier New" pitchFamily="49" charset="0"/>
              </a:rPr>
              <a:t>-env id)]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app-exp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(let ([proc-value (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[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eval-rands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(apply-proc proc-value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 (eopl:error 'eval-exp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"Bad abstract syntax: ~s" exp)])))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304800"/>
            <a:ext cx="6324600" cy="381000"/>
          </a:xfrm>
        </p:spPr>
        <p:txBody>
          <a:bodyPr/>
          <a:lstStyle/>
          <a:p>
            <a:r>
              <a:rPr lang="en-US" sz="4000" dirty="0"/>
              <a:t>eval-</a:t>
            </a:r>
            <a:r>
              <a:rPr lang="en-US" sz="4000" dirty="0" err="1"/>
              <a:t>rands</a:t>
            </a:r>
            <a:r>
              <a:rPr lang="en-US" sz="4000" dirty="0"/>
              <a:t> and apply-proc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11506200" cy="571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eval-rands</a:t>
            </a: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evaluate all of the </a:t>
            </a:r>
            <a:r>
              <a:rPr lang="en-US" sz="2800" b="1" dirty="0" err="1">
                <a:solidFill>
                  <a:srgbClr val="00FF00"/>
                </a:solidFill>
                <a:latin typeface="Courier New" pitchFamily="49" charset="0"/>
              </a:rPr>
              <a:t>args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  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return a list of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</a:rPr>
              <a:t>(map 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 At this point, only primitive procedures.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 User-defined procedures (closures) will be added later.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define 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(proc-value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proc-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prim-proc </a:t>
            </a:r>
            <a:r>
              <a:rPr lang="en-US" sz="2800" b="1" dirty="0">
                <a:latin typeface="Courier New" pitchFamily="49" charset="0"/>
              </a:rPr>
              <a:t>(op) (apply-prim-proc op args)]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else 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eopl:error</a:t>
            </a:r>
            <a:r>
              <a:rPr lang="en-US" sz="2800" b="1" dirty="0">
                <a:latin typeface="Courier New" pitchFamily="49" charset="0"/>
              </a:rPr>
              <a:t> 'apply-proc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proc-value)])))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10896600" cy="1500187"/>
          </a:xfrm>
        </p:spPr>
        <p:txBody>
          <a:bodyPr/>
          <a:lstStyle/>
          <a:p>
            <a:pPr algn="ctr"/>
            <a:r>
              <a:rPr lang="en-US" sz="3600" dirty="0"/>
              <a:t>We now know how environments are supposed to behave.</a:t>
            </a:r>
          </a:p>
          <a:p>
            <a:pPr algn="ctr"/>
            <a:r>
              <a:rPr lang="en-US" sz="3600" dirty="0"/>
              <a:t>Next question: How can we implement them?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9296400" cy="1362075"/>
          </a:xfrm>
        </p:spPr>
        <p:txBody>
          <a:bodyPr/>
          <a:lstStyle/>
          <a:p>
            <a:r>
              <a:rPr lang="en-US" sz="6600" dirty="0">
                <a:solidFill>
                  <a:srgbClr val="FFFF00"/>
                </a:solidFill>
              </a:rPr>
              <a:t>environment</a:t>
            </a:r>
            <a:r>
              <a:rPr lang="en-US" sz="5400" dirty="0">
                <a:solidFill>
                  <a:srgbClr val="FFFF00"/>
                </a:solidFill>
              </a:rPr>
              <a:t>  </a:t>
            </a:r>
            <a:r>
              <a:rPr lang="en-US" sz="6600" dirty="0">
                <a:solidFill>
                  <a:srgbClr val="FFFF00"/>
                </a:solidFill>
              </a:rPr>
              <a:t>ADT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5CD5BE-252F-4A21-8B4B-F571F4870CB3}"/>
              </a:ext>
            </a:extLst>
          </p:cNvPr>
          <p:cNvSpPr txBox="1">
            <a:spLocks/>
          </p:cNvSpPr>
          <p:nvPr/>
        </p:nvSpPr>
        <p:spPr bwMode="auto">
          <a:xfrm>
            <a:off x="685800" y="4672013"/>
            <a:ext cx="108966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algn="ctr"/>
            <a:r>
              <a:rPr lang="en-US" sz="3600" kern="0" dirty="0"/>
              <a:t>We may have time to do some of this today</a:t>
            </a:r>
            <a:endParaRPr lang="en-US" sz="2800" kern="0" dirty="0"/>
          </a:p>
          <a:p>
            <a:pPr algn="ctr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421048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381000"/>
          </a:xfrm>
        </p:spPr>
        <p:txBody>
          <a:bodyPr/>
          <a:lstStyle/>
          <a:p>
            <a:r>
              <a:rPr lang="en-US" sz="4000"/>
              <a:t>apply-prim-proc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119634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Usually an interpreter must define each built-in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(primitive) procedure individually.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(prim-proc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 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[(+)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better?: (apply + </a:t>
            </a:r>
            <a:r>
              <a:rPr lang="en-US" sz="2800" b="1" dirty="0" err="1">
                <a:solidFill>
                  <a:srgbClr val="00D609"/>
                </a:solidFill>
                <a:latin typeface="Courier New" pitchFamily="49" charset="0"/>
              </a:rPr>
              <a:t>args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[(-)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[(*) (*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[(add1)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[(sub1)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[(cons) (cons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[(=) (=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[else (</a:t>
            </a:r>
            <a:r>
              <a:rPr lang="en-US" sz="2800" b="1" dirty="0" err="1">
                <a:latin typeface="Courier New" pitchFamily="49" charset="0"/>
              </a:rPr>
              <a:t>eopl:error</a:t>
            </a:r>
            <a:r>
              <a:rPr lang="en-US" sz="2800" b="1" dirty="0">
                <a:latin typeface="Courier New" pitchFamily="49" charset="0"/>
              </a:rPr>
              <a:t> 'apply-prim-proc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"Bad primitive procedure name:"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prim-op)])))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6781800" cy="381000"/>
          </a:xfrm>
        </p:spPr>
        <p:txBody>
          <a:bodyPr/>
          <a:lstStyle/>
          <a:p>
            <a:r>
              <a:rPr lang="en-US" sz="4000"/>
              <a:t>build the initial environment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4206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define *prim-proc-names*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'(+ - * add1 sub1 cons =))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init-env</a:t>
            </a: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initial environment only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(extend-env</a:t>
            </a:r>
            <a:r>
              <a:rPr lang="en-US" sz="2800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contains primitive procedures.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*prim-proc-names*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Recall that an environment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associates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(map prim-proc   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(not expressions) with variables.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*prim-proc-names*)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(empty-env)))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sz="4000" dirty="0"/>
              <a:t>Summary of EoPL Section 2.2</a:t>
            </a:r>
            <a:br>
              <a:rPr lang="en-US" sz="4000" dirty="0"/>
            </a:br>
            <a:r>
              <a:rPr lang="en-US" sz="4000" dirty="0"/>
              <a:t>(details on the following slides)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4114800"/>
          </a:xfrm>
        </p:spPr>
        <p:txBody>
          <a:bodyPr/>
          <a:lstStyle/>
          <a:p>
            <a:r>
              <a:rPr lang="en-US" dirty="0"/>
              <a:t>Principle from Section 2.1</a:t>
            </a:r>
          </a:p>
          <a:p>
            <a:r>
              <a:rPr lang="en-US" dirty="0"/>
              <a:t>Environment ADT</a:t>
            </a:r>
          </a:p>
          <a:p>
            <a:pPr lvl="1"/>
            <a:r>
              <a:rPr lang="en-US" dirty="0"/>
              <a:t>Environment Interface</a:t>
            </a:r>
          </a:p>
          <a:p>
            <a:pPr lvl="1"/>
            <a:r>
              <a:rPr lang="en-US" dirty="0"/>
              <a:t>Representation/Implementation Approaches</a:t>
            </a:r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Principle from Section 2.1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88392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5400" dirty="0"/>
              <a:t>Data abstraction leads to representation independence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898525"/>
          </a:xfrm>
        </p:spPr>
        <p:txBody>
          <a:bodyPr/>
          <a:lstStyle/>
          <a:p>
            <a:r>
              <a:rPr lang="en-US" dirty="0"/>
              <a:t>Environment ADT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9982200" cy="50292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An </a:t>
            </a:r>
            <a:r>
              <a:rPr lang="en-US" i="1" dirty="0"/>
              <a:t>environment</a:t>
            </a:r>
            <a:r>
              <a:rPr lang="en-US" dirty="0"/>
              <a:t> maps a finite set of symbols to a set of associated (Scheme) values</a:t>
            </a:r>
          </a:p>
          <a:p>
            <a:pPr>
              <a:spcBef>
                <a:spcPts val="2400"/>
              </a:spcBef>
            </a:pPr>
            <a:r>
              <a:rPr lang="en-US" dirty="0"/>
              <a:t>Thus, an environment is a </a:t>
            </a:r>
            <a:r>
              <a:rPr lang="en-US" b="1" dirty="0">
                <a:solidFill>
                  <a:srgbClr val="00FF00"/>
                </a:solidFill>
              </a:rPr>
              <a:t>finite function</a:t>
            </a:r>
            <a:r>
              <a:rPr lang="en-US" dirty="0"/>
              <a:t>  </a:t>
            </a:r>
          </a:p>
          <a:p>
            <a:pPr>
              <a:spcBef>
                <a:spcPts val="2400"/>
              </a:spcBef>
            </a:pPr>
            <a:r>
              <a:rPr lang="en-US" dirty="0"/>
              <a:t>Logically, an environment has the form  </a:t>
            </a:r>
            <a:br>
              <a:rPr lang="en-US" dirty="0"/>
            </a:br>
            <a:r>
              <a:rPr lang="en-US" dirty="0"/>
              <a:t>{ (s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(s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 …  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 } , </a:t>
            </a:r>
            <a:br>
              <a:rPr lang="en-US" dirty="0"/>
            </a:br>
            <a:r>
              <a:rPr lang="en-US" dirty="0"/>
              <a:t>where the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are all distinct.</a:t>
            </a:r>
          </a:p>
          <a:p>
            <a:pPr>
              <a:spcBef>
                <a:spcPts val="2400"/>
              </a:spcBef>
            </a:pPr>
            <a:r>
              <a:rPr lang="en-US" dirty="0"/>
              <a:t>But we need some more details in order to get the “lexical scoping” effect.</a:t>
            </a:r>
          </a:p>
        </p:txBody>
      </p:sp>
    </p:spTree>
    <p:extLst>
      <p:ext uri="{BB962C8B-B14F-4D97-AF65-F5344CB8AC3E}">
        <p14:creationId xmlns:p14="http://schemas.microsoft.com/office/powerpoint/2010/main" val="25919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1040011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f is an environment, and s, s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 …,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are all symbols, then </a:t>
            </a:r>
          </a:p>
          <a:p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(empty-env)</a:t>
            </a:r>
            <a:r>
              <a:rPr lang="en-US" sz="2000" dirty="0">
                <a:solidFill>
                  <a:schemeClr val="bg1"/>
                </a:solidFill>
              </a:rPr>
              <a:t>  	              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</a:t>
            </a:r>
            <a:r>
              <a:rPr lang="en-US" sz="2000" dirty="0">
                <a:solidFill>
                  <a:schemeClr val="bg1"/>
                </a:solidFill>
              </a:rPr>
              <a:t>         (representation of the empty set)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(apply-env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s)</a:t>
            </a:r>
            <a:r>
              <a:rPr lang="en-US" sz="2000" dirty="0">
                <a:solidFill>
                  <a:schemeClr val="bg1"/>
                </a:solidFill>
              </a:rPr>
              <a:t> 	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f(s)         (get the value associated with s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in the environment f)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(extend-env '(s</a:t>
            </a:r>
            <a:r>
              <a:rPr lang="en-US" sz="20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(all symbols  </a:t>
            </a:r>
            <a:r>
              <a:rPr lang="en-US" sz="2200" b="1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s</a:t>
            </a:r>
            <a:r>
              <a:rPr lang="en-US" sz="2200" b="1" baseline="-25000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 must be distinct,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'(v</a:t>
            </a:r>
            <a:r>
              <a:rPr lang="en-US" sz="20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200" b="1" dirty="0">
                <a:solidFill>
                  <a:srgbClr val="00FF00"/>
                </a:solidFill>
              </a:rPr>
              <a:t>the v</a:t>
            </a:r>
            <a:r>
              <a:rPr lang="en-US" sz="2200" b="1" baseline="-25000" dirty="0">
                <a:solidFill>
                  <a:srgbClr val="00FF00"/>
                </a:solidFill>
              </a:rPr>
              <a:t>i</a:t>
            </a:r>
            <a:r>
              <a:rPr lang="en-US" sz="2200" b="1" dirty="0">
                <a:solidFill>
                  <a:srgbClr val="00FF00"/>
                </a:solidFill>
              </a:rPr>
              <a:t> may be any Scheme values)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   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        where g(s) 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v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     if s=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 for some i, 1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2000" dirty="0">
                <a:solidFill>
                  <a:schemeClr val="bg1"/>
                </a:solidFill>
              </a:rPr>
              <a:t> i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2000" dirty="0">
                <a:solidFill>
                  <a:schemeClr val="bg1"/>
                </a:solidFill>
              </a:rPr>
              <a:t> k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f(s)   otherwise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Environment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13344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Recall that  </a:t>
            </a:r>
            <a:r>
              <a:rPr lang="en-US" b="1" dirty="0">
                <a:solidFill>
                  <a:srgbClr val="00FF00"/>
                </a:solidFill>
                <a:sym typeface="Symbol"/>
              </a:rPr>
              <a:t></a:t>
            </a:r>
            <a:r>
              <a:rPr lang="en-US" b="1" dirty="0">
                <a:solidFill>
                  <a:srgbClr val="00FF00"/>
                </a:solidFill>
              </a:rPr>
              <a:t>x</a:t>
            </a:r>
            <a:r>
              <a:rPr lang="en-US" b="1" dirty="0">
                <a:solidFill>
                  <a:srgbClr val="00FF00"/>
                </a:solidFill>
                <a:sym typeface="Symbol"/>
              </a:rPr>
              <a:t></a:t>
            </a:r>
            <a:r>
              <a:rPr lang="en-US" b="1" dirty="0">
                <a:solidFill>
                  <a:srgbClr val="00FF00"/>
                </a:solidFill>
              </a:rPr>
              <a:t>   means 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"the representation of the abstract object x"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5200472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empty-env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>
                <a:solidFill>
                  <a:srgbClr val="FFFF00"/>
                </a:solidFill>
              </a:rPr>
              <a:t> are </a:t>
            </a:r>
            <a:r>
              <a:rPr lang="en-US" b="1" i="1" dirty="0">
                <a:solidFill>
                  <a:srgbClr val="00FF00"/>
                </a:solidFill>
              </a:rPr>
              <a:t>constructors;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b="1" dirty="0">
                <a:solidFill>
                  <a:srgbClr val="FFFF00"/>
                </a:solidFill>
              </a:rPr>
              <a:t> is an </a:t>
            </a:r>
            <a:r>
              <a:rPr lang="en-US" b="1" i="1" dirty="0">
                <a:solidFill>
                  <a:srgbClr val="00D609"/>
                </a:solidFill>
              </a:rPr>
              <a:t>observer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(getter)</a:t>
            </a:r>
          </a:p>
        </p:txBody>
      </p:sp>
    </p:spTree>
    <p:extLst>
      <p:ext uri="{BB962C8B-B14F-4D97-AF65-F5344CB8AC3E}">
        <p14:creationId xmlns:p14="http://schemas.microsoft.com/office/powerpoint/2010/main" val="124460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1300" y="800100"/>
            <a:ext cx="6572250" cy="800100"/>
          </a:xfrm>
        </p:spPr>
        <p:txBody>
          <a:bodyPr/>
          <a:lstStyle/>
          <a:p>
            <a:pPr algn="l"/>
            <a:r>
              <a:rPr lang="en-US" sz="3000" dirty="0"/>
              <a:t>Examples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61636" y="857250"/>
            <a:ext cx="5006364" cy="2628900"/>
          </a:xfrm>
          <a:noFill/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7B469-4369-48C7-AD84-B73F1177E381}"/>
              </a:ext>
            </a:extLst>
          </p:cNvPr>
          <p:cNvSpPr txBox="1"/>
          <p:nvPr/>
        </p:nvSpPr>
        <p:spPr>
          <a:xfrm>
            <a:off x="1924050" y="3647375"/>
            <a:ext cx="67437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If f is an environment, and s, s</a:t>
            </a:r>
            <a:r>
              <a:rPr lang="en-US" sz="1200" baseline="-25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, …, </a:t>
            </a: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baseline="-25000" dirty="0" err="1">
                <a:solidFill>
                  <a:schemeClr val="bg1"/>
                </a:solidFill>
              </a:rPr>
              <a:t>k</a:t>
            </a:r>
            <a:r>
              <a:rPr lang="en-US" sz="1200" dirty="0">
                <a:solidFill>
                  <a:schemeClr val="bg1"/>
                </a:solidFill>
              </a:rPr>
              <a:t>  are all symbols, then 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(empty-env)</a:t>
            </a:r>
            <a:r>
              <a:rPr lang="en-US" sz="1050" dirty="0">
                <a:solidFill>
                  <a:schemeClr val="bg1"/>
                </a:solidFill>
              </a:rPr>
              <a:t>  	                       </a:t>
            </a:r>
            <a:r>
              <a:rPr lang="en-US" sz="105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</a:t>
            </a:r>
            <a:r>
              <a:rPr lang="en-US" sz="1050" dirty="0">
                <a:solidFill>
                  <a:schemeClr val="bg1"/>
                </a:solidFill>
              </a:rPr>
              <a:t>         (representation of the empty set)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(apply-env</a:t>
            </a:r>
            <a:r>
              <a:rPr lang="en-US" sz="1050" dirty="0">
                <a:solidFill>
                  <a:schemeClr val="bg1"/>
                </a:solidFill>
              </a:rPr>
              <a:t> 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050" dirty="0">
                <a:solidFill>
                  <a:schemeClr val="bg1"/>
                </a:solidFill>
              </a:rPr>
              <a:t>f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050" dirty="0">
                <a:solidFill>
                  <a:schemeClr val="bg1"/>
                </a:solidFill>
              </a:rPr>
              <a:t> 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s)</a:t>
            </a:r>
            <a:r>
              <a:rPr lang="en-US" sz="1050" dirty="0">
                <a:solidFill>
                  <a:schemeClr val="bg1"/>
                </a:solidFill>
              </a:rPr>
              <a:t> 	                        </a:t>
            </a:r>
            <a:r>
              <a:rPr lang="en-US" sz="105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050" dirty="0">
                <a:solidFill>
                  <a:schemeClr val="bg1"/>
                </a:solidFill>
              </a:rPr>
              <a:t> f(s)         (get the value associated with s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                                                                          in the environment f)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(extend-env '(s</a:t>
            </a:r>
            <a:r>
              <a:rPr lang="en-US" sz="105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05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(all symbols  </a:t>
            </a:r>
            <a:r>
              <a:rPr lang="en-US" sz="1200" b="1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s</a:t>
            </a:r>
            <a:r>
              <a:rPr lang="en-US" sz="1200" b="1" baseline="-25000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 must be distinct, 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'(v</a:t>
            </a:r>
            <a:r>
              <a:rPr lang="en-US" sz="105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05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050" dirty="0">
                <a:solidFill>
                  <a:schemeClr val="bg1"/>
                </a:solidFill>
              </a:rPr>
              <a:t>            </a:t>
            </a:r>
            <a:r>
              <a:rPr lang="en-US" sz="1200" b="1" dirty="0">
                <a:solidFill>
                  <a:srgbClr val="00FF00"/>
                </a:solidFill>
              </a:rPr>
              <a:t>the v</a:t>
            </a:r>
            <a:r>
              <a:rPr lang="en-US" sz="1200" b="1" baseline="-25000" dirty="0">
                <a:solidFill>
                  <a:srgbClr val="00FF00"/>
                </a:solidFill>
              </a:rPr>
              <a:t>i</a:t>
            </a:r>
            <a:r>
              <a:rPr lang="en-US" sz="1200" b="1" dirty="0">
                <a:solidFill>
                  <a:srgbClr val="00FF00"/>
                </a:solidFill>
              </a:rPr>
              <a:t> may be any Scheme values)</a:t>
            </a:r>
          </a:p>
          <a:p>
            <a:r>
              <a:rPr lang="en-US" sz="1050" dirty="0">
                <a:solidFill>
                  <a:schemeClr val="bg1"/>
                </a:solidFill>
              </a:rPr>
              <a:t>                             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050" dirty="0">
                <a:solidFill>
                  <a:schemeClr val="bg1"/>
                </a:solidFill>
              </a:rPr>
              <a:t>f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050" dirty="0">
                <a:solidFill>
                  <a:schemeClr val="bg1"/>
                </a:solidFill>
              </a:rPr>
              <a:t> 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50" dirty="0">
                <a:solidFill>
                  <a:schemeClr val="bg1"/>
                </a:solidFill>
              </a:rPr>
              <a:t>                       </a:t>
            </a:r>
            <a:r>
              <a:rPr lang="en-US" sz="105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050" dirty="0">
                <a:solidFill>
                  <a:schemeClr val="bg1"/>
                </a:solidFill>
              </a:rPr>
              <a:t>g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050" dirty="0">
                <a:solidFill>
                  <a:schemeClr val="bg1"/>
                </a:solidFill>
              </a:rPr>
              <a:t>          where g(s) is</a:t>
            </a:r>
          </a:p>
          <a:p>
            <a:r>
              <a:rPr lang="en-US" sz="1050" dirty="0">
                <a:solidFill>
                  <a:schemeClr val="bg1"/>
                </a:solidFill>
              </a:rPr>
              <a:t>                                                                                        v</a:t>
            </a:r>
            <a:r>
              <a:rPr lang="en-US" sz="1050" baseline="-25000" dirty="0">
                <a:solidFill>
                  <a:schemeClr val="bg1"/>
                </a:solidFill>
              </a:rPr>
              <a:t>i</a:t>
            </a:r>
            <a:r>
              <a:rPr lang="en-US" sz="1050" dirty="0">
                <a:solidFill>
                  <a:schemeClr val="bg1"/>
                </a:solidFill>
              </a:rPr>
              <a:t>      if s=</a:t>
            </a:r>
            <a:r>
              <a:rPr lang="en-US" sz="1050" dirty="0" err="1">
                <a:solidFill>
                  <a:schemeClr val="bg1"/>
                </a:solidFill>
              </a:rPr>
              <a:t>s</a:t>
            </a:r>
            <a:r>
              <a:rPr lang="en-US" sz="1050" baseline="-25000" dirty="0" err="1">
                <a:solidFill>
                  <a:schemeClr val="bg1"/>
                </a:solidFill>
              </a:rPr>
              <a:t>i</a:t>
            </a:r>
            <a:r>
              <a:rPr lang="en-US" sz="1050" dirty="0">
                <a:solidFill>
                  <a:schemeClr val="bg1"/>
                </a:solidFill>
              </a:rPr>
              <a:t>  for some i, 1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1050" dirty="0">
                <a:solidFill>
                  <a:schemeClr val="bg1"/>
                </a:solidFill>
              </a:rPr>
              <a:t> i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1050" dirty="0">
                <a:solidFill>
                  <a:schemeClr val="bg1"/>
                </a:solidFill>
              </a:rPr>
              <a:t> k</a:t>
            </a:r>
          </a:p>
          <a:p>
            <a:r>
              <a:rPr lang="en-US" sz="1050" dirty="0">
                <a:solidFill>
                  <a:schemeClr val="bg1"/>
                </a:solidFill>
              </a:rPr>
              <a:t>                                                                                       f(s)   otherwise</a:t>
            </a: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0DC1E-33C8-4E8C-977F-71A5C46D3F95}"/>
              </a:ext>
            </a:extLst>
          </p:cNvPr>
          <p:cNvSpPr txBox="1"/>
          <p:nvPr/>
        </p:nvSpPr>
        <p:spPr>
          <a:xfrm>
            <a:off x="7581900" y="3771900"/>
            <a:ext cx="280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Draw the abstract “E&amp;C” diagrams to show what the above code is doing.</a:t>
            </a:r>
          </a:p>
        </p:txBody>
      </p:sp>
    </p:spTree>
    <p:extLst>
      <p:ext uri="{BB962C8B-B14F-4D97-AF65-F5344CB8AC3E}">
        <p14:creationId xmlns:p14="http://schemas.microsoft.com/office/powerpoint/2010/main" val="34014867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15849</TotalTime>
  <Words>3042</Words>
  <Application>Microsoft Office PowerPoint</Application>
  <PresentationFormat>Widescreen</PresentationFormat>
  <Paragraphs>429</Paragraphs>
  <Slides>41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Consolas</vt:lpstr>
      <vt:lpstr>Courier New</vt:lpstr>
      <vt:lpstr>Times New Roman</vt:lpstr>
      <vt:lpstr>Default Design</vt:lpstr>
      <vt:lpstr>Exam 1 Grades</vt:lpstr>
      <vt:lpstr>PowerPoint Presentation</vt:lpstr>
      <vt:lpstr>CSSE 304   Day 19</vt:lpstr>
      <vt:lpstr>environment  ADT</vt:lpstr>
      <vt:lpstr>Summary of EoPL Section 2.2 (details on the following slides)</vt:lpstr>
      <vt:lpstr>Principle from Section 2.1</vt:lpstr>
      <vt:lpstr>Environment ADT</vt:lpstr>
      <vt:lpstr>Environment interface</vt:lpstr>
      <vt:lpstr>Examples</vt:lpstr>
      <vt:lpstr>Auxiliary procedure</vt:lpstr>
      <vt:lpstr>Representation 1</vt:lpstr>
      <vt:lpstr>PowerPoint Presentation</vt:lpstr>
      <vt:lpstr>Representation 2 </vt:lpstr>
      <vt:lpstr>Define the environment datatype</vt:lpstr>
      <vt:lpstr>Define the environment datatype</vt:lpstr>
      <vt:lpstr>Implementation 2 - the two constructors</vt:lpstr>
      <vt:lpstr>Implementation 2: The observer (accessor) procedure</vt:lpstr>
      <vt:lpstr>Representation 3 Represent environment as a list of lists</vt:lpstr>
      <vt:lpstr>Representation  4 adds two improvements</vt:lpstr>
      <vt:lpstr> Representation 4 Ribcage structure with these improvements</vt:lpstr>
      <vt:lpstr>Implementing the ribcage (slide 1)</vt:lpstr>
      <vt:lpstr>Implementing the ribcage (slide 2)</vt:lpstr>
      <vt:lpstr>Compare with “List of lists” implementation</vt:lpstr>
      <vt:lpstr>Implementation 5 callbacks (continuations)</vt:lpstr>
      <vt:lpstr>apply-env with callbacks</vt:lpstr>
      <vt:lpstr>Interpreter Project Introduction </vt:lpstr>
      <vt:lpstr>Ready to write an  interpreter!</vt:lpstr>
      <vt:lpstr>Assignments weeks 6-10</vt:lpstr>
      <vt:lpstr>Interpreter project</vt:lpstr>
      <vt:lpstr>Major parts of an interpreter</vt:lpstr>
      <vt:lpstr>Language</vt:lpstr>
      <vt:lpstr>Load everything up!</vt:lpstr>
      <vt:lpstr>CSSE 304 Interpreter</vt:lpstr>
      <vt:lpstr>read-eval-print loop</vt:lpstr>
      <vt:lpstr>top-level-eval</vt:lpstr>
      <vt:lpstr>representing procedures</vt:lpstr>
      <vt:lpstr>eval-exp – how it works</vt:lpstr>
      <vt:lpstr>eval-exp   code</vt:lpstr>
      <vt:lpstr>eval-rands and apply-proc</vt:lpstr>
      <vt:lpstr>apply-prim-proc</vt:lpstr>
      <vt:lpstr>build the initial environment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Hewner, Mike</cp:lastModifiedBy>
  <cp:revision>200</cp:revision>
  <cp:lastPrinted>2019-10-04T12:48:15Z</cp:lastPrinted>
  <dcterms:created xsi:type="dcterms:W3CDTF">2000-12-30T02:52:07Z</dcterms:created>
  <dcterms:modified xsi:type="dcterms:W3CDTF">2021-10-04T14:36:38Z</dcterms:modified>
</cp:coreProperties>
</file>