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60" r:id="rId3"/>
    <p:sldId id="357" r:id="rId4"/>
    <p:sldId id="358" r:id="rId5"/>
    <p:sldId id="359" r:id="rId6"/>
    <p:sldId id="304" r:id="rId7"/>
    <p:sldId id="305" r:id="rId8"/>
    <p:sldId id="306" r:id="rId9"/>
    <p:sldId id="307" r:id="rId10"/>
    <p:sldId id="308" r:id="rId11"/>
    <p:sldId id="361" r:id="rId12"/>
    <p:sldId id="316" r:id="rId13"/>
    <p:sldId id="309" r:id="rId14"/>
    <p:sldId id="310" r:id="rId15"/>
    <p:sldId id="311" r:id="rId16"/>
    <p:sldId id="340" r:id="rId17"/>
    <p:sldId id="343" r:id="rId18"/>
    <p:sldId id="341" r:id="rId19"/>
    <p:sldId id="342" r:id="rId20"/>
    <p:sldId id="344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001A"/>
    <a:srgbClr val="111111"/>
    <a:srgbClr val="29292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6" autoAdjust="0"/>
    <p:restoredTop sz="82454" autoAdjust="0"/>
  </p:normalViewPr>
  <p:slideViewPr>
    <p:cSldViewPr>
      <p:cViewPr varScale="1">
        <p:scale>
          <a:sx n="60" d="100"/>
          <a:sy n="60" d="100"/>
        </p:scale>
        <p:origin x="5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E0DC11-B991-4B59-8635-2CB0ED6163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fld id="{04B8DC9F-DC1F-405B-AEB9-36BC59B16B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add:</a:t>
            </a:r>
          </a:p>
          <a:p>
            <a:endParaRPr lang="en-US" dirty="0" smtClean="0"/>
          </a:p>
          <a:p>
            <a:r>
              <a:rPr lang="en-US" dirty="0" smtClean="0"/>
              <a:t>Good and bad code for letrec</a:t>
            </a:r>
          </a:p>
          <a:p>
            <a:endParaRPr lang="en-US" dirty="0" smtClean="0"/>
          </a:p>
          <a:p>
            <a:r>
              <a:rPr lang="en-US" dirty="0" smtClean="0"/>
              <a:t>To take: </a:t>
            </a:r>
          </a:p>
          <a:p>
            <a:r>
              <a:rPr lang="en-US" dirty="0" smtClean="0"/>
              <a:t>Springer/Friedman</a:t>
            </a:r>
            <a:r>
              <a:rPr lang="en-US" baseline="0" dirty="0" smtClean="0"/>
              <a:t> excerpt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plan to go slow.</a:t>
            </a:r>
            <a:r>
              <a:rPr lang="en-US" baseline="0" dirty="0" smtClean="0"/>
              <a:t>  Please don't let anything go over your head today.  We can revisit anything!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say that escape-+ ignores the current continuation,</a:t>
            </a:r>
            <a:r>
              <a:rPr lang="en-US" baseline="0" dirty="0" smtClean="0"/>
              <a:t> or "escapes from" the current continuation.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Answers:  9, 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E4FC3-A66B-42E1-93A7-E24E1DD301E9}" type="slidenum">
              <a:rPr lang="en-US"/>
              <a:pPr/>
              <a:t>10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Answer:  error</a:t>
            </a:r>
          </a:p>
        </p:txBody>
      </p:sp>
    </p:spTree>
    <p:extLst>
      <p:ext uri="{BB962C8B-B14F-4D97-AF65-F5344CB8AC3E}">
        <p14:creationId xmlns:p14="http://schemas.microsoft.com/office/powerpoint/2010/main" val="141907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Stop here for today.  Let this sink in before we move</a:t>
            </a:r>
            <a:r>
              <a:rPr lang="en-US" baseline="0" dirty="0" smtClean="0"/>
              <a:t>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070E4-71EE-441A-851C-5925E5AD3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1AD0A-3D93-4DC7-B733-142BE04E1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1717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627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676B6-AC5E-4703-A91E-467CF4D2E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9FFBA-4B96-47A0-9084-D428BC98AF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62F3F-638A-4EF7-8F9A-94153388C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48BF-6BBD-460D-8E12-55A49099B0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A34B1-D171-428B-B749-2175D250E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7D2A5-B522-436F-89A6-E57E12133F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7BC3C-BBBF-4D23-807A-F499730EE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15AD9-97C4-4AE7-A19D-9CD739664E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86F4E-E891-471F-9FDF-8163F63A4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2004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228600"/>
            <a:ext cx="601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860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74333BCF-AFE9-4941-959D-FDCCDADE96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/>
              <a:t>CSSE 304  </a:t>
            </a:r>
            <a:r>
              <a:rPr lang="en-US" dirty="0" smtClean="0"/>
              <a:t>Days 29-30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981200"/>
            <a:ext cx="8839200" cy="3657600"/>
          </a:xfrm>
        </p:spPr>
        <p:txBody>
          <a:bodyPr/>
          <a:lstStyle/>
          <a:p>
            <a:r>
              <a:rPr lang="en-US" sz="2800" b="1" dirty="0" smtClean="0"/>
              <a:t>Intro to call/cc</a:t>
            </a:r>
          </a:p>
          <a:p>
            <a:endParaRPr lang="en-US" sz="2800" b="1" dirty="0"/>
          </a:p>
          <a:p>
            <a:r>
              <a:rPr lang="en-US" sz="2800" b="1" dirty="0" smtClean="0"/>
              <a:t>See announcements on today's handout</a:t>
            </a:r>
          </a:p>
          <a:p>
            <a:endParaRPr lang="en-US" sz="2800" b="1" dirty="0"/>
          </a:p>
          <a:p>
            <a:r>
              <a:rPr lang="en-US" sz="2800" b="1" dirty="0" smtClean="0"/>
              <a:t>Your questions on the exam, the interpreter, or anything else?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smtClean="0"/>
              <a:t>These slides contain more than we will do today. The extras are a preview of Tuesday's class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Procedures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43840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Let </a:t>
            </a:r>
            <a:r>
              <a:rPr lang="en-US" sz="2800" b="1" i="1" dirty="0"/>
              <a:t>p</a:t>
            </a:r>
            <a:r>
              <a:rPr lang="en-US" sz="2800" b="1" dirty="0"/>
              <a:t> be a procedure. If an application of </a:t>
            </a:r>
            <a:r>
              <a:rPr lang="en-US" sz="2800" b="1" i="1" dirty="0"/>
              <a:t>p </a:t>
            </a:r>
            <a:r>
              <a:rPr lang="en-US" sz="2800" b="1" dirty="0"/>
              <a:t>abandons the current continuation and does something else instead, we call </a:t>
            </a:r>
            <a:r>
              <a:rPr lang="en-US" sz="2800" b="1" i="1" dirty="0"/>
              <a:t>p</a:t>
            </a:r>
            <a:r>
              <a:rPr lang="en-US" sz="2800" b="1" dirty="0"/>
              <a:t> an </a:t>
            </a:r>
            <a:r>
              <a:rPr lang="en-US" sz="2800" b="1" i="1" dirty="0">
                <a:solidFill>
                  <a:srgbClr val="66FF66"/>
                </a:solidFill>
              </a:rPr>
              <a:t>escape procedure</a:t>
            </a:r>
            <a:r>
              <a:rPr lang="en-US" sz="2800" b="1" dirty="0"/>
              <a:t>.  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An example of a Scheme escape procedure that we have already used</a:t>
            </a:r>
            <a:r>
              <a:rPr lang="en-US" sz="2800" b="1" dirty="0" smtClean="0"/>
              <a:t>:</a:t>
            </a:r>
            <a:endParaRPr lang="en-US" sz="2800" b="1" dirty="0"/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Is </a:t>
            </a: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escaper</a:t>
            </a:r>
            <a:r>
              <a:rPr lang="en-US" sz="2800" b="1" dirty="0"/>
              <a:t> an escape procedure?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Call/cc definition and </a:t>
            </a:r>
            <a:r>
              <a:rPr lang="en-US" dirty="0" err="1" smtClean="0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first, an analogy!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629400" cy="1676400"/>
          </a:xfrm>
        </p:spPr>
        <p:txBody>
          <a:bodyPr/>
          <a:lstStyle/>
          <a:p>
            <a:r>
              <a:rPr lang="en-US"/>
              <a:t>dining out example</a:t>
            </a:r>
            <a:br>
              <a:rPr lang="en-US"/>
            </a:br>
            <a:r>
              <a:rPr lang="en-US" sz="2800"/>
              <a:t>from Springer and Friedman, Part 5 intro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410200"/>
          </a:xfrm>
        </p:spPr>
        <p:txBody>
          <a:bodyPr/>
          <a:lstStyle/>
          <a:p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dine-out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(enter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(read-menu)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(let ([food-I-ordered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(order-some-food)])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(eat food-I-ordered)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(pay-for food-I-ordered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(exit restaurant))))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81000" y="6156325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66FF66"/>
                </a:solidFill>
                <a:latin typeface="Arial Black" pitchFamily="34" charset="0"/>
              </a:rPr>
              <a:t>Read excerpt from the </a:t>
            </a:r>
            <a:r>
              <a:rPr lang="en-US" sz="4000" b="1" dirty="0" smtClean="0">
                <a:solidFill>
                  <a:srgbClr val="66FF66"/>
                </a:solidFill>
                <a:latin typeface="Arial Black" pitchFamily="34" charset="0"/>
              </a:rPr>
              <a:t>book</a:t>
            </a:r>
            <a:endParaRPr lang="en-US" sz="40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8488" y="273050"/>
            <a:ext cx="5686425" cy="558800"/>
          </a:xfrm>
        </p:spPr>
        <p:txBody>
          <a:bodyPr/>
          <a:lstStyle/>
          <a:p>
            <a:r>
              <a:rPr lang="en-US" sz="4000"/>
              <a:t>call/cc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525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66FF66"/>
                </a:solidFill>
              </a:rPr>
              <a:t>call/cc</a:t>
            </a:r>
            <a:r>
              <a:rPr lang="en-US" sz="2400" b="1" dirty="0"/>
              <a:t> </a:t>
            </a:r>
            <a:r>
              <a:rPr lang="en-US" sz="2400" dirty="0"/>
              <a:t>is an abbreviation for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b="1" dirty="0" err="1">
                <a:latin typeface="Arial Black" pitchFamily="34" charset="0"/>
              </a:rPr>
              <a:t>call‑with‑current‑continuation</a:t>
            </a:r>
            <a:endParaRPr lang="en-US" sz="2400" dirty="0"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400" dirty="0"/>
              <a:t> is a procedure that takes one argument; the argument is a </a:t>
            </a:r>
            <a:r>
              <a:rPr lang="en-US" sz="2400" i="1" dirty="0"/>
              <a:t>receiver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this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receiver</a:t>
            </a:r>
            <a:r>
              <a:rPr lang="en-US" sz="2400" dirty="0"/>
              <a:t> is a procedure that takes one argument; that argument (in this case) is a </a:t>
            </a:r>
            <a:r>
              <a:rPr lang="en-US" sz="2400" i="1" dirty="0"/>
              <a:t>continuation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continuation</a:t>
            </a:r>
            <a:r>
              <a:rPr lang="en-US" sz="2400" dirty="0"/>
              <a:t> is a procedure (that takes one argument); that continuation embodies the context of the application of </a:t>
            </a:r>
            <a:r>
              <a:rPr lang="en-US" sz="2400" b="1" dirty="0"/>
              <a:t>call/cc</a:t>
            </a:r>
            <a:r>
              <a:rPr lang="en-US" sz="2400" dirty="0"/>
              <a:t>.  It is an escape procedure.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dirty="0"/>
              <a:t>The application</a:t>
            </a:r>
            <a:r>
              <a:rPr lang="en-US" sz="2400" b="1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(call/cc receiver)</a:t>
            </a:r>
            <a:r>
              <a:rPr lang="en-US" sz="2400" dirty="0"/>
              <a:t> has the same effect </a:t>
            </a:r>
            <a:br>
              <a:rPr lang="en-US" sz="2400" dirty="0"/>
            </a:br>
            <a:r>
              <a:rPr lang="en-US" sz="2400" dirty="0"/>
              <a:t>as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(receiver continuation)</a:t>
            </a:r>
            <a:r>
              <a:rPr lang="en-US" sz="2400" dirty="0"/>
              <a:t>,  where the continuation is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an escape procedure that embodies the execution context of the entire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sz="2200" dirty="0"/>
              <a:t> expression.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call/cc definition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(call/cc receiver)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FF66"/>
                </a:solidFill>
                <a:sym typeface="Wingdings" pitchFamily="2" charset="2"/>
              </a:rPr>
              <a:t></a:t>
            </a:r>
            <a:r>
              <a:rPr lang="en-US" sz="2800" dirty="0">
                <a:sym typeface="Wingdings" pitchFamily="2" charset="2"/>
              </a:rPr>
              <a:t/>
            </a:r>
            <a:br>
              <a:rPr lang="en-US" sz="2800" dirty="0">
                <a:sym typeface="Wingdings" pitchFamily="2" charset="2"/>
              </a:rPr>
            </a:br>
            <a:r>
              <a:rPr lang="en-US" sz="2800" dirty="0">
                <a:sym typeface="Wingdings" pitchFamily="2" charset="2"/>
              </a:rPr>
              <a:t>       (</a:t>
            </a:r>
            <a:r>
              <a:rPr lang="en-US" sz="2800" b="1" dirty="0"/>
              <a:t>receiver continuation)</a:t>
            </a:r>
            <a:r>
              <a:rPr lang="en-US" sz="2800" dirty="0"/>
              <a:t>, 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Hence the name:     </a:t>
            </a:r>
            <a:br>
              <a:rPr lang="en-US" sz="2800" dirty="0"/>
            </a:br>
            <a:r>
              <a:rPr lang="en-US" sz="2800" dirty="0"/>
              <a:t>      </a:t>
            </a:r>
            <a:r>
              <a:rPr lang="en-US" sz="2800" dirty="0" err="1"/>
              <a:t>call‑with‑current‑continuation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Rephrasing it:</a:t>
            </a:r>
            <a:r>
              <a:rPr lang="en-US" sz="2800" dirty="0"/>
              <a:t> What is that continuation? </a:t>
            </a:r>
            <a:br>
              <a:rPr lang="en-US" sz="2800" dirty="0"/>
            </a:br>
            <a:r>
              <a:rPr lang="en-US" sz="2800" dirty="0"/>
              <a:t>If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</a:t>
            </a:r>
            <a:r>
              <a:rPr lang="en-US" sz="2800" dirty="0"/>
              <a:t> is a procedure that represents the execution context of this application of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800" dirty="0"/>
              <a:t>, then the continuation is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(escaper c)</a:t>
            </a:r>
            <a:r>
              <a:rPr lang="en-US" sz="2800" b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call/cc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90800"/>
            <a:ext cx="8610600" cy="4648200"/>
          </a:xfrm>
        </p:spPr>
        <p:txBody>
          <a:bodyPr/>
          <a:lstStyle/>
          <a:p>
            <a:r>
              <a:rPr lang="en-US" sz="2400" b="1" dirty="0"/>
              <a:t>(call/cc receiver)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</a:t>
            </a:r>
            <a:r>
              <a:rPr lang="en-US" sz="2400" b="1" dirty="0">
                <a:sym typeface="Wingdings" pitchFamily="2" charset="2"/>
              </a:rPr>
              <a:t>(</a:t>
            </a:r>
            <a:r>
              <a:rPr lang="en-US" sz="2400" b="1" dirty="0"/>
              <a:t>receiver continuation)</a:t>
            </a:r>
            <a:r>
              <a:rPr lang="en-US" sz="2400" dirty="0"/>
              <a:t>,  </a:t>
            </a:r>
          </a:p>
          <a:p>
            <a:r>
              <a:rPr lang="en-US" sz="2400" dirty="0"/>
              <a:t>Consider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66FF66"/>
                </a:solidFill>
              </a:rPr>
              <a:t>(+ </a:t>
            </a:r>
            <a:r>
              <a:rPr lang="en-US" sz="2400" b="1" dirty="0">
                <a:solidFill>
                  <a:srgbClr val="66FF66"/>
                </a:solidFill>
              </a:rPr>
              <a:t>3 (</a:t>
            </a:r>
            <a:r>
              <a:rPr lang="en-US" sz="2400" b="1" dirty="0" smtClean="0">
                <a:solidFill>
                  <a:srgbClr val="66FF66"/>
                </a:solidFill>
              </a:rPr>
              <a:t>call/cc (</a:t>
            </a:r>
            <a:r>
              <a:rPr lang="en-US" sz="2400" b="1" dirty="0">
                <a:solidFill>
                  <a:srgbClr val="66FF66"/>
                </a:solidFill>
              </a:rPr>
              <a:t>lambda (k) (* 2 (k 5)))))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The receiver is </a:t>
            </a:r>
          </a:p>
          <a:p>
            <a:pPr lvl="1"/>
            <a:r>
              <a:rPr lang="en-US" sz="2400" b="1" dirty="0"/>
              <a:t> The context c is		</a:t>
            </a:r>
          </a:p>
          <a:p>
            <a:pPr lvl="1"/>
            <a:r>
              <a:rPr lang="en-US" sz="2400" b="1" dirty="0"/>
              <a:t> The continuation is		</a:t>
            </a:r>
          </a:p>
          <a:p>
            <a:pPr lvl="1"/>
            <a:r>
              <a:rPr lang="en-US" sz="2400" b="1" dirty="0"/>
              <a:t> Thus  </a:t>
            </a:r>
            <a:br>
              <a:rPr lang="en-US" sz="2400" b="1" dirty="0"/>
            </a:br>
            <a:r>
              <a:rPr lang="en-US" sz="2400" b="1" dirty="0"/>
              <a:t> </a:t>
            </a:r>
            <a:r>
              <a:rPr lang="en-US" sz="2400" b="1" dirty="0" smtClean="0">
                <a:solidFill>
                  <a:srgbClr val="66FF66"/>
                </a:solidFill>
              </a:rPr>
              <a:t>(+ </a:t>
            </a:r>
            <a:r>
              <a:rPr lang="en-US" sz="2400" b="1" dirty="0">
                <a:solidFill>
                  <a:srgbClr val="66FF66"/>
                </a:solidFill>
              </a:rPr>
              <a:t>3 (call/cc (lambda (k) (* 2 (k 5)))))</a:t>
            </a:r>
            <a:r>
              <a:rPr lang="en-US" sz="2400" b="1" dirty="0">
                <a:solidFill>
                  <a:srgbClr val="FF3300"/>
                </a:solidFill>
              </a:rPr>
              <a:t>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is equivalent to</a:t>
            </a:r>
          </a:p>
          <a:p>
            <a:pPr lvl="1">
              <a:buFontTx/>
              <a:buNone/>
            </a:pPr>
            <a:r>
              <a:rPr lang="en-US" b="1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28600"/>
            <a:ext cx="6019800" cy="1006475"/>
          </a:xfrm>
        </p:spPr>
        <p:txBody>
          <a:bodyPr/>
          <a:lstStyle/>
          <a:p>
            <a:r>
              <a:rPr lang="en-US" sz="400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7724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a)</a:t>
            </a:r>
            <a:r>
              <a:rPr lang="en-US" sz="2200" dirty="0"/>
              <a:t>  </a:t>
            </a:r>
            <a:r>
              <a:rPr lang="en-US" sz="2200" b="1" dirty="0">
                <a:latin typeface="Courier New" pitchFamily="49" charset="0"/>
              </a:rPr>
              <a:t>(+ 3 (call/cc (lambda (k) (* 2 5))))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b) </a:t>
            </a:r>
            <a:r>
              <a:rPr lang="en-US" sz="2200" b="1" dirty="0">
                <a:latin typeface="Courier New" pitchFamily="49" charset="0"/>
              </a:rPr>
              <a:t>(+ 3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(k (* 2 5)))))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c)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d)</a:t>
            </a:r>
            <a:r>
              <a:rPr lang="en-US" sz="2200" dirty="0"/>
              <a:t>	</a:t>
            </a:r>
            <a:r>
              <a:rPr lang="en-US" sz="2200" b="1" dirty="0">
                <a:latin typeface="Courier New" pitchFamily="49" charset="0"/>
              </a:rPr>
              <a:t>(call/cc procedure?)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Interlude: </a:t>
            </a:r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8392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Premature optimization is the root of all evil in programming. </a:t>
            </a:r>
            <a:r>
              <a:rPr lang="en-US" sz="2800" i="1" dirty="0"/>
              <a:t>- C.A.R. Hoare</a:t>
            </a:r>
            <a:br>
              <a:rPr lang="en-US" sz="2800" i="1" dirty="0"/>
            </a:br>
            <a:r>
              <a:rPr lang="en-US" sz="2800" i="1" dirty="0"/>
              <a:t>    </a:t>
            </a:r>
            <a:r>
              <a:rPr lang="en-US" sz="2400" dirty="0" smtClean="0"/>
              <a:t>Do </a:t>
            </a:r>
            <a:r>
              <a:rPr lang="en-US" sz="2400" dirty="0"/>
              <a:t>you know what he is famous for</a:t>
            </a:r>
            <a:r>
              <a:rPr lang="en-US" sz="2400" dirty="0" smtClean="0"/>
              <a:t>?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There is no code so big, twisted, or complex that maintenance can't make it worse. - </a:t>
            </a:r>
            <a:r>
              <a:rPr lang="en-US" sz="2800" i="1" dirty="0"/>
              <a:t>Gerald Weinberg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Computer Science is the only discipline in which we view adding a new wing to a building as being maintenance. </a:t>
            </a:r>
            <a:r>
              <a:rPr lang="en-US" sz="2800" i="1" dirty="0"/>
              <a:t>– Jim  Horning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/>
              <a:t>Still more call/cc examples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2200" b="1" dirty="0">
                <a:solidFill>
                  <a:srgbClr val="66FF66"/>
                </a:solidFill>
              </a:rPr>
              <a:t>e)</a:t>
            </a:r>
            <a:r>
              <a:rPr lang="en-US" sz="2200" b="1" dirty="0">
                <a:latin typeface="Courier New" pitchFamily="49" charset="0"/>
              </a:rPr>
              <a:t> (define list-index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(lambda (sym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(call/cc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(lambda (answer)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(let loop ([L </a:t>
            </a:r>
            <a:r>
              <a:rPr lang="en-US" sz="2200" b="1" dirty="0" err="1">
                <a:latin typeface="Courier New" pitchFamily="49" charset="0"/>
              </a:rPr>
              <a:t>L</a:t>
            </a:r>
            <a:r>
              <a:rPr lang="en-US" sz="2200" b="1" dirty="0">
                <a:latin typeface="Courier New" pitchFamily="49" charset="0"/>
              </a:rPr>
              <a:t>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</a:t>
            </a:r>
            <a:r>
              <a:rPr lang="en-US" sz="2200" b="1" dirty="0" err="1">
                <a:latin typeface="Courier New" pitchFamily="49" charset="0"/>
              </a:rPr>
              <a:t>cond</a:t>
            </a:r>
            <a:r>
              <a:rPr lang="en-US" sz="2200" b="1" dirty="0">
                <a:latin typeface="Courier New" pitchFamily="49" charset="0"/>
              </a:rPr>
              <a:t> [(null? L) (answer -1)]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[(</a:t>
            </a:r>
            <a:r>
              <a:rPr lang="en-US" sz="2200" b="1" dirty="0" err="1">
                <a:latin typeface="Courier New" pitchFamily="49" charset="0"/>
              </a:rPr>
              <a:t>eqv</a:t>
            </a:r>
            <a:r>
              <a:rPr lang="en-US" sz="2200" b="1" dirty="0">
                <a:latin typeface="Courier New" pitchFamily="49" charset="0"/>
              </a:rPr>
              <a:t>? sym (car L))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[else (+ 1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    (loop (</a:t>
            </a:r>
            <a:r>
              <a:rPr lang="en-US" sz="2200" b="1" dirty="0" err="1">
                <a:latin typeface="Courier New" pitchFamily="49" charset="0"/>
              </a:rPr>
              <a:t>cdr</a:t>
            </a:r>
            <a:r>
              <a:rPr lang="en-US" sz="2200" b="1" dirty="0">
                <a:latin typeface="Courier New" pitchFamily="49" charset="0"/>
              </a:rPr>
              <a:t> L)))]))))))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a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d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-1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rgbClr val="66FF66"/>
                </a:solidFill>
              </a:rPr>
              <a:t>f)</a:t>
            </a:r>
            <a:r>
              <a:rPr lang="en-US" sz="2200" b="1" dirty="0">
                <a:latin typeface="Courier New" pitchFamily="49" charset="0"/>
              </a:rPr>
              <a:t> ((car (call/cc list)) (list </a:t>
            </a:r>
            <a:r>
              <a:rPr lang="en-US" sz="2200" b="1" dirty="0" err="1">
                <a:latin typeface="Courier New" pitchFamily="49" charset="0"/>
              </a:rPr>
              <a:t>cdr</a:t>
            </a:r>
            <a:r>
              <a:rPr lang="en-US" sz="2200" b="1" dirty="0">
                <a:latin typeface="Courier New" pitchFamily="49" charset="0"/>
              </a:rPr>
              <a:t> 1 2 3))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smtClean="0"/>
              <a:t>               A </a:t>
            </a:r>
            <a:r>
              <a:rPr lang="en-US" sz="3600" dirty="0"/>
              <a:t>puzzling call/cc example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315200" cy="525780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66FF66"/>
                </a:solidFill>
              </a:rPr>
              <a:t>g)</a:t>
            </a:r>
            <a:r>
              <a:rPr lang="en-US" b="1" dirty="0">
                <a:latin typeface="Courier New" pitchFamily="49" charset="0"/>
              </a:rPr>
              <a:t> (define strange1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(lambda (x)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(display 1)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(call/cc (lambda (j) 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            (x j)))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(display 2)))</a:t>
            </a:r>
            <a:br>
              <a:rPr lang="en-US" b="1" dirty="0">
                <a:latin typeface="Courier New" pitchFamily="49" charset="0"/>
              </a:rPr>
            </a:b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(strange1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(call/cc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(lambda (k) k)))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 for call/cc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Receivers and escaper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smtClean="0"/>
              <a:t>        “</a:t>
            </a:r>
            <a:r>
              <a:rPr lang="en-US" sz="3600" dirty="0" err="1"/>
              <a:t>mondo</a:t>
            </a:r>
            <a:r>
              <a:rPr lang="en-US" sz="3600" dirty="0"/>
              <a:t> </a:t>
            </a:r>
            <a:r>
              <a:rPr lang="en-US" sz="3600" dirty="0" err="1"/>
              <a:t>bizarro</a:t>
            </a:r>
            <a:r>
              <a:rPr lang="en-US" sz="3600" dirty="0"/>
              <a:t>” example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8839200" cy="525780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66FF66"/>
                </a:solidFill>
              </a:rPr>
              <a:t>h)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strange2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(lambda (j) (x j)))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(lambda (c) (x c)))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3)))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(strange2 (call/cc (lambda (k) k)))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66FF66"/>
                </a:solidFill>
              </a:rPr>
              <a:t>receiver</a:t>
            </a:r>
            <a:r>
              <a:rPr lang="en-US" dirty="0" smtClean="0"/>
              <a:t> is an argument (which happens to also be a procedure) passed to a procedure, with the intention that the procedure will eventually pass values to that argument.</a:t>
            </a:r>
          </a:p>
          <a:p>
            <a:r>
              <a:rPr lang="en-US" dirty="0" smtClean="0"/>
              <a:t>The continuations that we pass to CPS procedures are receivers.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Receiver Example: call-with-values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(call-with-values 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(lambda () (values 3 4)) 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list)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(3 4)</a:t>
            </a:r>
          </a:p>
          <a:p>
            <a:r>
              <a:rPr lang="en-US" b="1" dirty="0" smtClean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is a receiver </a:t>
            </a:r>
            <a:br>
              <a:rPr lang="en-US" dirty="0" smtClean="0"/>
            </a:br>
            <a:r>
              <a:rPr lang="en-US" dirty="0" smtClean="0"/>
              <a:t>(we previously called it the consumer)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6019800" cy="838200"/>
          </a:xfrm>
        </p:spPr>
        <p:txBody>
          <a:bodyPr/>
          <a:lstStyle/>
          <a:p>
            <a:r>
              <a:rPr lang="en-US" dirty="0" smtClean="0"/>
              <a:t>new receiver </a:t>
            </a:r>
            <a:r>
              <a:rPr lang="en-US" dirty="0"/>
              <a:t>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94488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(call-with-output-file "myfile.ss"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  (lambda (p)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; this is the "receiver</a:t>
            </a:r>
            <a:r>
              <a:rPr lang="en-US" sz="2800" b="1" dirty="0" smtClean="0">
                <a:solidFill>
                  <a:srgbClr val="66FF66"/>
                </a:solidFill>
                <a:latin typeface="Arial Black" pitchFamily="34" charset="0"/>
              </a:rPr>
              <a:t>"</a:t>
            </a:r>
            <a:r>
              <a:rPr lang="en-US" sz="2800" b="1" dirty="0">
                <a:latin typeface="Courier New" pitchFamily="49" charset="0"/>
              </a:rPr>
              <a:t>    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(let f ([</a:t>
            </a:r>
            <a:r>
              <a:rPr lang="en-US" sz="2800" b="1" dirty="0" err="1">
                <a:latin typeface="Courier New" pitchFamily="49" charset="0"/>
              </a:rPr>
              <a:t>ls</a:t>
            </a:r>
            <a:r>
              <a:rPr lang="en-US" sz="2800" b="1" dirty="0">
                <a:latin typeface="Courier New" pitchFamily="49" charset="0"/>
              </a:rPr>
              <a:t> list-to-be-printed])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      (if (not (null? </a:t>
            </a:r>
            <a:r>
              <a:rPr lang="en-US" sz="2800" b="1" dirty="0" err="1">
                <a:latin typeface="Courier New" pitchFamily="49" charset="0"/>
              </a:rPr>
              <a:t>ls</a:t>
            </a:r>
            <a:r>
              <a:rPr lang="en-US" sz="2800" b="1" dirty="0">
                <a:latin typeface="Courier New" pitchFamily="49" charset="0"/>
              </a:rPr>
              <a:t>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          (begin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            (write (car </a:t>
            </a:r>
            <a:r>
              <a:rPr lang="en-US" sz="2800" b="1" dirty="0" err="1">
                <a:latin typeface="Courier New" pitchFamily="49" charset="0"/>
              </a:rPr>
              <a:t>ls</a:t>
            </a:r>
            <a:r>
              <a:rPr lang="en-US" sz="2800" b="1" dirty="0">
                <a:latin typeface="Courier New" pitchFamily="49" charset="0"/>
              </a:rPr>
              <a:t>) p)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            (newline p)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            (f (</a:t>
            </a:r>
            <a:r>
              <a:rPr lang="en-US" sz="2800" b="1" dirty="0" err="1">
                <a:latin typeface="Courier New" pitchFamily="49" charset="0"/>
              </a:rPr>
              <a:t>cdr</a:t>
            </a:r>
            <a:r>
              <a:rPr lang="en-US" sz="2800" b="1" dirty="0">
                <a:latin typeface="Courier New" pitchFamily="49" charset="0"/>
              </a:rPr>
              <a:t> </a:t>
            </a:r>
            <a:r>
              <a:rPr lang="en-US" sz="2800" b="1" dirty="0" err="1">
                <a:latin typeface="Courier New" pitchFamily="49" charset="0"/>
              </a:rPr>
              <a:t>ls</a:t>
            </a:r>
            <a:r>
              <a:rPr lang="en-US" sz="2800" b="1" dirty="0">
                <a:latin typeface="Courier New" pitchFamily="49" charset="0"/>
              </a:rPr>
              <a:t>))))))) 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667000" y="762000"/>
            <a:ext cx="6248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From TSPL: The following shows the use of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call-with-output-file</a:t>
            </a:r>
            <a:r>
              <a:rPr lang="en-US" dirty="0">
                <a:solidFill>
                  <a:schemeClr val="bg1"/>
                </a:solidFill>
              </a:rPr>
              <a:t> to write a list of objects (the value of list-to-be-printed), separated by newlines, to the file named by "myfile.ss."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0" y="5051425"/>
            <a:ext cx="57912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(define call-with-output-file</a:t>
            </a:r>
            <a:b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  (lambda (filename proc)</a:t>
            </a:r>
            <a:b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    (let ((p (open-output-file filename)))</a:t>
            </a:r>
            <a:b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      (let ((v (proc p)))</a:t>
            </a:r>
            <a:b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        (close-output-port p)</a:t>
            </a:r>
            <a:b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        v))))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Review of Continuations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5438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This intro is loosely based on one from the book </a:t>
            </a:r>
            <a:r>
              <a:rPr lang="en-US" sz="2800" i="1" dirty="0">
                <a:solidFill>
                  <a:srgbClr val="66FF66"/>
                </a:solidFill>
              </a:rPr>
              <a:t>Scheme and the Art of Programming</a:t>
            </a:r>
            <a:r>
              <a:rPr lang="en-US" sz="2800" dirty="0"/>
              <a:t> by George Springer and Daniel Friedman.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Consider the evaluation of the expression: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(let ([x (+ y 2)])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(if (&lt; x 4) 5 (- x 6))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What is the continuation </a:t>
            </a:r>
            <a:r>
              <a:rPr lang="en-US" sz="2800" b="1" dirty="0" smtClean="0"/>
              <a:t>of</a:t>
            </a:r>
            <a:br>
              <a:rPr lang="en-US" sz="2800" b="1" dirty="0" smtClean="0"/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(+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y 2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?  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?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(- x 6) ?    (&lt; x 4)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procedures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14600"/>
            <a:ext cx="7467600" cy="4724400"/>
          </a:xfrm>
        </p:spPr>
        <p:txBody>
          <a:bodyPr/>
          <a:lstStyle/>
          <a:p>
            <a:r>
              <a:rPr lang="en-US" b="1" dirty="0"/>
              <a:t>Suppose that we have a procedure </a:t>
            </a:r>
            <a:r>
              <a:rPr lang="en-US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procedures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(escaper +)</a:t>
            </a:r>
            <a:r>
              <a:rPr lang="en-US" sz="2800" b="1" dirty="0"/>
              <a:t> creates a procedure that is 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10363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If you want to experiment with escaper, you can define it by </a:t>
            </a:r>
            <a:br>
              <a:rPr lang="en-US" sz="2400" b="1" dirty="0" smtClean="0"/>
            </a:br>
            <a:r>
              <a:rPr lang="en-US" sz="2400" b="1" dirty="0" smtClean="0"/>
              <a:t>loading </a:t>
            </a:r>
            <a:r>
              <a:rPr lang="en-US" sz="2400" b="1" dirty="0" smtClean="0">
                <a:solidFill>
                  <a:srgbClr val="66FF66"/>
                </a:solidFill>
              </a:rPr>
              <a:t>escaper.ss</a:t>
            </a:r>
            <a:r>
              <a:rPr lang="en-US" sz="2400" b="1" dirty="0" smtClean="0"/>
              <a:t> in the following way:</a:t>
            </a:r>
            <a:br>
              <a:rPr lang="en-US" sz="2400" b="1" dirty="0" smtClean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escaper.ss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is </a:t>
            </a:r>
            <a:r>
              <a:rPr lang="en-US" sz="2400" dirty="0" smtClean="0"/>
              <a:t>linked from the schedule page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sliderule 1:12pm 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Arial Black" pitchFamily="34" charset="0"/>
              </a:rPr>
              <a:t>petite </a:t>
            </a:r>
            <a:r>
              <a:rPr lang="en-US" sz="2400" b="1" dirty="0" err="1" smtClean="0">
                <a:latin typeface="Arial Black" pitchFamily="34" charset="0"/>
              </a:rPr>
              <a:t>escaper.ss</a:t>
            </a:r>
            <a:endParaRPr lang="en-US" sz="2400" dirty="0">
              <a:latin typeface="Arial Black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Petite Chez </a:t>
            </a:r>
            <a:r>
              <a:rPr lang="en-US" sz="2400" dirty="0">
                <a:latin typeface="Courier New" pitchFamily="49" charset="0"/>
              </a:rPr>
              <a:t>Scheme Version 6.7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Copyright (c) 1985-2001 Cadence Research Systems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Arial Black" pitchFamily="34" charset="0"/>
              </a:rPr>
              <a:t>((call/cc receiver-4))</a:t>
            </a:r>
            <a:endParaRPr lang="en-US" sz="2400" dirty="0">
              <a:latin typeface="Arial Black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"escaper is defined"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Arial Black" pitchFamily="34" charset="0"/>
              </a:rPr>
              <a:t>(</a:t>
            </a:r>
            <a:r>
              <a:rPr lang="en-US" sz="2400" b="1" dirty="0" err="1">
                <a:latin typeface="Arial Black" pitchFamily="34" charset="0"/>
              </a:rPr>
              <a:t>cdr</a:t>
            </a:r>
            <a:r>
              <a:rPr lang="en-US" sz="2400" b="1" dirty="0">
                <a:latin typeface="Arial Black" pitchFamily="34" charset="0"/>
              </a:rPr>
              <a:t> ((escaper </a:t>
            </a:r>
            <a:r>
              <a:rPr lang="en-US" sz="2400" b="1" dirty="0" err="1">
                <a:latin typeface="Arial Black" pitchFamily="34" charset="0"/>
              </a:rPr>
              <a:t>cdr</a:t>
            </a:r>
            <a:r>
              <a:rPr lang="en-US" sz="2400" b="1" dirty="0">
                <a:latin typeface="Arial Black" pitchFamily="34" charset="0"/>
              </a:rPr>
              <a:t>) '(4 5 6)))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(5 6)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You can experiment with escaper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7113</TotalTime>
  <Words>786</Words>
  <Application>Microsoft Office PowerPoint</Application>
  <PresentationFormat>On-screen Show (4:3)</PresentationFormat>
  <Paragraphs>155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Black</vt:lpstr>
      <vt:lpstr>Courier New</vt:lpstr>
      <vt:lpstr>Swis721 Ex BT</vt:lpstr>
      <vt:lpstr>Times New Roman</vt:lpstr>
      <vt:lpstr>Wingdings</vt:lpstr>
      <vt:lpstr>Default Design</vt:lpstr>
      <vt:lpstr>CSSE 304  Days 29-30</vt:lpstr>
      <vt:lpstr>Warm-up for call/cc</vt:lpstr>
      <vt:lpstr>Receivers</vt:lpstr>
      <vt:lpstr>Old Receiver Example: call-with-values</vt:lpstr>
      <vt:lpstr>new receiver example</vt:lpstr>
      <vt:lpstr>Review of Continuations </vt:lpstr>
      <vt:lpstr>Escape procedures</vt:lpstr>
      <vt:lpstr>Escape procedures</vt:lpstr>
      <vt:lpstr>You can experiment with escaper</vt:lpstr>
      <vt:lpstr>Escape Procedures</vt:lpstr>
      <vt:lpstr>Call/cc definition and exampleS</vt:lpstr>
      <vt:lpstr>dining out example from Springer and Friedman, Part 5 intro</vt:lpstr>
      <vt:lpstr>call/cc</vt:lpstr>
      <vt:lpstr>call/cc definition summary</vt:lpstr>
      <vt:lpstr>call/cc example</vt:lpstr>
      <vt:lpstr>More call/cc examples</vt:lpstr>
      <vt:lpstr>Interlude: quotes</vt:lpstr>
      <vt:lpstr>Still more call/cc examples</vt:lpstr>
      <vt:lpstr>               A puzzling call/cc example</vt:lpstr>
      <vt:lpstr>        “mondo bizarro” example</vt:lpstr>
    </vt:vector>
  </TitlesOfParts>
  <Company>Honeywell Project Operations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Accent 1</dc:title>
  <dc:creator>nshastry</dc:creator>
  <cp:lastModifiedBy>Claude Anderson</cp:lastModifiedBy>
  <cp:revision>93</cp:revision>
  <cp:lastPrinted>2014-05-06T10:26:43Z</cp:lastPrinted>
  <dcterms:created xsi:type="dcterms:W3CDTF">2001-03-11T15:54:35Z</dcterms:created>
  <dcterms:modified xsi:type="dcterms:W3CDTF">2014-05-06T11:05:45Z</dcterms:modified>
</cp:coreProperties>
</file>