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13" r:id="rId2"/>
    <p:sldId id="332" r:id="rId3"/>
    <p:sldId id="378" r:id="rId4"/>
    <p:sldId id="445" r:id="rId5"/>
    <p:sldId id="452" r:id="rId6"/>
    <p:sldId id="377" r:id="rId7"/>
    <p:sldId id="375" r:id="rId8"/>
    <p:sldId id="376" r:id="rId9"/>
    <p:sldId id="319" r:id="rId10"/>
    <p:sldId id="328" r:id="rId11"/>
    <p:sldId id="323" r:id="rId12"/>
    <p:sldId id="321" r:id="rId13"/>
    <p:sldId id="322" r:id="rId14"/>
    <p:sldId id="324" r:id="rId15"/>
    <p:sldId id="325" r:id="rId16"/>
    <p:sldId id="326" r:id="rId17"/>
    <p:sldId id="327" r:id="rId18"/>
    <p:sldId id="329" r:id="rId19"/>
    <p:sldId id="453" r:id="rId20"/>
    <p:sldId id="454" r:id="rId21"/>
    <p:sldId id="334" r:id="rId22"/>
    <p:sldId id="337" r:id="rId23"/>
    <p:sldId id="331" r:id="rId24"/>
    <p:sldId id="455" r:id="rId25"/>
    <p:sldId id="338" r:id="rId26"/>
    <p:sldId id="339" r:id="rId27"/>
    <p:sldId id="340" r:id="rId28"/>
    <p:sldId id="341" r:id="rId29"/>
    <p:sldId id="342" r:id="rId30"/>
    <p:sldId id="343" r:id="rId31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/>
  <p:clrMru>
    <a:srgbClr val="FF00FF"/>
    <a:srgbClr val="DB8EFF"/>
    <a:srgbClr val="0000FF"/>
    <a:srgbClr val="CC0099"/>
    <a:srgbClr val="BEF1FF"/>
    <a:srgbClr val="0033CC"/>
    <a:srgbClr val="FF3300"/>
    <a:srgbClr val="99CCFF"/>
    <a:srgbClr val="CCFF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598" autoAdjust="0"/>
    <p:restoredTop sz="77074" autoAdjust="0"/>
  </p:normalViewPr>
  <p:slideViewPr>
    <p:cSldViewPr>
      <p:cViewPr varScale="1">
        <p:scale>
          <a:sx n="48" d="100"/>
          <a:sy n="48" d="100"/>
        </p:scale>
        <p:origin x="42" y="9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13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8" tIns="48315" rIns="96628" bIns="4831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587" y="1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8" tIns="48315" rIns="96628" bIns="4831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9475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8" tIns="48315" rIns="96628" bIns="4831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587" y="9119475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8" tIns="48315" rIns="96628" bIns="4831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437415F-E21A-415C-A69D-643322068D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62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6628" tIns="48315" rIns="96628" bIns="483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0060"/>
          </a:xfrm>
          <a:prstGeom prst="rect">
            <a:avLst/>
          </a:prstGeom>
        </p:spPr>
        <p:txBody>
          <a:bodyPr vert="horz" lIns="96628" tIns="48315" rIns="96628" bIns="48315" rtlCol="0"/>
          <a:lstStyle>
            <a:lvl1pPr algn="r">
              <a:defRPr sz="1200"/>
            </a:lvl1pPr>
          </a:lstStyle>
          <a:p>
            <a:fld id="{08A50F01-8789-4732-859E-70C05AC359EB}" type="datetimeFigureOut">
              <a:rPr lang="en-US" smtClean="0"/>
              <a:pPr/>
              <a:t>1/14/2021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19138"/>
            <a:ext cx="6399212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28" tIns="48315" rIns="96628" bIns="483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6628" tIns="48315" rIns="96628" bIns="4831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6628" tIns="48315" rIns="96628" bIns="483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0060"/>
          </a:xfrm>
          <a:prstGeom prst="rect">
            <a:avLst/>
          </a:prstGeom>
        </p:spPr>
        <p:txBody>
          <a:bodyPr vert="horz" lIns="96628" tIns="48315" rIns="96628" bIns="48315" rtlCol="0" anchor="b"/>
          <a:lstStyle>
            <a:lvl1pPr algn="r">
              <a:defRPr sz="1200"/>
            </a:lvl1pPr>
          </a:lstStyle>
          <a:p>
            <a:fld id="{1972F291-4360-4ECD-BA65-1091B7F268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78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72F291-4360-4ECD-BA65-1091B7F268E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83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Hide this slide and the next two for the online slides.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72F291-4360-4ECD-BA65-1091B7F268E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4030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Hide this slide and the next two for the online slides.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72F291-4360-4ECD-BA65-1091B7F268E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18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72F291-4360-4ECD-BA65-1091B7F268E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980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Hide this</a:t>
            </a:r>
            <a:r>
              <a:rPr lang="en-US" baseline="0" dirty="0"/>
              <a:t> slide for on-line slides.  Unhide before class and redo on-line PDF after 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72F291-4360-4ECD-BA65-1091B7F268E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85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72F291-4360-4ECD-BA65-1091B7F268E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1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404 you will probably get to choose the implementation language</a:t>
            </a:r>
          </a:p>
          <a:p>
            <a:endParaRPr lang="en-US" dirty="0"/>
          </a:p>
          <a:p>
            <a:r>
              <a:rPr lang="en-US" dirty="0"/>
              <a:t>Source</a:t>
            </a:r>
            <a:r>
              <a:rPr lang="en-US" baseline="0" dirty="0"/>
              <a:t> language:</a:t>
            </a:r>
          </a:p>
          <a:p>
            <a:r>
              <a:rPr lang="en-US" baseline="0" dirty="0"/>
              <a:t>    Removes some low-level details.</a:t>
            </a:r>
          </a:p>
          <a:p>
            <a:r>
              <a:rPr lang="en-US" baseline="0" dirty="0"/>
              <a:t>    Makes testing easier.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72F291-4360-4ECD-BA65-1091B7F268E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32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72F291-4360-4ECD-BA65-1091B7F268E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22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do we use Scheme procedures to represent most of our primitive procedures?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72F291-4360-4ECD-BA65-1091B7F268E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99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72F291-4360-4ECD-BA65-1091B7F268E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377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Pause</a:t>
            </a:r>
            <a:r>
              <a:rPr lang="en-US" baseline="0" dirty="0"/>
              <a:t> after this slide and do the rest of let on the board and/or on the transparency.</a:t>
            </a:r>
          </a:p>
          <a:p>
            <a:r>
              <a:rPr lang="en-US" baseline="0" dirty="0"/>
              <a:t>Then show the rest of the let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72F291-4360-4ECD-BA65-1091B7F268E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42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Pause</a:t>
            </a:r>
            <a:r>
              <a:rPr lang="en-US" baseline="0" dirty="0"/>
              <a:t> after this slide and do the rest of let on the board and/or on the transparency.</a:t>
            </a:r>
          </a:p>
          <a:p>
            <a:r>
              <a:rPr lang="en-US" baseline="0" dirty="0"/>
              <a:t>Then show the rest of the let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72F291-4360-4ECD-BA65-1091B7F268E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44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FFFF"/>
            </a:gs>
            <a:gs pos="100000">
              <a:srgbClr val="99CCFF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articles.mercola.com/sites/articles/archive/2009/04/07/What-Does-a-Trillion-Dollars-Look-Like.asp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685801"/>
            <a:ext cx="7772400" cy="944563"/>
          </a:xfrm>
        </p:spPr>
        <p:txBody>
          <a:bodyPr/>
          <a:lstStyle/>
          <a:p>
            <a:r>
              <a:rPr lang="en-US" dirty="0"/>
              <a:t>CSSE 304 Day 20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1752600"/>
            <a:ext cx="8686800" cy="2438400"/>
          </a:xfrm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en-US" sz="2800" dirty="0"/>
              <a:t>First, we finish the overview of the interpreter starting code from last time.  </a:t>
            </a:r>
          </a:p>
          <a:p>
            <a:pPr algn="l">
              <a:lnSpc>
                <a:spcPct val="90000"/>
              </a:lnSpc>
            </a:pPr>
            <a:r>
              <a:rPr lang="en-US" sz="2800" dirty="0"/>
              <a:t>Then we add let, lambda, and possibly if to the interpreted language.</a:t>
            </a:r>
          </a:p>
          <a:p>
            <a:pPr algn="l">
              <a:lnSpc>
                <a:spcPct val="90000"/>
              </a:lnSpc>
            </a:pPr>
            <a:endParaRPr lang="en-US" sz="2800" dirty="0"/>
          </a:p>
          <a:p>
            <a:pPr algn="l">
              <a:lnSpc>
                <a:spcPct val="90000"/>
              </a:lnSpc>
            </a:pPr>
            <a:endParaRPr lang="en-US" sz="2800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top-level-eval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600200"/>
            <a:ext cx="8229600" cy="21336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(define top-level-eval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  (lambda (parsed-form)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        (eval-</a:t>
            </a:r>
            <a:r>
              <a:rPr lang="en-US" b="1" dirty="0" err="1">
                <a:latin typeface="Courier New" pitchFamily="49" charset="0"/>
              </a:rPr>
              <a:t>exp</a:t>
            </a:r>
            <a:r>
              <a:rPr lang="en-US" b="1" dirty="0">
                <a:latin typeface="Courier New" pitchFamily="49" charset="0"/>
              </a:rPr>
              <a:t> parsed-form))</a:t>
            </a:r>
            <a:r>
              <a:rPr lang="en-US" dirty="0">
                <a:latin typeface="Courier New" pitchFamily="49" charset="0"/>
              </a:rPr>
              <a:t>)</a:t>
            </a:r>
          </a:p>
        </p:txBody>
      </p:sp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2209800" y="3657600"/>
            <a:ext cx="7848600" cy="3145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b="1" dirty="0">
                <a:solidFill>
                  <a:srgbClr val="0033CC"/>
                </a:solidFill>
                <a:latin typeface="Times New Roman" pitchFamily="18" charset="0"/>
              </a:rPr>
              <a:t>Later we'll add some syntactic forms  that are not expressions;</a:t>
            </a:r>
            <a:r>
              <a:rPr lang="en-US" sz="3200" b="1" dirty="0">
                <a:solidFill>
                  <a:srgbClr val="FF3300"/>
                </a:solidFill>
                <a:latin typeface="Times New Roman" pitchFamily="18" charset="0"/>
              </a:rPr>
              <a:t> </a:t>
            </a:r>
            <a:r>
              <a:rPr lang="en-US" sz="3200" b="1" dirty="0">
                <a:solidFill>
                  <a:srgbClr val="0033CC"/>
                </a:solidFill>
                <a:latin typeface="Times New Roman" pitchFamily="18" charset="0"/>
              </a:rPr>
              <a:t>for example, </a:t>
            </a:r>
            <a:br>
              <a:rPr lang="en-US" sz="3200" b="1" dirty="0">
                <a:solidFill>
                  <a:srgbClr val="0033CC"/>
                </a:solidFill>
                <a:latin typeface="Times New Roman" pitchFamily="18" charset="0"/>
              </a:rPr>
            </a:br>
            <a:r>
              <a:rPr lang="en-US" sz="3200" b="1" dirty="0">
                <a:solidFill>
                  <a:srgbClr val="0033CC"/>
                </a:solidFill>
                <a:latin typeface="Times New Roman" pitchFamily="18" charset="0"/>
              </a:rPr>
              <a:t>    </a:t>
            </a:r>
            <a:r>
              <a:rPr lang="en-US" sz="3200" b="1" dirty="0">
                <a:solidFill>
                  <a:srgbClr val="CC0099"/>
                </a:solidFill>
                <a:latin typeface="Courier New" pitchFamily="49" charset="0"/>
              </a:rPr>
              <a:t>(define var exp)</a:t>
            </a:r>
            <a:r>
              <a:rPr lang="en-US" sz="3200" b="1" dirty="0">
                <a:solidFill>
                  <a:srgbClr val="0033CC"/>
                </a:solidFill>
                <a:latin typeface="Times New Roman" pitchFamily="18" charset="0"/>
              </a:rPr>
              <a:t>.</a:t>
            </a:r>
          </a:p>
          <a:p>
            <a:pPr>
              <a:spcBef>
                <a:spcPct val="20000"/>
              </a:spcBef>
            </a:pPr>
            <a:r>
              <a:rPr lang="en-US" sz="3200" b="1" dirty="0">
                <a:solidFill>
                  <a:srgbClr val="CC0099"/>
                </a:solidFill>
                <a:latin typeface="Times New Roman" pitchFamily="18" charset="0"/>
              </a:rPr>
              <a:t>eval-exp</a:t>
            </a:r>
            <a:r>
              <a:rPr lang="en-US" sz="3200" b="1" dirty="0">
                <a:latin typeface="Times New Roman" pitchFamily="18" charset="0"/>
              </a:rPr>
              <a:t> may not be sufficient for those forms, so we may need to add other cases to </a:t>
            </a:r>
            <a:br>
              <a:rPr lang="en-US" sz="3200" b="1" dirty="0">
                <a:latin typeface="Times New Roman" pitchFamily="18" charset="0"/>
              </a:rPr>
            </a:br>
            <a:r>
              <a:rPr lang="en-US" sz="3200" b="1" dirty="0">
                <a:solidFill>
                  <a:srgbClr val="CC0099"/>
                </a:solidFill>
                <a:latin typeface="Courier New" pitchFamily="49" charset="0"/>
              </a:rPr>
              <a:t>top-level-eval</a:t>
            </a:r>
            <a:r>
              <a:rPr lang="en-US" sz="3200" b="1" dirty="0"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86200" y="304800"/>
            <a:ext cx="6629400" cy="381000"/>
          </a:xfrm>
        </p:spPr>
        <p:txBody>
          <a:bodyPr/>
          <a:lstStyle/>
          <a:p>
            <a:r>
              <a:rPr lang="en-US" sz="4000"/>
              <a:t>representing procedures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10972800" cy="41910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(define-</a:t>
            </a:r>
            <a:r>
              <a:rPr lang="en-US" sz="2800" b="1" dirty="0" err="1">
                <a:latin typeface="Courier New" pitchFamily="49" charset="0"/>
              </a:rPr>
              <a:t>datatype</a:t>
            </a:r>
            <a:r>
              <a:rPr lang="en-US" sz="2800" b="1" dirty="0">
                <a:latin typeface="Courier New" pitchFamily="49" charset="0"/>
              </a:rPr>
              <a:t> proc-</a:t>
            </a:r>
            <a:r>
              <a:rPr lang="en-US" sz="2800" b="1" dirty="0" err="1">
                <a:latin typeface="Courier New" pitchFamily="49" charset="0"/>
              </a:rPr>
              <a:t>val</a:t>
            </a:r>
            <a:r>
              <a:rPr lang="en-US" sz="2800" b="1" dirty="0">
                <a:latin typeface="Courier New" pitchFamily="49" charset="0"/>
              </a:rPr>
              <a:t> proc-</a:t>
            </a:r>
            <a:r>
              <a:rPr lang="en-US" sz="2800" b="1" dirty="0" err="1">
                <a:latin typeface="Courier New" pitchFamily="49" charset="0"/>
              </a:rPr>
              <a:t>val</a:t>
            </a:r>
            <a:r>
              <a:rPr lang="en-US" sz="2800" b="1" dirty="0">
                <a:latin typeface="Courier New" pitchFamily="49" charset="0"/>
              </a:rPr>
              <a:t>?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[prim-proc         </a:t>
            </a:r>
            <a:r>
              <a:rPr lang="en-US" sz="2800" b="1" dirty="0">
                <a:solidFill>
                  <a:srgbClr val="CC0099"/>
                </a:solidFill>
                <a:latin typeface="Courier New" pitchFamily="49" charset="0"/>
              </a:rPr>
              <a:t>; primitive procedure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(name symbol?)])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28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solidFill>
                  <a:srgbClr val="CC0099"/>
                </a:solidFill>
                <a:latin typeface="Courier New" pitchFamily="49" charset="0"/>
              </a:rPr>
              <a:t>; </a:t>
            </a:r>
            <a:r>
              <a:rPr lang="en-US" sz="2800" b="1" dirty="0" err="1">
                <a:solidFill>
                  <a:srgbClr val="CC0099"/>
                </a:solidFill>
                <a:latin typeface="Courier New" pitchFamily="49" charset="0"/>
              </a:rPr>
              <a:t>Datatype</a:t>
            </a:r>
            <a:r>
              <a:rPr lang="en-US" sz="2800" b="1" dirty="0">
                <a:solidFill>
                  <a:srgbClr val="CC0099"/>
                </a:solidFill>
                <a:latin typeface="Courier New" pitchFamily="49" charset="0"/>
              </a:rPr>
              <a:t> for procedures.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solidFill>
                  <a:srgbClr val="CC0099"/>
                </a:solidFill>
                <a:latin typeface="Courier New" pitchFamily="49" charset="0"/>
              </a:rPr>
              <a:t>; At first we have only </a:t>
            </a: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</a:rPr>
              <a:t>one</a:t>
            </a:r>
            <a:r>
              <a:rPr lang="en-US" sz="2800" b="1" dirty="0">
                <a:solidFill>
                  <a:srgbClr val="CC0099"/>
                </a:solidFill>
                <a:latin typeface="Courier New" pitchFamily="49" charset="0"/>
              </a:rPr>
              <a:t> kind of procedure,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solidFill>
                  <a:srgbClr val="CC0099"/>
                </a:solidFill>
                <a:latin typeface="Courier New" pitchFamily="49" charset="0"/>
              </a:rPr>
              <a:t>; but more kinds will be added later.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2800" b="1" dirty="0">
                <a:solidFill>
                  <a:srgbClr val="CC0099"/>
                </a:solidFill>
                <a:latin typeface="Courier New" pitchFamily="49" charset="0"/>
              </a:rPr>
              <a:t>;</a:t>
            </a:r>
            <a:r>
              <a:rPr lang="en-US" sz="2800" b="1" dirty="0">
                <a:solidFill>
                  <a:srgbClr val="FF3300"/>
                </a:solidFill>
                <a:latin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</a:rPr>
              <a:t>The first kind that we will add: </a:t>
            </a:r>
            <a:br>
              <a:rPr lang="en-US" sz="2800" b="1" dirty="0">
                <a:solidFill>
                  <a:srgbClr val="FF3300"/>
                </a:solidFill>
                <a:latin typeface="Courier New" pitchFamily="49" charset="0"/>
              </a:rPr>
            </a:br>
            <a:r>
              <a:rPr lang="en-US" sz="2800" b="1" dirty="0">
                <a:solidFill>
                  <a:srgbClr val="CC0099"/>
                </a:solidFill>
                <a:latin typeface="Courier New" pitchFamily="49" charset="0"/>
              </a:rPr>
              <a:t>;</a:t>
            </a:r>
            <a:r>
              <a:rPr lang="en-US" sz="2800" b="1" dirty="0">
                <a:solidFill>
                  <a:srgbClr val="FF3300"/>
                </a:solidFill>
                <a:latin typeface="Courier New" pitchFamily="49" charset="0"/>
              </a:rPr>
              <a:t>    </a:t>
            </a:r>
            <a:r>
              <a:rPr lang="en-US" sz="2800" b="1" dirty="0">
                <a:solidFill>
                  <a:srgbClr val="CC0099"/>
                </a:solidFill>
                <a:latin typeface="Courier New" pitchFamily="49" charset="0"/>
              </a:rPr>
              <a:t>closures created by execution of lambda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2800" b="1" dirty="0">
              <a:solidFill>
                <a:srgbClr val="FF330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sz="2800" b="1" dirty="0">
              <a:latin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eval-exp – how it works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798638"/>
            <a:ext cx="8229600" cy="4525962"/>
          </a:xfrm>
        </p:spPr>
        <p:txBody>
          <a:bodyPr/>
          <a:lstStyle/>
          <a:p>
            <a:r>
              <a:rPr lang="en-US"/>
              <a:t>What it returns depends on the type of expression.</a:t>
            </a:r>
          </a:p>
          <a:p>
            <a:pPr lvl="1"/>
            <a:r>
              <a:rPr lang="en-US"/>
              <a:t>If it’s a literal expression …</a:t>
            </a:r>
          </a:p>
          <a:p>
            <a:pPr lvl="1"/>
            <a:r>
              <a:rPr lang="en-US"/>
              <a:t>If it’s a variable reference …</a:t>
            </a:r>
          </a:p>
          <a:p>
            <a:pPr lvl="1"/>
            <a:r>
              <a:rPr lang="en-US"/>
              <a:t>If it’s an application  …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2425700" y="228600"/>
            <a:ext cx="7340600" cy="381000"/>
          </a:xfrm>
        </p:spPr>
        <p:txBody>
          <a:bodyPr/>
          <a:lstStyle/>
          <a:p>
            <a:r>
              <a:rPr lang="en-US" sz="4000"/>
              <a:t>eval-exp   code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11887200" cy="5715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solidFill>
                  <a:srgbClr val="CC0099"/>
                </a:solidFill>
                <a:latin typeface="Courier New" pitchFamily="49" charset="0"/>
              </a:rPr>
              <a:t>; </a:t>
            </a:r>
            <a:r>
              <a:rPr lang="en-US" sz="2800" b="1" dirty="0" err="1">
                <a:solidFill>
                  <a:srgbClr val="CC0099"/>
                </a:solidFill>
                <a:latin typeface="Courier New" pitchFamily="49" charset="0"/>
              </a:rPr>
              <a:t>eval</a:t>
            </a:r>
            <a:r>
              <a:rPr lang="en-US" sz="2800" b="1" dirty="0">
                <a:solidFill>
                  <a:srgbClr val="CC0099"/>
                </a:solidFill>
                <a:latin typeface="Courier New" pitchFamily="49" charset="0"/>
              </a:rPr>
              <a:t>-exp "is" the interpreter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2800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(define </a:t>
            </a:r>
            <a:r>
              <a:rPr lang="en-US" sz="2800" b="1" dirty="0" err="1">
                <a:latin typeface="Courier New" pitchFamily="49" charset="0"/>
              </a:rPr>
              <a:t>eval</a:t>
            </a:r>
            <a:r>
              <a:rPr lang="en-US" sz="2800" b="1" dirty="0">
                <a:latin typeface="Courier New" pitchFamily="49" charset="0"/>
              </a:rPr>
              <a:t>-exp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(lambda (exp)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(cases expression exp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[</a:t>
            </a:r>
            <a:r>
              <a:rPr lang="en-US" sz="2800" b="1" dirty="0">
                <a:solidFill>
                  <a:srgbClr val="CC0099"/>
                </a:solidFill>
                <a:latin typeface="Courier New" pitchFamily="49" charset="0"/>
              </a:rPr>
              <a:t>lit-exp</a:t>
            </a:r>
            <a:r>
              <a:rPr lang="en-US" sz="2800" b="1" dirty="0">
                <a:latin typeface="Courier New" pitchFamily="49" charset="0"/>
              </a:rPr>
              <a:t> (datum) datum]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[</a:t>
            </a:r>
            <a:r>
              <a:rPr lang="en-US" sz="2800" b="1" dirty="0">
                <a:solidFill>
                  <a:srgbClr val="CC0099"/>
                </a:solidFill>
                <a:latin typeface="Courier New" pitchFamily="49" charset="0"/>
              </a:rPr>
              <a:t>var-exp</a:t>
            </a:r>
            <a:r>
              <a:rPr lang="en-US" sz="2800" b="1" dirty="0">
                <a:latin typeface="Courier New" pitchFamily="49" charset="0"/>
              </a:rPr>
              <a:t> (id)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(apply-env </a:t>
            </a:r>
            <a:r>
              <a:rPr lang="en-US" sz="2800" b="1" dirty="0" err="1">
                <a:latin typeface="Courier New" pitchFamily="49" charset="0"/>
              </a:rPr>
              <a:t>init</a:t>
            </a:r>
            <a:r>
              <a:rPr lang="en-US" sz="2800" b="1" dirty="0">
                <a:latin typeface="Courier New" pitchFamily="49" charset="0"/>
              </a:rPr>
              <a:t>-env)]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[</a:t>
            </a:r>
            <a:r>
              <a:rPr lang="en-US" sz="2800" b="1" dirty="0">
                <a:solidFill>
                  <a:srgbClr val="CC0099"/>
                </a:solidFill>
                <a:latin typeface="Courier New" pitchFamily="49" charset="0"/>
              </a:rPr>
              <a:t>app-exp</a:t>
            </a:r>
            <a:r>
              <a:rPr lang="en-US" sz="2800" b="1" dirty="0">
                <a:latin typeface="Courier New" pitchFamily="49" charset="0"/>
              </a:rPr>
              <a:t> (</a:t>
            </a:r>
            <a:r>
              <a:rPr lang="en-US" sz="2800" b="1" dirty="0" err="1">
                <a:latin typeface="Courier New" pitchFamily="49" charset="0"/>
              </a:rPr>
              <a:t>rator</a:t>
            </a:r>
            <a:r>
              <a:rPr lang="en-US" sz="2800" b="1" dirty="0">
                <a:latin typeface="Courier New" pitchFamily="49" charset="0"/>
              </a:rPr>
              <a:t> </a:t>
            </a:r>
            <a:r>
              <a:rPr lang="en-US" sz="2800" b="1" dirty="0" err="1">
                <a:latin typeface="Courier New" pitchFamily="49" charset="0"/>
              </a:rPr>
              <a:t>rands</a:t>
            </a:r>
            <a:r>
              <a:rPr lang="en-US" sz="2800" b="1" dirty="0">
                <a:latin typeface="Courier New" pitchFamily="49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(let ([proc-value (</a:t>
            </a:r>
            <a:r>
              <a:rPr lang="en-US" sz="2800" b="1" dirty="0" err="1">
                <a:latin typeface="Courier New" pitchFamily="49" charset="0"/>
              </a:rPr>
              <a:t>eval</a:t>
            </a:r>
            <a:r>
              <a:rPr lang="en-US" sz="2800" b="1" dirty="0">
                <a:latin typeface="Courier New" pitchFamily="49" charset="0"/>
              </a:rPr>
              <a:t>-exp </a:t>
            </a:r>
            <a:r>
              <a:rPr lang="en-US" sz="2800" b="1" dirty="0" err="1">
                <a:latin typeface="Courier New" pitchFamily="49" charset="0"/>
              </a:rPr>
              <a:t>rator</a:t>
            </a:r>
            <a:r>
              <a:rPr lang="en-US" sz="2800" b="1" dirty="0">
                <a:latin typeface="Courier New" pitchFamily="49" charset="0"/>
              </a:rPr>
              <a:t>)]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      [</a:t>
            </a:r>
            <a:r>
              <a:rPr lang="en-US" sz="2800" b="1" dirty="0" err="1">
                <a:latin typeface="Courier New" pitchFamily="49" charset="0"/>
              </a:rPr>
              <a:t>args</a:t>
            </a:r>
            <a:r>
              <a:rPr lang="en-US" sz="2800" b="1" dirty="0">
                <a:latin typeface="Courier New" pitchFamily="49" charset="0"/>
              </a:rPr>
              <a:t> (</a:t>
            </a:r>
            <a:r>
              <a:rPr lang="en-US" sz="2800" b="1" dirty="0" err="1">
                <a:latin typeface="Courier New" pitchFamily="49" charset="0"/>
              </a:rPr>
              <a:t>eval-rands</a:t>
            </a:r>
            <a:r>
              <a:rPr lang="en-US" sz="2800" b="1" dirty="0">
                <a:latin typeface="Courier New" pitchFamily="49" charset="0"/>
              </a:rPr>
              <a:t> </a:t>
            </a:r>
            <a:r>
              <a:rPr lang="en-US" sz="2800" b="1" dirty="0" err="1">
                <a:latin typeface="Courier New" pitchFamily="49" charset="0"/>
              </a:rPr>
              <a:t>rands</a:t>
            </a:r>
            <a:r>
              <a:rPr lang="en-US" sz="2800" b="1" dirty="0">
                <a:latin typeface="Courier New" pitchFamily="49" charset="0"/>
              </a:rPr>
              <a:t>)])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  (apply-proc proc-value </a:t>
            </a:r>
            <a:r>
              <a:rPr lang="en-US" sz="2800" b="1" dirty="0" err="1">
                <a:latin typeface="Courier New" pitchFamily="49" charset="0"/>
              </a:rPr>
              <a:t>args</a:t>
            </a:r>
            <a:r>
              <a:rPr lang="en-US" sz="2800" b="1" dirty="0">
                <a:latin typeface="Courier New" pitchFamily="49" charset="0"/>
              </a:rPr>
              <a:t>))]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[</a:t>
            </a:r>
            <a:r>
              <a:rPr lang="en-US" sz="2800" b="1" dirty="0">
                <a:solidFill>
                  <a:srgbClr val="CC0099"/>
                </a:solidFill>
                <a:latin typeface="Courier New" pitchFamily="49" charset="0"/>
              </a:rPr>
              <a:t>else</a:t>
            </a:r>
            <a:r>
              <a:rPr lang="en-US" sz="2800" b="1" dirty="0">
                <a:latin typeface="Courier New" pitchFamily="49" charset="0"/>
              </a:rPr>
              <a:t> (eopl:error 'eval-exp 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                 "Bad abstract syntax: ~a" exp)])))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14800" y="304800"/>
            <a:ext cx="6324600" cy="381000"/>
          </a:xfrm>
        </p:spPr>
        <p:txBody>
          <a:bodyPr/>
          <a:lstStyle/>
          <a:p>
            <a:r>
              <a:rPr lang="en-US" sz="4000"/>
              <a:t>eval-rands and apply-proc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143000"/>
            <a:ext cx="11734800" cy="5715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(define </a:t>
            </a:r>
            <a:r>
              <a:rPr lang="en-US" sz="2400" b="1" dirty="0" err="1">
                <a:latin typeface="Courier New" pitchFamily="49" charset="0"/>
              </a:rPr>
              <a:t>eval-rands</a:t>
            </a:r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>
                <a:solidFill>
                  <a:srgbClr val="CC0099"/>
                </a:solidFill>
                <a:latin typeface="Courier New" pitchFamily="49" charset="0"/>
              </a:rPr>
              <a:t>; evaluate all of the </a:t>
            </a:r>
            <a:r>
              <a:rPr lang="en-US" sz="2400" b="1" dirty="0" err="1">
                <a:solidFill>
                  <a:srgbClr val="CC0099"/>
                </a:solidFill>
                <a:latin typeface="Courier New" pitchFamily="49" charset="0"/>
              </a:rPr>
              <a:t>args</a:t>
            </a:r>
            <a:endParaRPr lang="en-US" sz="2400" b="1" dirty="0">
              <a:solidFill>
                <a:srgbClr val="CC0099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(lambda (</a:t>
            </a:r>
            <a:r>
              <a:rPr lang="en-US" sz="2400" b="1" dirty="0" err="1">
                <a:latin typeface="Courier New" pitchFamily="49" charset="0"/>
              </a:rPr>
              <a:t>rands</a:t>
            </a:r>
            <a:r>
              <a:rPr lang="en-US" sz="2400" b="1" dirty="0">
                <a:latin typeface="Courier New" pitchFamily="49" charset="0"/>
              </a:rPr>
              <a:t>)   </a:t>
            </a:r>
            <a:r>
              <a:rPr lang="en-US" sz="2400" b="1" dirty="0">
                <a:solidFill>
                  <a:srgbClr val="CC0099"/>
                </a:solidFill>
                <a:latin typeface="Courier New" pitchFamily="49" charset="0"/>
              </a:rPr>
              <a:t>; return a list of values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(map </a:t>
            </a:r>
            <a:r>
              <a:rPr lang="en-US" sz="2400" b="1" dirty="0" err="1">
                <a:latin typeface="Courier New" pitchFamily="49" charset="0"/>
              </a:rPr>
              <a:t>eval</a:t>
            </a:r>
            <a:r>
              <a:rPr lang="en-US" sz="2400" b="1" dirty="0">
                <a:latin typeface="Courier New" pitchFamily="49" charset="0"/>
              </a:rPr>
              <a:t>-exp </a:t>
            </a:r>
            <a:r>
              <a:rPr lang="en-US" sz="2400" b="1" dirty="0" err="1">
                <a:latin typeface="Courier New" pitchFamily="49" charset="0"/>
              </a:rPr>
              <a:t>rands</a:t>
            </a:r>
            <a:r>
              <a:rPr lang="en-US" sz="2400" b="1" dirty="0">
                <a:latin typeface="Courier New" pitchFamily="49" charset="0"/>
              </a:rPr>
              <a:t>)))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400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solidFill>
                  <a:srgbClr val="CC0099"/>
                </a:solidFill>
                <a:latin typeface="Courier New" pitchFamily="49" charset="0"/>
              </a:rPr>
              <a:t>;  Apply a procedure to its arguments.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solidFill>
                  <a:srgbClr val="CC0099"/>
                </a:solidFill>
                <a:latin typeface="Courier New" pitchFamily="49" charset="0"/>
              </a:rPr>
              <a:t>;  At this point, only primitive procedures.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solidFill>
                  <a:srgbClr val="CC0099"/>
                </a:solidFill>
                <a:latin typeface="Courier New" pitchFamily="49" charset="0"/>
              </a:rPr>
              <a:t>;  User-defined procedures will be added later.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400" b="1" dirty="0">
              <a:solidFill>
                <a:srgbClr val="CC0099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(</a:t>
            </a:r>
            <a:r>
              <a:rPr lang="en-US" sz="2400" b="1" dirty="0">
                <a:latin typeface="Courier New" pitchFamily="49" charset="0"/>
              </a:rPr>
              <a:t>define apply-proc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(lambda (proc-value </a:t>
            </a:r>
            <a:r>
              <a:rPr lang="en-US" sz="2400" b="1" dirty="0" err="1">
                <a:latin typeface="Courier New" pitchFamily="49" charset="0"/>
              </a:rPr>
              <a:t>args</a:t>
            </a:r>
            <a:r>
              <a:rPr lang="en-US" sz="2400" b="1" dirty="0">
                <a:latin typeface="Courier New" pitchFamily="49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(cases proc-</a:t>
            </a:r>
            <a:r>
              <a:rPr lang="en-US" sz="2400" b="1" dirty="0" err="1">
                <a:latin typeface="Courier New" pitchFamily="49" charset="0"/>
              </a:rPr>
              <a:t>val</a:t>
            </a:r>
            <a:r>
              <a:rPr lang="en-US" sz="2400" b="1" dirty="0">
                <a:latin typeface="Courier New" pitchFamily="49" charset="0"/>
              </a:rPr>
              <a:t> proc-value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[</a:t>
            </a:r>
            <a:r>
              <a:rPr lang="en-US" sz="2400" b="1" dirty="0">
                <a:solidFill>
                  <a:srgbClr val="CC0099"/>
                </a:solidFill>
                <a:latin typeface="Courier New" pitchFamily="49" charset="0"/>
              </a:rPr>
              <a:t>prim-proc</a:t>
            </a:r>
            <a:r>
              <a:rPr lang="en-US" sz="2400" b="1" dirty="0">
                <a:latin typeface="Courier New" pitchFamily="49" charset="0"/>
              </a:rPr>
              <a:t> (op) (apply-prim-proc op 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                                     </a:t>
            </a:r>
            <a:r>
              <a:rPr lang="en-US" sz="2400" b="1" dirty="0" err="1">
                <a:latin typeface="Courier New" pitchFamily="49" charset="0"/>
              </a:rPr>
              <a:t>args</a:t>
            </a:r>
            <a:r>
              <a:rPr lang="en-US" sz="2400" b="1" dirty="0">
                <a:latin typeface="Courier New" pitchFamily="49" charset="0"/>
              </a:rPr>
              <a:t>)]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[</a:t>
            </a:r>
            <a:r>
              <a:rPr lang="en-US" sz="2400" b="1" dirty="0">
                <a:solidFill>
                  <a:srgbClr val="CC0099"/>
                </a:solidFill>
                <a:latin typeface="Courier New" pitchFamily="49" charset="0"/>
              </a:rPr>
              <a:t>else</a:t>
            </a:r>
            <a:r>
              <a:rPr lang="en-US" sz="2400" b="1" dirty="0">
                <a:latin typeface="Courier New" pitchFamily="49" charset="0"/>
              </a:rPr>
              <a:t> (</a:t>
            </a:r>
            <a:r>
              <a:rPr lang="en-US" sz="2400" b="1" dirty="0" err="1">
                <a:latin typeface="Courier New" pitchFamily="49" charset="0"/>
              </a:rPr>
              <a:t>eopl:error</a:t>
            </a:r>
            <a:r>
              <a:rPr lang="en-US" sz="2400" b="1" dirty="0">
                <a:latin typeface="Courier New" pitchFamily="49" charset="0"/>
              </a:rPr>
              <a:t> 'apply-proc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"Attempt to apply bad procedure:"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proc-value)])))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381000"/>
          </a:xfrm>
        </p:spPr>
        <p:txBody>
          <a:bodyPr/>
          <a:lstStyle/>
          <a:p>
            <a:r>
              <a:rPr lang="en-US" sz="4000"/>
              <a:t>apply-prim-proc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12192000" cy="6248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700" dirty="0">
                <a:latin typeface="Courier New" pitchFamily="49" charset="0"/>
              </a:rPr>
              <a:t>    </a:t>
            </a:r>
            <a:r>
              <a:rPr lang="en-US" sz="2700" dirty="0">
                <a:solidFill>
                  <a:srgbClr val="FF3300"/>
                </a:solidFill>
                <a:latin typeface="Courier New" pitchFamily="49" charset="0"/>
              </a:rPr>
              <a:t> </a:t>
            </a:r>
            <a:r>
              <a:rPr lang="en-US" sz="2700" b="1" dirty="0">
                <a:solidFill>
                  <a:srgbClr val="CC0099"/>
                </a:solidFill>
                <a:latin typeface="Courier New" pitchFamily="49" charset="0"/>
              </a:rPr>
              <a:t>; Usually an interpreter must define each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700" b="1" dirty="0">
                <a:solidFill>
                  <a:srgbClr val="CC0099"/>
                </a:solidFill>
                <a:latin typeface="Courier New" pitchFamily="49" charset="0"/>
              </a:rPr>
              <a:t>     ; built-in (primitive) procedure individually.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27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700" b="1" dirty="0">
                <a:latin typeface="Courier New" pitchFamily="49" charset="0"/>
              </a:rPr>
              <a:t>(define apply-prim-proc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700" b="1" dirty="0">
                <a:latin typeface="Courier New" pitchFamily="49" charset="0"/>
              </a:rPr>
              <a:t>  (lambda (prim-proc </a:t>
            </a:r>
            <a:r>
              <a:rPr lang="en-US" sz="2700" b="1" dirty="0" err="1">
                <a:latin typeface="Courier New" pitchFamily="49" charset="0"/>
              </a:rPr>
              <a:t>args</a:t>
            </a:r>
            <a:r>
              <a:rPr lang="en-US" sz="27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700" b="1" dirty="0">
                <a:latin typeface="Courier New" pitchFamily="49" charset="0"/>
              </a:rPr>
              <a:t>    (case prim-proc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700" b="1" dirty="0">
                <a:latin typeface="Courier New" pitchFamily="49" charset="0"/>
              </a:rPr>
              <a:t>      [(+) (+ (1st </a:t>
            </a:r>
            <a:r>
              <a:rPr lang="en-US" sz="2700" b="1" dirty="0" err="1">
                <a:latin typeface="Courier New" pitchFamily="49" charset="0"/>
              </a:rPr>
              <a:t>args</a:t>
            </a:r>
            <a:r>
              <a:rPr lang="en-US" sz="2700" b="1" dirty="0">
                <a:latin typeface="Courier New" pitchFamily="49" charset="0"/>
              </a:rPr>
              <a:t>) (2nd </a:t>
            </a:r>
            <a:r>
              <a:rPr lang="en-US" sz="2700" b="1" dirty="0" err="1">
                <a:latin typeface="Courier New" pitchFamily="49" charset="0"/>
              </a:rPr>
              <a:t>args</a:t>
            </a:r>
            <a:r>
              <a:rPr lang="en-US" sz="2700" b="1" dirty="0">
                <a:latin typeface="Courier New" pitchFamily="49" charset="0"/>
              </a:rPr>
              <a:t>))]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700" b="1" dirty="0">
                <a:latin typeface="Courier New" pitchFamily="49" charset="0"/>
              </a:rPr>
              <a:t>           </a:t>
            </a:r>
            <a:r>
              <a:rPr lang="en-US" sz="2700" b="1" dirty="0">
                <a:solidFill>
                  <a:srgbClr val="CC0099"/>
                </a:solidFill>
                <a:latin typeface="Courier New" pitchFamily="49" charset="0"/>
              </a:rPr>
              <a:t>; better?: (apply + </a:t>
            </a:r>
            <a:r>
              <a:rPr lang="en-US" sz="2700" b="1" dirty="0" err="1">
                <a:solidFill>
                  <a:srgbClr val="CC0099"/>
                </a:solidFill>
                <a:latin typeface="Courier New" pitchFamily="49" charset="0"/>
              </a:rPr>
              <a:t>args</a:t>
            </a:r>
            <a:r>
              <a:rPr lang="en-US" sz="2700" b="1" dirty="0">
                <a:solidFill>
                  <a:srgbClr val="CC0099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700" b="1" dirty="0">
                <a:latin typeface="Courier New" pitchFamily="49" charset="0"/>
              </a:rPr>
              <a:t>      [(-) (- (1st </a:t>
            </a:r>
            <a:r>
              <a:rPr lang="en-US" sz="2700" b="1" dirty="0" err="1">
                <a:latin typeface="Courier New" pitchFamily="49" charset="0"/>
              </a:rPr>
              <a:t>args</a:t>
            </a:r>
            <a:r>
              <a:rPr lang="en-US" sz="2700" b="1" dirty="0">
                <a:latin typeface="Courier New" pitchFamily="49" charset="0"/>
              </a:rPr>
              <a:t>) (2nd </a:t>
            </a:r>
            <a:r>
              <a:rPr lang="en-US" sz="2700" b="1" dirty="0" err="1">
                <a:latin typeface="Courier New" pitchFamily="49" charset="0"/>
              </a:rPr>
              <a:t>args</a:t>
            </a:r>
            <a:r>
              <a:rPr lang="en-US" sz="2700" b="1" dirty="0">
                <a:latin typeface="Courier New" pitchFamily="49" charset="0"/>
              </a:rPr>
              <a:t>))]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700" b="1" dirty="0">
                <a:latin typeface="Courier New" pitchFamily="49" charset="0"/>
              </a:rPr>
              <a:t>      [(*) (* (1st </a:t>
            </a:r>
            <a:r>
              <a:rPr lang="en-US" sz="2700" b="1" dirty="0" err="1">
                <a:latin typeface="Courier New" pitchFamily="49" charset="0"/>
              </a:rPr>
              <a:t>args</a:t>
            </a:r>
            <a:r>
              <a:rPr lang="en-US" sz="2700" b="1" dirty="0">
                <a:latin typeface="Courier New" pitchFamily="49" charset="0"/>
              </a:rPr>
              <a:t>) (2nd </a:t>
            </a:r>
            <a:r>
              <a:rPr lang="en-US" sz="2700" b="1" dirty="0" err="1">
                <a:latin typeface="Courier New" pitchFamily="49" charset="0"/>
              </a:rPr>
              <a:t>args</a:t>
            </a:r>
            <a:r>
              <a:rPr lang="en-US" sz="2700" b="1" dirty="0">
                <a:latin typeface="Courier New" pitchFamily="49" charset="0"/>
              </a:rPr>
              <a:t>))]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700" b="1" dirty="0">
                <a:latin typeface="Courier New" pitchFamily="49" charset="0"/>
              </a:rPr>
              <a:t>      [(add1) (+ (1st </a:t>
            </a:r>
            <a:r>
              <a:rPr lang="en-US" sz="2700" b="1" dirty="0" err="1">
                <a:latin typeface="Courier New" pitchFamily="49" charset="0"/>
              </a:rPr>
              <a:t>args</a:t>
            </a:r>
            <a:r>
              <a:rPr lang="en-US" sz="2700" b="1" dirty="0">
                <a:latin typeface="Courier New" pitchFamily="49" charset="0"/>
              </a:rPr>
              <a:t>) 1)]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700" b="1" dirty="0">
                <a:latin typeface="Courier New" pitchFamily="49" charset="0"/>
              </a:rPr>
              <a:t>      [(sub1) (- (1st </a:t>
            </a:r>
            <a:r>
              <a:rPr lang="en-US" sz="2700" b="1" dirty="0" err="1">
                <a:latin typeface="Courier New" pitchFamily="49" charset="0"/>
              </a:rPr>
              <a:t>args</a:t>
            </a:r>
            <a:r>
              <a:rPr lang="en-US" sz="2700" b="1" dirty="0">
                <a:latin typeface="Courier New" pitchFamily="49" charset="0"/>
              </a:rPr>
              <a:t>) 1)]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700" b="1" dirty="0">
                <a:latin typeface="Courier New" pitchFamily="49" charset="0"/>
              </a:rPr>
              <a:t>      [(cons) (cons (1st </a:t>
            </a:r>
            <a:r>
              <a:rPr lang="en-US" sz="2700" b="1" dirty="0" err="1">
                <a:latin typeface="Courier New" pitchFamily="49" charset="0"/>
              </a:rPr>
              <a:t>args</a:t>
            </a:r>
            <a:r>
              <a:rPr lang="en-US" sz="2700" b="1" dirty="0">
                <a:latin typeface="Courier New" pitchFamily="49" charset="0"/>
              </a:rPr>
              <a:t>) (2nd </a:t>
            </a:r>
            <a:r>
              <a:rPr lang="en-US" sz="2700" b="1" dirty="0" err="1">
                <a:latin typeface="Courier New" pitchFamily="49" charset="0"/>
              </a:rPr>
              <a:t>args</a:t>
            </a:r>
            <a:r>
              <a:rPr lang="en-US" sz="2700" b="1" dirty="0">
                <a:latin typeface="Courier New" pitchFamily="49" charset="0"/>
              </a:rPr>
              <a:t>))]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700" b="1" dirty="0">
                <a:latin typeface="Courier New" pitchFamily="49" charset="0"/>
              </a:rPr>
              <a:t>      [(=) (= (1st </a:t>
            </a:r>
            <a:r>
              <a:rPr lang="en-US" sz="2700" b="1" dirty="0" err="1">
                <a:latin typeface="Courier New" pitchFamily="49" charset="0"/>
              </a:rPr>
              <a:t>args</a:t>
            </a:r>
            <a:r>
              <a:rPr lang="en-US" sz="2700" b="1" dirty="0">
                <a:latin typeface="Courier New" pitchFamily="49" charset="0"/>
              </a:rPr>
              <a:t>) (2nd </a:t>
            </a:r>
            <a:r>
              <a:rPr lang="en-US" sz="2700" b="1" dirty="0" err="1">
                <a:latin typeface="Courier New" pitchFamily="49" charset="0"/>
              </a:rPr>
              <a:t>args</a:t>
            </a:r>
            <a:r>
              <a:rPr lang="en-US" sz="2700" b="1" dirty="0">
                <a:latin typeface="Courier New" pitchFamily="49" charset="0"/>
              </a:rPr>
              <a:t>))]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700" b="1" dirty="0">
                <a:latin typeface="Courier New" pitchFamily="49" charset="0"/>
              </a:rPr>
              <a:t>      [else (</a:t>
            </a:r>
            <a:r>
              <a:rPr lang="en-US" sz="2700" b="1" dirty="0" err="1">
                <a:latin typeface="Courier New" pitchFamily="49" charset="0"/>
              </a:rPr>
              <a:t>eopl:error</a:t>
            </a:r>
            <a:r>
              <a:rPr lang="en-US" sz="2700" b="1" dirty="0">
                <a:latin typeface="Courier New" pitchFamily="49" charset="0"/>
              </a:rPr>
              <a:t> 'apply-prim-proc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700" b="1" dirty="0">
                <a:latin typeface="Courier New" pitchFamily="49" charset="0"/>
              </a:rPr>
              <a:t>            "Bad primitive procedure name: " prim-op)])))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700" b="1" dirty="0">
                <a:latin typeface="Courier New" pitchFamily="49" charset="0"/>
              </a:rPr>
              <a:t>            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304800"/>
            <a:ext cx="6781800" cy="381000"/>
          </a:xfrm>
        </p:spPr>
        <p:txBody>
          <a:bodyPr/>
          <a:lstStyle/>
          <a:p>
            <a:r>
              <a:rPr lang="en-US" sz="4000"/>
              <a:t>build the initial environment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12420600" cy="5410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dirty="0">
                <a:latin typeface="Courier New" pitchFamily="49" charset="0"/>
              </a:rPr>
              <a:t>(</a:t>
            </a:r>
            <a:r>
              <a:rPr lang="en-US" sz="2800" b="1" dirty="0">
                <a:latin typeface="Courier New" pitchFamily="49" charset="0"/>
              </a:rPr>
              <a:t>define *prim-proc-names*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'(+ - * add1 sub1 cons =))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8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(define init-env</a:t>
            </a:r>
            <a:r>
              <a:rPr lang="en-US" sz="2800" dirty="0">
                <a:latin typeface="Courier New" pitchFamily="49" charset="0"/>
              </a:rPr>
              <a:t>  </a:t>
            </a:r>
            <a:r>
              <a:rPr lang="en-US" sz="2800" b="1" dirty="0">
                <a:solidFill>
                  <a:srgbClr val="CC0099"/>
                </a:solidFill>
                <a:latin typeface="Courier New" pitchFamily="49" charset="0"/>
              </a:rPr>
              <a:t>; initial environment</a:t>
            </a:r>
            <a:r>
              <a:rPr lang="en-US" sz="2800" dirty="0">
                <a:latin typeface="Courier New" pitchFamily="49" charset="0"/>
              </a:rPr>
              <a:t> </a:t>
            </a:r>
            <a:r>
              <a:rPr lang="en-US" sz="2800" b="1" dirty="0">
                <a:solidFill>
                  <a:srgbClr val="CC0099"/>
                </a:solidFill>
                <a:latin typeface="Courier New" pitchFamily="49" charset="0"/>
              </a:rPr>
              <a:t>only </a:t>
            </a:r>
            <a:endParaRPr lang="en-US" sz="2800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dirty="0">
                <a:latin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</a:rPr>
              <a:t>(extend-env</a:t>
            </a:r>
            <a:r>
              <a:rPr lang="en-US" sz="2800" dirty="0">
                <a:latin typeface="Courier New" pitchFamily="49" charset="0"/>
              </a:rPr>
              <a:t>      </a:t>
            </a:r>
            <a:r>
              <a:rPr lang="en-US" sz="2800" b="1" dirty="0">
                <a:solidFill>
                  <a:srgbClr val="CC0099"/>
                </a:solidFill>
                <a:latin typeface="Courier New" pitchFamily="49" charset="0"/>
              </a:rPr>
              <a:t>; contains primitive procedures.</a:t>
            </a:r>
            <a:endParaRPr lang="en-US" sz="2800" b="1" dirty="0">
              <a:solidFill>
                <a:srgbClr val="FF33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dirty="0">
                <a:latin typeface="Courier New" pitchFamily="49" charset="0"/>
              </a:rPr>
              <a:t>   </a:t>
            </a:r>
            <a:r>
              <a:rPr lang="en-US" sz="2800" b="1" dirty="0">
                <a:latin typeface="Courier New" pitchFamily="49" charset="0"/>
              </a:rPr>
              <a:t>*prim-proc-names* </a:t>
            </a:r>
            <a:r>
              <a:rPr lang="en-US" sz="2800" dirty="0">
                <a:latin typeface="Courier New" pitchFamily="49" charset="0"/>
              </a:rPr>
              <a:t> </a:t>
            </a:r>
            <a:r>
              <a:rPr lang="en-US" sz="2800" b="1" dirty="0">
                <a:solidFill>
                  <a:srgbClr val="CC0099"/>
                </a:solidFill>
                <a:latin typeface="Courier New" pitchFamily="49" charset="0"/>
              </a:rPr>
              <a:t>; Recall that an environment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solidFill>
                  <a:srgbClr val="CC0099"/>
                </a:solidFill>
                <a:latin typeface="Courier New" pitchFamily="49" charset="0"/>
              </a:rPr>
              <a:t>                      ; associates values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800" dirty="0">
                <a:latin typeface="Courier New" pitchFamily="49" charset="0"/>
              </a:rPr>
              <a:t>   </a:t>
            </a:r>
            <a:r>
              <a:rPr lang="en-US" sz="2800" b="1" dirty="0">
                <a:latin typeface="Courier New" pitchFamily="49" charset="0"/>
              </a:rPr>
              <a:t>(map prim-proc     </a:t>
            </a:r>
            <a:r>
              <a:rPr lang="en-US" sz="2800" b="1" dirty="0">
                <a:solidFill>
                  <a:srgbClr val="CC0099"/>
                </a:solidFill>
                <a:latin typeface="Courier New" pitchFamily="49" charset="0"/>
              </a:rPr>
              <a:t>; (not expressions) with variables.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*prim-proc-names*)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dirty="0">
                <a:latin typeface="Courier New" pitchFamily="49" charset="0"/>
              </a:rPr>
              <a:t>   </a:t>
            </a:r>
            <a:r>
              <a:rPr lang="en-US" sz="2800" b="1" dirty="0">
                <a:latin typeface="Courier New" pitchFamily="49" charset="0"/>
              </a:rPr>
              <a:t>(empty-</a:t>
            </a:r>
            <a:r>
              <a:rPr lang="en-US" sz="2800" b="1" dirty="0" err="1">
                <a:latin typeface="Courier New" pitchFamily="49" charset="0"/>
              </a:rPr>
              <a:t>env</a:t>
            </a:r>
            <a:r>
              <a:rPr lang="en-US" sz="2800" b="1" dirty="0">
                <a:latin typeface="Courier New" pitchFamily="49" charset="0"/>
              </a:rPr>
              <a:t>)))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Next: Enhance the Interpreter </a:t>
            </a:r>
            <a:br>
              <a:rPr lang="en-US" dirty="0"/>
            </a:br>
            <a:endParaRPr lang="en-US" dirty="0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133600"/>
            <a:ext cx="8534400" cy="3886200"/>
          </a:xfrm>
        </p:spPr>
        <p:txBody>
          <a:bodyPr/>
          <a:lstStyle/>
          <a:p>
            <a:r>
              <a:rPr lang="en-US" dirty="0"/>
              <a:t>add to </a:t>
            </a:r>
            <a:r>
              <a:rPr lang="en-US" dirty="0" err="1">
                <a:latin typeface="Courier New" pitchFamily="49" charset="0"/>
              </a:rPr>
              <a:t>eval</a:t>
            </a:r>
            <a:r>
              <a:rPr lang="en-US" dirty="0">
                <a:latin typeface="Courier New" pitchFamily="49" charset="0"/>
              </a:rPr>
              <a:t>-exp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let-exp, </a:t>
            </a:r>
          </a:p>
          <a:p>
            <a:pPr lvl="1"/>
            <a:r>
              <a:rPr lang="en-US" dirty="0"/>
              <a:t>if-exp, </a:t>
            </a:r>
          </a:p>
          <a:p>
            <a:pPr lvl="1"/>
            <a:r>
              <a:rPr lang="en-US" dirty="0"/>
              <a:t>lambda-exp</a:t>
            </a:r>
          </a:p>
          <a:p>
            <a:pPr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How to apply user-defined procedures?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4343400" y="2819401"/>
            <a:ext cx="7467600" cy="1938992"/>
          </a:xfrm>
          <a:prstGeom prst="rect">
            <a:avLst/>
          </a:prstGeom>
          <a:noFill/>
          <a:ln w="3175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C0099"/>
                </a:solidFill>
                <a:latin typeface="Courier New" pitchFamily="49" charset="0"/>
              </a:rPr>
              <a:t>(define-</a:t>
            </a:r>
            <a:r>
              <a:rPr lang="en-US" sz="2400" b="1" dirty="0" err="1">
                <a:solidFill>
                  <a:srgbClr val="CC0099"/>
                </a:solidFill>
                <a:latin typeface="Courier New" pitchFamily="49" charset="0"/>
              </a:rPr>
              <a:t>datatype</a:t>
            </a:r>
            <a:r>
              <a:rPr lang="en-US" sz="2400" b="1" dirty="0">
                <a:solidFill>
                  <a:srgbClr val="CC0099"/>
                </a:solidFill>
                <a:latin typeface="Courier New" pitchFamily="49" charset="0"/>
              </a:rPr>
              <a:t> expression </a:t>
            </a:r>
            <a:r>
              <a:rPr lang="en-US" sz="2400" b="1" dirty="0" err="1">
                <a:solidFill>
                  <a:srgbClr val="CC0099"/>
                </a:solidFill>
                <a:latin typeface="Courier New" pitchFamily="49" charset="0"/>
              </a:rPr>
              <a:t>expression</a:t>
            </a:r>
            <a:r>
              <a:rPr lang="en-US" sz="2400" b="1" dirty="0">
                <a:solidFill>
                  <a:srgbClr val="CC0099"/>
                </a:solidFill>
                <a:latin typeface="Courier New" pitchFamily="49" charset="0"/>
              </a:rPr>
              <a:t>?</a:t>
            </a:r>
          </a:p>
          <a:p>
            <a:r>
              <a:rPr lang="en-US" sz="2400" b="1" dirty="0">
                <a:solidFill>
                  <a:srgbClr val="CC0099"/>
                </a:solidFill>
                <a:latin typeface="Courier New" pitchFamily="49" charset="0"/>
              </a:rPr>
              <a:t>  [let-exp</a:t>
            </a:r>
          </a:p>
          <a:p>
            <a:r>
              <a:rPr lang="en-US" sz="2400" b="1" dirty="0">
                <a:solidFill>
                  <a:srgbClr val="CC0099"/>
                </a:solidFill>
                <a:latin typeface="Courier New" pitchFamily="49" charset="0"/>
              </a:rPr>
              <a:t>   (</a:t>
            </a:r>
            <a:r>
              <a:rPr lang="en-US" sz="2400" b="1" dirty="0" err="1">
                <a:solidFill>
                  <a:srgbClr val="CC0099"/>
                </a:solidFill>
                <a:latin typeface="Courier New" pitchFamily="49" charset="0"/>
              </a:rPr>
              <a:t>vars</a:t>
            </a:r>
            <a:r>
              <a:rPr lang="en-US" sz="2400" b="1" dirty="0">
                <a:solidFill>
                  <a:srgbClr val="CC0099"/>
                </a:solidFill>
                <a:latin typeface="Courier New" pitchFamily="49" charset="0"/>
              </a:rPr>
              <a:t> (list-of symbol?))</a:t>
            </a:r>
          </a:p>
          <a:p>
            <a:r>
              <a:rPr lang="en-US" sz="2400" b="1" dirty="0">
                <a:solidFill>
                  <a:srgbClr val="CC0099"/>
                </a:solidFill>
                <a:latin typeface="Courier New" pitchFamily="49" charset="0"/>
              </a:rPr>
              <a:t>   (</a:t>
            </a:r>
            <a:r>
              <a:rPr lang="en-US" sz="2400" b="1" dirty="0" err="1">
                <a:solidFill>
                  <a:srgbClr val="CC0099"/>
                </a:solidFill>
                <a:latin typeface="Courier New" pitchFamily="49" charset="0"/>
              </a:rPr>
              <a:t>exps</a:t>
            </a:r>
            <a:r>
              <a:rPr lang="en-US" sz="2400" b="1" dirty="0">
                <a:solidFill>
                  <a:srgbClr val="CC0099"/>
                </a:solidFill>
                <a:latin typeface="Courier New" pitchFamily="49" charset="0"/>
              </a:rPr>
              <a:t> (list-of expression?))</a:t>
            </a:r>
          </a:p>
          <a:p>
            <a:r>
              <a:rPr lang="en-US" sz="2400" b="1" dirty="0">
                <a:solidFill>
                  <a:srgbClr val="CC0099"/>
                </a:solidFill>
                <a:latin typeface="Courier New" pitchFamily="49" charset="0"/>
              </a:rPr>
              <a:t>   (bodies (list-of expression?))]</a:t>
            </a:r>
            <a:r>
              <a:rPr lang="en-US" sz="1600" b="1" dirty="0">
                <a:solidFill>
                  <a:srgbClr val="CC0099"/>
                </a:solidFill>
                <a:latin typeface="Courier New" pitchFamily="49" charset="0"/>
              </a:rPr>
              <a:t> . . .</a:t>
            </a:r>
            <a:r>
              <a:rPr lang="en-US" sz="2400" b="1" dirty="0">
                <a:solidFill>
                  <a:srgbClr val="CC0099"/>
                </a:solidFill>
                <a:latin typeface="Courier New" pitchFamily="49" charset="0"/>
              </a:rPr>
              <a:t>)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top-level-eval </a:t>
            </a:r>
            <a:br>
              <a:rPr lang="en-US" dirty="0"/>
            </a:br>
            <a:r>
              <a:rPr lang="en-US" sz="2800" dirty="0">
                <a:solidFill>
                  <a:srgbClr val="FF00FF"/>
                </a:solidFill>
              </a:rPr>
              <a:t>(modified to support let; add local environment)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8229600" cy="33528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(define global-</a:t>
            </a:r>
            <a:r>
              <a:rPr lang="en-US" b="1" dirty="0" err="1">
                <a:latin typeface="Courier New" pitchFamily="49" charset="0"/>
              </a:rPr>
              <a:t>env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init-env</a:t>
            </a:r>
            <a:r>
              <a:rPr lang="en-US" b="1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(define top-level-eval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  (lambda (form)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        (eval-exp form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                </a:t>
            </a:r>
            <a:r>
              <a:rPr lang="en-US" b="1" dirty="0">
                <a:solidFill>
                  <a:srgbClr val="FF00FF"/>
                </a:solidFill>
                <a:latin typeface="Courier New" pitchFamily="49" charset="0"/>
              </a:rPr>
              <a:t>(empty-</a:t>
            </a:r>
            <a:r>
              <a:rPr lang="en-US" b="1" dirty="0" err="1">
                <a:solidFill>
                  <a:srgbClr val="FF00FF"/>
                </a:solidFill>
                <a:latin typeface="Courier New" pitchFamily="49" charset="0"/>
              </a:rPr>
              <a:t>env</a:t>
            </a:r>
            <a:r>
              <a:rPr lang="en-US" b="1" dirty="0">
                <a:solidFill>
                  <a:srgbClr val="FF00FF"/>
                </a:solidFill>
                <a:latin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</a:rPr>
              <a:t>))</a:t>
            </a:r>
            <a:r>
              <a:rPr lang="en-US" dirty="0">
                <a:latin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5892829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-228600"/>
            <a:ext cx="8229600" cy="1143000"/>
          </a:xfrm>
        </p:spPr>
        <p:txBody>
          <a:bodyPr/>
          <a:lstStyle/>
          <a:p>
            <a:r>
              <a:rPr lang="en-US" dirty="0"/>
              <a:t>apply-env  </a:t>
            </a:r>
            <a:r>
              <a:rPr lang="en-US" sz="2800" dirty="0">
                <a:solidFill>
                  <a:srgbClr val="FF00FF"/>
                </a:solidFill>
              </a:rPr>
              <a:t>(modified to support let)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10668000" cy="6096000"/>
          </a:xfrm>
        </p:spPr>
        <p:txBody>
          <a:bodyPr/>
          <a:lstStyle/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itchFamily="49" charset="0"/>
              </a:rPr>
              <a:t>(define apply-env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itchFamily="49" charset="0"/>
              </a:rPr>
              <a:t>  (lambda (env sym) 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itchFamily="49" charset="0"/>
              </a:rPr>
              <a:t>    (cases environment env 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itchFamily="49" charset="0"/>
              </a:rPr>
              <a:t>      [empty-env-record ()      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itchFamily="49" charset="0"/>
              </a:rPr>
              <a:t>        </a:t>
            </a:r>
            <a:r>
              <a:rPr lang="en-US" sz="1800" b="1" dirty="0">
                <a:solidFill>
                  <a:srgbClr val="FF00FF"/>
                </a:solidFill>
                <a:latin typeface="Courier New" pitchFamily="49" charset="0"/>
              </a:rPr>
              <a:t>(apply-global-env sym) </a:t>
            </a:r>
            <a:r>
              <a:rPr lang="en-US" sz="1800" dirty="0">
                <a:latin typeface="Courier New" pitchFamily="49" charset="0"/>
              </a:rPr>
              <a:t>]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itchFamily="49" charset="0"/>
              </a:rPr>
              <a:t>      [extended-env-record (</a:t>
            </a:r>
            <a:r>
              <a:rPr lang="en-US" sz="1800" b="1" dirty="0" err="1">
                <a:latin typeface="Courier New" pitchFamily="49" charset="0"/>
              </a:rPr>
              <a:t>syms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vals</a:t>
            </a:r>
            <a:r>
              <a:rPr lang="en-US" sz="1800" b="1" dirty="0">
                <a:latin typeface="Courier New" pitchFamily="49" charset="0"/>
              </a:rPr>
              <a:t> env)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itchFamily="49" charset="0"/>
              </a:rPr>
              <a:t>	      (let ((pos (list-find-position sym </a:t>
            </a:r>
            <a:r>
              <a:rPr lang="en-US" sz="1800" b="1" dirty="0" err="1">
                <a:latin typeface="Courier New" pitchFamily="49" charset="0"/>
              </a:rPr>
              <a:t>syms</a:t>
            </a:r>
            <a:r>
              <a:rPr lang="en-US" sz="1800" b="1" dirty="0">
                <a:latin typeface="Courier New" pitchFamily="49" charset="0"/>
              </a:rPr>
              <a:t>)))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itchFamily="49" charset="0"/>
              </a:rPr>
              <a:t>      	    (if (number? pos)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itchFamily="49" charset="0"/>
              </a:rPr>
              <a:t>	            (list-ref </a:t>
            </a:r>
            <a:r>
              <a:rPr lang="en-US" sz="1800" b="1" dirty="0" err="1">
                <a:latin typeface="Courier New" pitchFamily="49" charset="0"/>
              </a:rPr>
              <a:t>vals</a:t>
            </a:r>
            <a:r>
              <a:rPr lang="en-US" sz="1800" b="1" dirty="0">
                <a:latin typeface="Courier New" pitchFamily="49" charset="0"/>
              </a:rPr>
              <a:t> pos)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itchFamily="49" charset="0"/>
              </a:rPr>
              <a:t>	            (apply-env env sym)))])))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endParaRPr lang="en-US" sz="1800" b="1" dirty="0">
              <a:latin typeface="Courier New" pitchFamily="49" charset="0"/>
            </a:endParaRP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itchFamily="49" charset="0"/>
              </a:rPr>
              <a:t>(define apply-global-env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itchFamily="49" charset="0"/>
              </a:rPr>
              <a:t>  (lambda (sym) 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itchFamily="49" charset="0"/>
              </a:rPr>
              <a:t>    (cases environment global-env 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itchFamily="49" charset="0"/>
              </a:rPr>
              <a:t>      [extended-env-record (</a:t>
            </a:r>
            <a:r>
              <a:rPr lang="en-US" sz="1800" b="1" dirty="0" err="1">
                <a:latin typeface="Courier New" pitchFamily="49" charset="0"/>
              </a:rPr>
              <a:t>syms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vals</a:t>
            </a:r>
            <a:r>
              <a:rPr lang="en-US" sz="1800" b="1" dirty="0">
                <a:latin typeface="Courier New" pitchFamily="49" charset="0"/>
              </a:rPr>
              <a:t> env)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itchFamily="49" charset="0"/>
              </a:rPr>
              <a:t>	      (let ([pos (list-find-position sym </a:t>
            </a:r>
            <a:r>
              <a:rPr lang="en-US" sz="1800" b="1" dirty="0" err="1">
                <a:latin typeface="Courier New" pitchFamily="49" charset="0"/>
              </a:rPr>
              <a:t>syms</a:t>
            </a:r>
            <a:r>
              <a:rPr lang="en-US" sz="1800" b="1" dirty="0">
                <a:latin typeface="Courier New" pitchFamily="49" charset="0"/>
              </a:rPr>
              <a:t>)])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itchFamily="49" charset="0"/>
              </a:rPr>
              <a:t>      	  (if (number? pos)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itchFamily="49" charset="0"/>
              </a:rPr>
              <a:t>	          (list-ref </a:t>
            </a:r>
            <a:r>
              <a:rPr lang="en-US" sz="1800" b="1" dirty="0" err="1">
                <a:latin typeface="Courier New" pitchFamily="49" charset="0"/>
              </a:rPr>
              <a:t>vals</a:t>
            </a:r>
            <a:r>
              <a:rPr lang="en-US" sz="1800" b="1" dirty="0">
                <a:latin typeface="Courier New" pitchFamily="49" charset="0"/>
              </a:rPr>
              <a:t> pos)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itchFamily="49" charset="0"/>
              </a:rPr>
              <a:t>	          (eopl:error 'global-env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itchFamily="49" charset="0"/>
              </a:rPr>
              <a:t>			           "Symbol ~s is not bound in global env"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itchFamily="49" charset="0"/>
              </a:rPr>
              <a:t>			            sym)))]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itchFamily="49" charset="0"/>
              </a:rPr>
              <a:t>      [empty-env-record ()     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itchFamily="49" charset="0"/>
              </a:rPr>
              <a:t>        (eopl:error 'global-env "This should never happen")])))</a:t>
            </a:r>
            <a:endParaRPr lang="en-US" sz="1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67690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more about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(define a 0)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(map (lambda (x)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(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set! a (add1 a)</a:t>
            </a:r>
            <a:r>
              <a:rPr lang="pt-BR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br>
              <a:rPr lang="pt-BR" b="1" dirty="0">
                <a:latin typeface="Courier New" pitchFamily="49" charset="0"/>
                <a:cs typeface="Courier New" pitchFamily="49" charset="0"/>
              </a:rPr>
            </a:br>
            <a:r>
              <a:rPr lang="pt-BR" b="1" dirty="0">
                <a:latin typeface="Courier New" pitchFamily="49" charset="0"/>
                <a:cs typeface="Courier New" pitchFamily="49" charset="0"/>
              </a:rPr>
              <a:t>         a) </a:t>
            </a:r>
            <a:br>
              <a:rPr lang="pt-BR" b="1" dirty="0">
                <a:latin typeface="Courier New" pitchFamily="49" charset="0"/>
                <a:cs typeface="Courier New" pitchFamily="49" charset="0"/>
              </a:rPr>
            </a:br>
            <a:r>
              <a:rPr lang="pt-BR" b="1" dirty="0">
                <a:latin typeface="Courier New" pitchFamily="49" charset="0"/>
                <a:cs typeface="Courier New" pitchFamily="49" charset="0"/>
              </a:rPr>
              <a:t>     '(a b c d e f g h i j k l </a:t>
            </a:r>
            <a:br>
              <a:rPr lang="pt-BR" b="1" dirty="0">
                <a:latin typeface="Courier New" pitchFamily="49" charset="0"/>
                <a:cs typeface="Courier New" pitchFamily="49" charset="0"/>
              </a:rPr>
            </a:br>
            <a:r>
              <a:rPr lang="pt-BR" b="1" dirty="0">
                <a:latin typeface="Courier New" pitchFamily="49" charset="0"/>
                <a:cs typeface="Courier New" pitchFamily="49" charset="0"/>
              </a:rPr>
              <a:t>       m n o p))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pt-BR" b="1" dirty="0">
              <a:solidFill>
                <a:srgbClr val="CC0099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b="1" dirty="0">
                <a:solidFill>
                  <a:srgbClr val="CC0099"/>
                </a:solidFill>
              </a:rPr>
              <a:t>What is the result?</a:t>
            </a:r>
          </a:p>
        </p:txBody>
      </p:sp>
    </p:spTree>
    <p:extLst>
      <p:ext uri="{BB962C8B-B14F-4D97-AF65-F5344CB8AC3E}">
        <p14:creationId xmlns:p14="http://schemas.microsoft.com/office/powerpoint/2010/main" val="310051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381000"/>
          </a:xfrm>
        </p:spPr>
        <p:txBody>
          <a:bodyPr/>
          <a:lstStyle/>
          <a:p>
            <a:r>
              <a:rPr lang="en-US" dirty="0"/>
              <a:t>eval-exp   code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solidFill>
                  <a:srgbClr val="FF00FF"/>
                </a:solidFill>
              </a:rPr>
              <a:t>(modified to support </a:t>
            </a:r>
            <a:r>
              <a:rPr lang="en-US" b="1" dirty="0">
                <a:solidFill>
                  <a:srgbClr val="FF00FF"/>
                </a:solidFill>
              </a:rPr>
              <a:t>let</a:t>
            </a:r>
            <a:r>
              <a:rPr lang="en-US" dirty="0">
                <a:solidFill>
                  <a:srgbClr val="FF00FF"/>
                </a:solidFill>
              </a:rPr>
              <a:t>)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447800"/>
            <a:ext cx="9144000" cy="5715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spcAft>
                <a:spcPts val="400"/>
              </a:spcAft>
              <a:buNone/>
            </a:pPr>
            <a:r>
              <a:rPr lang="en-US" sz="2400" b="1" dirty="0">
                <a:latin typeface="Courier New" pitchFamily="49" charset="0"/>
              </a:rPr>
              <a:t>(define eval-exp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400"/>
              </a:spcAft>
              <a:buNone/>
            </a:pPr>
            <a:r>
              <a:rPr lang="en-US" sz="2400" b="1" dirty="0">
                <a:latin typeface="Courier New" pitchFamily="49" charset="0"/>
              </a:rPr>
              <a:t> (let ([identity-</a:t>
            </a:r>
            <a:r>
              <a:rPr lang="en-US" sz="2400" b="1" dirty="0" err="1">
                <a:latin typeface="Courier New" pitchFamily="49" charset="0"/>
              </a:rPr>
              <a:t>proc</a:t>
            </a:r>
            <a:r>
              <a:rPr lang="en-US" sz="2400" b="1" dirty="0">
                <a:latin typeface="Courier New" pitchFamily="49" charset="0"/>
              </a:rPr>
              <a:t> (lambda (x) x)])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400"/>
              </a:spcAft>
              <a:buNone/>
            </a:pPr>
            <a:r>
              <a:rPr lang="en-US" sz="2400" b="1" dirty="0">
                <a:latin typeface="Courier New" pitchFamily="49" charset="0"/>
              </a:rPr>
              <a:t>  (lambda (</a:t>
            </a:r>
            <a:r>
              <a:rPr lang="en-US" sz="2400" b="1" dirty="0" err="1">
                <a:latin typeface="Courier New" pitchFamily="49" charset="0"/>
              </a:rPr>
              <a:t>exp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rgbClr val="FF00FF"/>
                </a:solidFill>
                <a:latin typeface="Courier New" pitchFamily="49" charset="0"/>
              </a:rPr>
              <a:t>env</a:t>
            </a:r>
            <a:r>
              <a:rPr lang="en-US" sz="24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400"/>
              </a:spcAft>
              <a:buNone/>
            </a:pPr>
            <a:r>
              <a:rPr lang="en-US" sz="2400" b="1" dirty="0">
                <a:latin typeface="Courier New" pitchFamily="49" charset="0"/>
              </a:rPr>
              <a:t>    (cases expression </a:t>
            </a:r>
            <a:r>
              <a:rPr lang="en-US" sz="2400" b="1" dirty="0" err="1">
                <a:latin typeface="Courier New" pitchFamily="49" charset="0"/>
              </a:rPr>
              <a:t>exp</a:t>
            </a:r>
            <a:endParaRPr lang="en-US" sz="24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400"/>
              </a:spcAft>
              <a:buNone/>
            </a:pPr>
            <a:r>
              <a:rPr lang="en-US" sz="2400" b="1" dirty="0">
                <a:latin typeface="Courier New" pitchFamily="49" charset="0"/>
              </a:rPr>
              <a:t>      [</a:t>
            </a:r>
            <a:r>
              <a:rPr lang="en-US" sz="2400" b="1" dirty="0">
                <a:solidFill>
                  <a:schemeClr val="hlink"/>
                </a:solidFill>
                <a:latin typeface="Courier New" pitchFamily="49" charset="0"/>
              </a:rPr>
              <a:t>lit-</a:t>
            </a:r>
            <a:r>
              <a:rPr lang="en-US" sz="2400" b="1" dirty="0" err="1">
                <a:solidFill>
                  <a:schemeClr val="hlink"/>
                </a:solidFill>
                <a:latin typeface="Courier New" pitchFamily="49" charset="0"/>
              </a:rPr>
              <a:t>exp</a:t>
            </a:r>
            <a:r>
              <a:rPr lang="en-US" sz="2400" b="1" dirty="0">
                <a:latin typeface="Courier New" pitchFamily="49" charset="0"/>
              </a:rPr>
              <a:t> (datum) datum]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400"/>
              </a:spcAft>
              <a:buNone/>
            </a:pPr>
            <a:r>
              <a:rPr lang="en-US" sz="2400" b="1" dirty="0">
                <a:latin typeface="Courier New" pitchFamily="49" charset="0"/>
              </a:rPr>
              <a:t>      [</a:t>
            </a:r>
            <a:r>
              <a:rPr lang="en-US" sz="2400" b="1" dirty="0" err="1">
                <a:solidFill>
                  <a:schemeClr val="hlink"/>
                </a:solidFill>
                <a:latin typeface="Courier New" pitchFamily="49" charset="0"/>
              </a:rPr>
              <a:t>var-exp</a:t>
            </a:r>
            <a:r>
              <a:rPr lang="en-US" sz="2400" b="1" dirty="0">
                <a:latin typeface="Courier New" pitchFamily="49" charset="0"/>
              </a:rPr>
              <a:t> (id) 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; look up its value.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400"/>
              </a:spcAft>
              <a:buNone/>
            </a:pPr>
            <a:r>
              <a:rPr lang="en-US" sz="2400" b="1" dirty="0">
                <a:latin typeface="Courier New" pitchFamily="49" charset="0"/>
              </a:rPr>
              <a:t>        (apply-env </a:t>
            </a:r>
            <a:r>
              <a:rPr lang="en-US" sz="2400" b="1" dirty="0">
                <a:solidFill>
                  <a:srgbClr val="FF00FF"/>
                </a:solidFill>
                <a:latin typeface="Courier New" pitchFamily="49" charset="0"/>
              </a:rPr>
              <a:t>env </a:t>
            </a:r>
            <a:r>
              <a:rPr lang="en-US" sz="2400" b="1" dirty="0">
                <a:latin typeface="Courier New" pitchFamily="49" charset="0"/>
              </a:rPr>
              <a:t>id)]</a:t>
            </a:r>
          </a:p>
          <a:p>
            <a:pPr>
              <a:spcBef>
                <a:spcPct val="0"/>
              </a:spcBef>
              <a:spcAft>
                <a:spcPts val="400"/>
              </a:spcAft>
              <a:buNone/>
            </a:pPr>
            <a:r>
              <a:rPr lang="en-US" sz="2400" b="1" dirty="0">
                <a:latin typeface="Courier New" pitchFamily="49" charset="0"/>
              </a:rPr>
              <a:t>      [</a:t>
            </a:r>
            <a:r>
              <a:rPr lang="en-US" sz="2400" b="1" dirty="0">
                <a:solidFill>
                  <a:schemeClr val="hlink"/>
                </a:solidFill>
                <a:latin typeface="Courier New" pitchFamily="49" charset="0"/>
              </a:rPr>
              <a:t>app-exp</a:t>
            </a:r>
            <a:r>
              <a:rPr lang="en-US" sz="2400" b="1" dirty="0">
                <a:latin typeface="Courier New" pitchFamily="49" charset="0"/>
              </a:rPr>
              <a:t> (</a:t>
            </a:r>
            <a:r>
              <a:rPr lang="en-US" sz="2400" b="1" dirty="0" err="1">
                <a:latin typeface="Courier New" pitchFamily="49" charset="0"/>
              </a:rPr>
              <a:t>rator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rands</a:t>
            </a:r>
            <a:r>
              <a:rPr lang="en-US" sz="2400" b="1" dirty="0"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  <a:spcAft>
                <a:spcPts val="400"/>
              </a:spcAft>
              <a:buNone/>
            </a:pPr>
            <a:r>
              <a:rPr lang="en-US" sz="2400" b="1" dirty="0">
                <a:latin typeface="Courier New" pitchFamily="49" charset="0"/>
              </a:rPr>
              <a:t>        (let ([proc-value (eval-exp </a:t>
            </a:r>
            <a:r>
              <a:rPr lang="en-US" sz="2400" b="1" dirty="0" err="1">
                <a:latin typeface="Courier New" pitchFamily="49" charset="0"/>
              </a:rPr>
              <a:t>rator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FF00FF"/>
                </a:solidFill>
                <a:latin typeface="Courier New" pitchFamily="49" charset="0"/>
              </a:rPr>
              <a:t>env</a:t>
            </a:r>
            <a:r>
              <a:rPr lang="en-US" sz="2400" b="1" dirty="0">
                <a:latin typeface="Courier New" pitchFamily="49" charset="0"/>
              </a:rPr>
              <a:t>)]</a:t>
            </a:r>
          </a:p>
          <a:p>
            <a:pPr>
              <a:spcBef>
                <a:spcPct val="0"/>
              </a:spcBef>
              <a:spcAft>
                <a:spcPts val="400"/>
              </a:spcAft>
              <a:buNone/>
            </a:pPr>
            <a:r>
              <a:rPr lang="en-US" sz="2400" b="1" dirty="0">
                <a:latin typeface="Courier New" pitchFamily="49" charset="0"/>
              </a:rPr>
              <a:t>              [</a:t>
            </a:r>
            <a:r>
              <a:rPr lang="en-US" sz="2400" b="1" dirty="0" err="1">
                <a:latin typeface="Courier New" pitchFamily="49" charset="0"/>
              </a:rPr>
              <a:t>args</a:t>
            </a:r>
            <a:r>
              <a:rPr lang="en-US" sz="2400" b="1" dirty="0">
                <a:latin typeface="Courier New" pitchFamily="49" charset="0"/>
              </a:rPr>
              <a:t> (eval-</a:t>
            </a:r>
            <a:r>
              <a:rPr lang="en-US" sz="2400" b="1" dirty="0" err="1">
                <a:latin typeface="Courier New" pitchFamily="49" charset="0"/>
              </a:rPr>
              <a:t>rands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rands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FF00FF"/>
                </a:solidFill>
                <a:latin typeface="Courier New" pitchFamily="49" charset="0"/>
              </a:rPr>
              <a:t>env</a:t>
            </a:r>
            <a:r>
              <a:rPr lang="en-US" sz="2400" b="1" dirty="0">
                <a:latin typeface="Courier New" pitchFamily="49" charset="0"/>
              </a:rPr>
              <a:t>)])</a:t>
            </a:r>
          </a:p>
          <a:p>
            <a:pPr>
              <a:spcBef>
                <a:spcPct val="0"/>
              </a:spcBef>
              <a:spcAft>
                <a:spcPts val="400"/>
              </a:spcAft>
              <a:buNone/>
            </a:pPr>
            <a:r>
              <a:rPr lang="en-US" sz="2400" b="1" dirty="0">
                <a:latin typeface="Courier New" pitchFamily="49" charset="0"/>
              </a:rPr>
              <a:t>          (apply-proc proc-value </a:t>
            </a:r>
            <a:r>
              <a:rPr lang="en-US" sz="2400" b="1" dirty="0" err="1">
                <a:latin typeface="Courier New" pitchFamily="49" charset="0"/>
              </a:rPr>
              <a:t>args</a:t>
            </a:r>
            <a:r>
              <a:rPr lang="en-US" sz="2400" b="1" dirty="0">
                <a:latin typeface="Courier New" pitchFamily="49" charset="0"/>
              </a:rPr>
              <a:t>))]</a:t>
            </a:r>
          </a:p>
          <a:p>
            <a:pPr>
              <a:spcBef>
                <a:spcPct val="0"/>
              </a:spcBef>
              <a:spcAft>
                <a:spcPts val="400"/>
              </a:spcAft>
              <a:buNone/>
            </a:pPr>
            <a:r>
              <a:rPr lang="en-US" sz="2400" b="1" dirty="0">
                <a:latin typeface="Courier New" pitchFamily="49" charset="0"/>
              </a:rPr>
              <a:t>      [</a:t>
            </a:r>
            <a:r>
              <a:rPr lang="en-US" sz="2400" b="1" dirty="0">
                <a:solidFill>
                  <a:schemeClr val="hlink"/>
                </a:solidFill>
                <a:latin typeface="Courier New" pitchFamily="49" charset="0"/>
              </a:rPr>
              <a:t>else</a:t>
            </a:r>
            <a:r>
              <a:rPr lang="en-US" sz="2400" b="1" dirty="0">
                <a:latin typeface="Courier New" pitchFamily="49" charset="0"/>
              </a:rPr>
              <a:t> (error 'eval-exp </a:t>
            </a:r>
          </a:p>
          <a:p>
            <a:pPr>
              <a:spcBef>
                <a:spcPct val="0"/>
              </a:spcBef>
              <a:spcAft>
                <a:spcPts val="400"/>
              </a:spcAft>
              <a:buNone/>
            </a:pPr>
            <a:r>
              <a:rPr lang="en-US" sz="2400" b="1" dirty="0">
                <a:latin typeface="Courier New" pitchFamily="49" charset="0"/>
              </a:rPr>
              <a:t>              "Bad abstract syntax: ~a" exp)])))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400"/>
              </a:spcAft>
              <a:buNone/>
            </a:pPr>
            <a:r>
              <a:rPr lang="en-US" sz="2400" b="1" dirty="0">
                <a:latin typeface="Courier New" pitchFamily="49" charset="0"/>
              </a:rPr>
              <a:t>    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62035933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10820400" cy="381000"/>
          </a:xfrm>
        </p:spPr>
        <p:txBody>
          <a:bodyPr/>
          <a:lstStyle/>
          <a:p>
            <a:r>
              <a:rPr lang="en-US" dirty="0"/>
              <a:t>Add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dirty="0"/>
              <a:t> implementation</a:t>
            </a:r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5715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spcAft>
                <a:spcPts val="400"/>
              </a:spcAft>
              <a:buNone/>
            </a:pPr>
            <a:r>
              <a:rPr lang="en-US" sz="2000" b="1" dirty="0">
                <a:latin typeface="Courier New" pitchFamily="49" charset="0"/>
              </a:rPr>
              <a:t>(define eval-exp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400"/>
              </a:spcAft>
              <a:buNone/>
            </a:pPr>
            <a:r>
              <a:rPr lang="en-US" sz="2000" b="1" dirty="0">
                <a:latin typeface="Courier New" pitchFamily="49" charset="0"/>
              </a:rPr>
              <a:t>  (lambda (exp </a:t>
            </a:r>
            <a:r>
              <a:rPr lang="en-US" sz="2000" b="1" dirty="0">
                <a:solidFill>
                  <a:srgbClr val="FF00FF"/>
                </a:solidFill>
                <a:latin typeface="Courier New" pitchFamily="49" charset="0"/>
              </a:rPr>
              <a:t>env</a:t>
            </a:r>
            <a:r>
              <a:rPr lang="en-US" sz="20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400"/>
              </a:spcAft>
              <a:buNone/>
            </a:pPr>
            <a:r>
              <a:rPr lang="en-US" sz="2000" b="1" dirty="0">
                <a:latin typeface="Courier New" pitchFamily="49" charset="0"/>
              </a:rPr>
              <a:t>    (cases expression </a:t>
            </a:r>
            <a:r>
              <a:rPr lang="en-US" sz="2000" b="1" dirty="0" err="1">
                <a:latin typeface="Courier New" pitchFamily="49" charset="0"/>
              </a:rPr>
              <a:t>exp</a:t>
            </a: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400"/>
              </a:spcAft>
              <a:buNone/>
            </a:pPr>
            <a:r>
              <a:rPr lang="en-US" sz="2000" b="1" dirty="0">
                <a:latin typeface="Courier New" pitchFamily="49" charset="0"/>
              </a:rPr>
              <a:t>      [</a:t>
            </a:r>
            <a:r>
              <a:rPr lang="en-US" sz="2000" b="1" dirty="0">
                <a:solidFill>
                  <a:schemeClr val="hlink"/>
                </a:solidFill>
                <a:latin typeface="Courier New" pitchFamily="49" charset="0"/>
              </a:rPr>
              <a:t>lit-</a:t>
            </a:r>
            <a:r>
              <a:rPr lang="en-US" sz="2000" b="1" dirty="0" err="1">
                <a:solidFill>
                  <a:schemeClr val="hlink"/>
                </a:solidFill>
                <a:latin typeface="Courier New" pitchFamily="49" charset="0"/>
              </a:rPr>
              <a:t>exp</a:t>
            </a:r>
            <a:r>
              <a:rPr lang="en-US" sz="2000" b="1" dirty="0">
                <a:latin typeface="Courier New" pitchFamily="49" charset="0"/>
              </a:rPr>
              <a:t> (datum) datum]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400"/>
              </a:spcAft>
              <a:buNone/>
            </a:pPr>
            <a:r>
              <a:rPr lang="en-US" sz="2000" b="1" dirty="0">
                <a:latin typeface="Courier New" pitchFamily="49" charset="0"/>
              </a:rPr>
              <a:t>      [</a:t>
            </a:r>
            <a:r>
              <a:rPr lang="en-US" sz="2000" b="1" dirty="0" err="1">
                <a:solidFill>
                  <a:schemeClr val="hlink"/>
                </a:solidFill>
                <a:latin typeface="Courier New" pitchFamily="49" charset="0"/>
              </a:rPr>
              <a:t>var-exp</a:t>
            </a:r>
            <a:r>
              <a:rPr lang="en-US" sz="2000" b="1" dirty="0">
                <a:latin typeface="Courier New" pitchFamily="49" charset="0"/>
              </a:rPr>
              <a:t> (id) </a:t>
            </a: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</a:rPr>
              <a:t>; look up its value.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400"/>
              </a:spcAft>
              <a:buNone/>
            </a:pPr>
            <a:r>
              <a:rPr lang="en-US" sz="2000" b="1" dirty="0">
                <a:latin typeface="Courier New" pitchFamily="49" charset="0"/>
              </a:rPr>
              <a:t>        (apply-env </a:t>
            </a:r>
            <a:r>
              <a:rPr lang="en-US" sz="2000" b="1" dirty="0">
                <a:solidFill>
                  <a:srgbClr val="FF00FF"/>
                </a:solidFill>
                <a:latin typeface="Courier New" pitchFamily="49" charset="0"/>
              </a:rPr>
              <a:t>env </a:t>
            </a:r>
            <a:r>
              <a:rPr lang="en-US" sz="2000" b="1" dirty="0">
                <a:latin typeface="Courier New" pitchFamily="49" charset="0"/>
              </a:rPr>
              <a:t>id)]</a:t>
            </a:r>
          </a:p>
          <a:p>
            <a:pPr>
              <a:spcBef>
                <a:spcPct val="0"/>
              </a:spcBef>
              <a:spcAft>
                <a:spcPts val="400"/>
              </a:spcAft>
              <a:buNone/>
            </a:pPr>
            <a:r>
              <a:rPr lang="en-US" sz="2000" b="1" dirty="0">
                <a:latin typeface="Courier New" pitchFamily="49" charset="0"/>
              </a:rPr>
              <a:t>      [</a:t>
            </a:r>
            <a:r>
              <a:rPr lang="en-US" sz="2000" b="1" dirty="0">
                <a:solidFill>
                  <a:schemeClr val="hlink"/>
                </a:solidFill>
                <a:latin typeface="Courier New" pitchFamily="49" charset="0"/>
              </a:rPr>
              <a:t>let-exp</a:t>
            </a:r>
            <a:r>
              <a:rPr lang="en-US" sz="2000" b="1" dirty="0">
                <a:latin typeface="Courier New" pitchFamily="49" charset="0"/>
              </a:rPr>
              <a:t> (vars </a:t>
            </a:r>
            <a:r>
              <a:rPr lang="en-US" sz="2000" b="1" dirty="0" err="1">
                <a:latin typeface="Courier New" pitchFamily="49" charset="0"/>
              </a:rPr>
              <a:t>exps</a:t>
            </a:r>
            <a:r>
              <a:rPr lang="en-US" sz="2000" b="1" dirty="0">
                <a:latin typeface="Courier New" pitchFamily="49" charset="0"/>
              </a:rPr>
              <a:t> bodies)</a:t>
            </a:r>
          </a:p>
          <a:p>
            <a:pPr>
              <a:spcBef>
                <a:spcPct val="0"/>
              </a:spcBef>
              <a:spcAft>
                <a:spcPts val="400"/>
              </a:spcAft>
              <a:buNone/>
            </a:pPr>
            <a:r>
              <a:rPr lang="en-US" sz="2400" b="1" dirty="0">
                <a:latin typeface="Courier New" pitchFamily="49" charset="0"/>
              </a:rPr>
              <a:t>            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30411684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304800"/>
            <a:ext cx="8763000" cy="381000"/>
          </a:xfrm>
        </p:spPr>
        <p:txBody>
          <a:bodyPr/>
          <a:lstStyle/>
          <a:p>
            <a:r>
              <a:rPr lang="en-US" sz="4000" dirty="0"/>
              <a:t>Modify eval-</a:t>
            </a:r>
            <a:r>
              <a:rPr lang="en-US" sz="4000" dirty="0" err="1"/>
              <a:t>rands</a:t>
            </a:r>
            <a:r>
              <a:rPr lang="en-US" sz="4000" dirty="0"/>
              <a:t> and apply-proc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371600"/>
            <a:ext cx="8839200" cy="4953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(define eval-</a:t>
            </a:r>
            <a:r>
              <a:rPr lang="en-US" sz="2400" b="1" dirty="0" err="1">
                <a:latin typeface="Courier New" pitchFamily="49" charset="0"/>
              </a:rPr>
              <a:t>rands</a:t>
            </a:r>
            <a:endParaRPr lang="en-US" sz="24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(lambda (</a:t>
            </a:r>
            <a:r>
              <a:rPr lang="en-US" sz="2400" b="1" dirty="0" err="1">
                <a:latin typeface="Courier New" pitchFamily="49" charset="0"/>
              </a:rPr>
              <a:t>rands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rgbClr val="FF00FF"/>
                </a:solidFill>
                <a:latin typeface="Courier New" pitchFamily="49" charset="0"/>
              </a:rPr>
              <a:t>env</a:t>
            </a:r>
            <a:r>
              <a:rPr lang="en-US" sz="24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(map </a:t>
            </a:r>
            <a:r>
              <a:rPr lang="en-US" sz="2400" b="1" dirty="0">
                <a:solidFill>
                  <a:srgbClr val="FF00FF"/>
                </a:solidFill>
                <a:latin typeface="Courier New" pitchFamily="49" charset="0"/>
              </a:rPr>
              <a:t>(lambda (e)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(eval-exp </a:t>
            </a:r>
            <a:r>
              <a:rPr lang="en-US" sz="2400" b="1" dirty="0">
                <a:solidFill>
                  <a:srgbClr val="FF00FF"/>
                </a:solidFill>
                <a:latin typeface="Courier New" pitchFamily="49" charset="0"/>
              </a:rPr>
              <a:t>e env</a:t>
            </a:r>
            <a:r>
              <a:rPr lang="en-US" sz="2400" b="1" dirty="0">
                <a:latin typeface="Courier New" pitchFamily="49" charset="0"/>
              </a:rPr>
              <a:t>)</a:t>
            </a:r>
            <a:r>
              <a:rPr lang="en-US" sz="2400" b="1" dirty="0">
                <a:solidFill>
                  <a:srgbClr val="FF00FF"/>
                </a:solidFill>
                <a:latin typeface="Courier New" pitchFamily="49" charset="0"/>
              </a:rPr>
              <a:t>)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solidFill>
                  <a:srgbClr val="FF00FF"/>
                </a:solidFill>
                <a:latin typeface="Courier New" pitchFamily="49" charset="0"/>
              </a:rPr>
              <a:t>          </a:t>
            </a:r>
            <a:r>
              <a:rPr lang="en-US" sz="2400" b="1" dirty="0" err="1">
                <a:latin typeface="Courier New" pitchFamily="49" charset="0"/>
              </a:rPr>
              <a:t>rands</a:t>
            </a:r>
            <a:r>
              <a:rPr lang="en-US" sz="2400" b="1" dirty="0">
                <a:latin typeface="Courier New" pitchFamily="49" charset="0"/>
              </a:rPr>
              <a:t>)))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1400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;  Apply a procedure to its arguments.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;  At this point, we only have primitive procedures. 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;  User-defined procedures will be added later.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2000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(</a:t>
            </a:r>
            <a:r>
              <a:rPr lang="en-US" sz="2400" b="1" dirty="0">
                <a:latin typeface="Courier New" pitchFamily="49" charset="0"/>
              </a:rPr>
              <a:t>define apply-</a:t>
            </a:r>
            <a:r>
              <a:rPr lang="en-US" sz="2400" b="1" dirty="0" err="1">
                <a:latin typeface="Courier New" pitchFamily="49" charset="0"/>
              </a:rPr>
              <a:t>proc</a:t>
            </a:r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>
                <a:solidFill>
                  <a:srgbClr val="FF00FF"/>
                </a:solidFill>
                <a:latin typeface="Courier New" pitchFamily="49" charset="0"/>
              </a:rPr>
              <a:t>; does this need to change?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(lambda (</a:t>
            </a:r>
            <a:r>
              <a:rPr lang="en-US" sz="2400" b="1" dirty="0" err="1">
                <a:latin typeface="Courier New" pitchFamily="49" charset="0"/>
              </a:rPr>
              <a:t>proc</a:t>
            </a:r>
            <a:r>
              <a:rPr lang="en-US" sz="2400" b="1" dirty="0">
                <a:latin typeface="Courier New" pitchFamily="49" charset="0"/>
              </a:rPr>
              <a:t>-value </a:t>
            </a:r>
            <a:r>
              <a:rPr lang="en-US" sz="2400" b="1" dirty="0" err="1">
                <a:latin typeface="Courier New" pitchFamily="49" charset="0"/>
              </a:rPr>
              <a:t>args</a:t>
            </a:r>
            <a:r>
              <a:rPr lang="en-US" sz="24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(cases </a:t>
            </a:r>
            <a:r>
              <a:rPr lang="en-US" sz="2400" b="1" dirty="0" err="1">
                <a:latin typeface="Courier New" pitchFamily="49" charset="0"/>
              </a:rPr>
              <a:t>proc-val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proc</a:t>
            </a:r>
            <a:r>
              <a:rPr lang="en-US" sz="2400" b="1" dirty="0">
                <a:latin typeface="Courier New" pitchFamily="49" charset="0"/>
              </a:rPr>
              <a:t>-value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[prim-</a:t>
            </a:r>
            <a:r>
              <a:rPr lang="en-US" sz="2400" b="1" dirty="0" err="1">
                <a:latin typeface="Courier New" pitchFamily="49" charset="0"/>
              </a:rPr>
              <a:t>proc</a:t>
            </a:r>
            <a:r>
              <a:rPr lang="en-US" sz="2400" b="1" dirty="0">
                <a:latin typeface="Courier New" pitchFamily="49" charset="0"/>
              </a:rPr>
              <a:t> (op) (apply-prim-</a:t>
            </a:r>
            <a:r>
              <a:rPr lang="en-US" sz="2400" b="1" dirty="0" err="1">
                <a:latin typeface="Courier New" pitchFamily="49" charset="0"/>
              </a:rPr>
              <a:t>proc</a:t>
            </a:r>
            <a:r>
              <a:rPr lang="en-US" sz="2400" b="1" dirty="0">
                <a:latin typeface="Courier New" pitchFamily="49" charset="0"/>
              </a:rPr>
              <a:t> op 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                                     </a:t>
            </a:r>
            <a:r>
              <a:rPr lang="en-US" sz="2400" b="1" dirty="0" err="1">
                <a:latin typeface="Courier New" pitchFamily="49" charset="0"/>
              </a:rPr>
              <a:t>args</a:t>
            </a:r>
            <a:r>
              <a:rPr lang="en-US" sz="2400" b="1" dirty="0">
                <a:latin typeface="Courier New" pitchFamily="49" charset="0"/>
              </a:rPr>
              <a:t>)]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[else (error 'apply-</a:t>
            </a:r>
            <a:r>
              <a:rPr lang="en-US" sz="2400" b="1" dirty="0" err="1">
                <a:latin typeface="Courier New" pitchFamily="49" charset="0"/>
              </a:rPr>
              <a:t>proc</a:t>
            </a:r>
            <a:endParaRPr lang="en-US" sz="24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"Attempt to apply bad procedure:"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</a:t>
            </a:r>
            <a:r>
              <a:rPr lang="en-US" sz="2400" b="1" dirty="0" err="1">
                <a:latin typeface="Courier New" pitchFamily="49" charset="0"/>
              </a:rPr>
              <a:t>proc</a:t>
            </a:r>
            <a:r>
              <a:rPr lang="en-US" sz="2400" b="1" dirty="0">
                <a:latin typeface="Courier New" pitchFamily="49" charset="0"/>
              </a:rPr>
              <a:t>-value)])))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867400" y="887850"/>
            <a:ext cx="4800600" cy="1169551"/>
          </a:xfrm>
          <a:prstGeom prst="rect">
            <a:avLst/>
          </a:prstGeom>
          <a:noFill/>
          <a:ln w="3175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33CC"/>
                </a:solidFill>
                <a:latin typeface="Courier New" pitchFamily="49" charset="0"/>
              </a:rPr>
              <a:t>(define-datatype expression </a:t>
            </a:r>
            <a:r>
              <a:rPr lang="en-US" sz="1400" b="1" dirty="0" err="1">
                <a:solidFill>
                  <a:srgbClr val="0033CC"/>
                </a:solidFill>
                <a:latin typeface="Courier New" pitchFamily="49" charset="0"/>
              </a:rPr>
              <a:t>expression</a:t>
            </a:r>
            <a:r>
              <a:rPr lang="en-US" sz="1400" b="1" dirty="0">
                <a:solidFill>
                  <a:srgbClr val="0033CC"/>
                </a:solidFill>
                <a:latin typeface="Courier New" pitchFamily="49" charset="0"/>
              </a:rPr>
              <a:t>?</a:t>
            </a:r>
          </a:p>
          <a:p>
            <a:r>
              <a:rPr lang="en-US" sz="1400" b="1" dirty="0">
                <a:solidFill>
                  <a:srgbClr val="0033CC"/>
                </a:solidFill>
                <a:latin typeface="Courier New" pitchFamily="49" charset="0"/>
              </a:rPr>
              <a:t>  [let-exp</a:t>
            </a:r>
          </a:p>
          <a:p>
            <a:r>
              <a:rPr lang="en-US" sz="1400" b="1" dirty="0">
                <a:solidFill>
                  <a:srgbClr val="0033CC"/>
                </a:solidFill>
                <a:latin typeface="Courier New" pitchFamily="49" charset="0"/>
              </a:rPr>
              <a:t>   (</a:t>
            </a:r>
            <a:r>
              <a:rPr lang="en-US" sz="1400" b="1" dirty="0" err="1">
                <a:solidFill>
                  <a:srgbClr val="0033CC"/>
                </a:solidFill>
                <a:latin typeface="Courier New" pitchFamily="49" charset="0"/>
              </a:rPr>
              <a:t>vars</a:t>
            </a:r>
            <a:r>
              <a:rPr lang="en-US" sz="1400" b="1" dirty="0">
                <a:solidFill>
                  <a:srgbClr val="0033CC"/>
                </a:solidFill>
                <a:latin typeface="Courier New" pitchFamily="49" charset="0"/>
              </a:rPr>
              <a:t> (list-of symbol?))</a:t>
            </a:r>
          </a:p>
          <a:p>
            <a:r>
              <a:rPr lang="en-US" sz="1400" b="1" dirty="0">
                <a:solidFill>
                  <a:srgbClr val="0033CC"/>
                </a:solidFill>
                <a:latin typeface="Courier New" pitchFamily="49" charset="0"/>
              </a:rPr>
              <a:t>   (</a:t>
            </a:r>
            <a:r>
              <a:rPr lang="en-US" sz="1400" b="1" dirty="0" err="1">
                <a:solidFill>
                  <a:srgbClr val="0033CC"/>
                </a:solidFill>
                <a:latin typeface="Courier New" pitchFamily="49" charset="0"/>
              </a:rPr>
              <a:t>exps</a:t>
            </a:r>
            <a:r>
              <a:rPr lang="en-US" sz="1400" b="1" dirty="0">
                <a:solidFill>
                  <a:srgbClr val="0033CC"/>
                </a:solidFill>
                <a:latin typeface="Courier New" pitchFamily="49" charset="0"/>
              </a:rPr>
              <a:t> (list-of expression?))</a:t>
            </a:r>
          </a:p>
          <a:p>
            <a:r>
              <a:rPr lang="en-US" sz="1400" b="1" dirty="0">
                <a:solidFill>
                  <a:srgbClr val="0033CC"/>
                </a:solidFill>
                <a:latin typeface="Courier New" pitchFamily="49" charset="0"/>
              </a:rPr>
              <a:t>   (bodies (list-of expression?))] </a:t>
            </a:r>
            <a:r>
              <a:rPr lang="en-US" sz="1400" b="1" dirty="0">
                <a:solidFill>
                  <a:srgbClr val="FF3300"/>
                </a:solidFill>
                <a:latin typeface="Courier New" pitchFamily="49" charset="0"/>
              </a:rPr>
              <a:t>. . .</a:t>
            </a:r>
            <a:r>
              <a:rPr lang="en-US" sz="1400" b="1" dirty="0">
                <a:solidFill>
                  <a:srgbClr val="0033CC"/>
                </a:solidFill>
                <a:latin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04451315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6038"/>
            <a:ext cx="10972800" cy="639762"/>
          </a:xfrm>
        </p:spPr>
        <p:txBody>
          <a:bodyPr/>
          <a:lstStyle/>
          <a:p>
            <a:r>
              <a:rPr lang="en-US" dirty="0"/>
              <a:t>add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/>
              <a:t> 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eval-exp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9A300D8-14EC-4B03-9CB0-0FCB0ECF1B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83820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spcAft>
                <a:spcPts val="400"/>
              </a:spcAft>
              <a:buFontTx/>
              <a:buNone/>
            </a:pPr>
            <a:r>
              <a:rPr lang="en-US" sz="2400" b="1" kern="0" dirty="0">
                <a:latin typeface="Courier New" pitchFamily="49" charset="0"/>
              </a:rPr>
              <a:t>(define eval-exp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400"/>
              </a:spcAft>
              <a:buFontTx/>
              <a:buNone/>
            </a:pPr>
            <a:r>
              <a:rPr lang="en-US" sz="2400" b="1" kern="0" dirty="0">
                <a:latin typeface="Courier New" pitchFamily="49" charset="0"/>
              </a:rPr>
              <a:t> (let ([identity-proc (lambda (x) x)])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400"/>
              </a:spcAft>
              <a:buFontTx/>
              <a:buNone/>
            </a:pPr>
            <a:r>
              <a:rPr lang="en-US" sz="2400" b="1" kern="0" dirty="0">
                <a:latin typeface="Courier New" pitchFamily="49" charset="0"/>
              </a:rPr>
              <a:t>  (lambda (exp </a:t>
            </a:r>
            <a:r>
              <a:rPr lang="en-US" sz="2400" b="1" kern="0" dirty="0">
                <a:solidFill>
                  <a:srgbClr val="FF00FF"/>
                </a:solidFill>
                <a:latin typeface="Courier New" pitchFamily="49" charset="0"/>
              </a:rPr>
              <a:t>env</a:t>
            </a:r>
            <a:r>
              <a:rPr lang="en-US" sz="2400" b="1" kern="0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400"/>
              </a:spcAft>
              <a:buFontTx/>
              <a:buNone/>
            </a:pPr>
            <a:r>
              <a:rPr lang="en-US" sz="2400" b="1" kern="0" dirty="0">
                <a:latin typeface="Courier New" pitchFamily="49" charset="0"/>
              </a:rPr>
              <a:t>    (cases expression exp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400"/>
              </a:spcAft>
              <a:buFontTx/>
              <a:buNone/>
            </a:pPr>
            <a:r>
              <a:rPr lang="en-US" sz="2400" b="1" kern="0" dirty="0">
                <a:latin typeface="Courier New" pitchFamily="49" charset="0"/>
              </a:rPr>
              <a:t>      [</a:t>
            </a:r>
            <a:r>
              <a:rPr lang="en-US" sz="2400" b="1" kern="0" dirty="0">
                <a:solidFill>
                  <a:schemeClr val="hlink"/>
                </a:solidFill>
                <a:latin typeface="Courier New" pitchFamily="49" charset="0"/>
              </a:rPr>
              <a:t>lit-exp</a:t>
            </a:r>
            <a:r>
              <a:rPr lang="en-US" sz="2400" b="1" kern="0" dirty="0">
                <a:latin typeface="Courier New" pitchFamily="49" charset="0"/>
              </a:rPr>
              <a:t> (datum) datum]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400"/>
              </a:spcAft>
              <a:buFontTx/>
              <a:buNone/>
            </a:pPr>
            <a:r>
              <a:rPr lang="en-US" sz="2400" b="1" kern="0" dirty="0">
                <a:latin typeface="Courier New" pitchFamily="49" charset="0"/>
              </a:rPr>
              <a:t>      [</a:t>
            </a:r>
            <a:r>
              <a:rPr lang="en-US" sz="2400" b="1" kern="0" dirty="0">
                <a:solidFill>
                  <a:schemeClr val="hlink"/>
                </a:solidFill>
                <a:latin typeface="Courier New" pitchFamily="49" charset="0"/>
              </a:rPr>
              <a:t>var-exp</a:t>
            </a:r>
            <a:r>
              <a:rPr lang="en-US" sz="2400" b="1" kern="0" dirty="0">
                <a:latin typeface="Courier New" pitchFamily="49" charset="0"/>
              </a:rPr>
              <a:t> (id) </a:t>
            </a:r>
            <a:r>
              <a:rPr lang="en-US" sz="2400" b="1" kern="0" dirty="0">
                <a:solidFill>
                  <a:srgbClr val="0033CC"/>
                </a:solidFill>
                <a:latin typeface="Courier New" pitchFamily="49" charset="0"/>
              </a:rPr>
              <a:t>; look up its value.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400"/>
              </a:spcAft>
              <a:buFontTx/>
              <a:buNone/>
            </a:pPr>
            <a:r>
              <a:rPr lang="en-US" sz="2400" b="1" kern="0" dirty="0">
                <a:latin typeface="Courier New" pitchFamily="49" charset="0"/>
              </a:rPr>
              <a:t>        (apply-env </a:t>
            </a:r>
            <a:r>
              <a:rPr lang="en-US" sz="2400" b="1" kern="0" dirty="0">
                <a:solidFill>
                  <a:srgbClr val="FF00FF"/>
                </a:solidFill>
                <a:latin typeface="Courier New" pitchFamily="49" charset="0"/>
              </a:rPr>
              <a:t>env </a:t>
            </a:r>
            <a:r>
              <a:rPr lang="en-US" sz="2400" b="1" kern="0" dirty="0">
                <a:latin typeface="Courier New" pitchFamily="49" charset="0"/>
              </a:rPr>
              <a:t>id)]</a:t>
            </a:r>
          </a:p>
          <a:p>
            <a:pPr>
              <a:spcBef>
                <a:spcPct val="0"/>
              </a:spcBef>
              <a:spcAft>
                <a:spcPts val="400"/>
              </a:spcAft>
              <a:buFontTx/>
              <a:buNone/>
            </a:pPr>
            <a:r>
              <a:rPr lang="en-US" sz="2400" b="1" kern="0" dirty="0">
                <a:latin typeface="Courier New" pitchFamily="49" charset="0"/>
              </a:rPr>
              <a:t>      [</a:t>
            </a:r>
            <a:r>
              <a:rPr lang="en-US" sz="2400" b="1" kern="0" dirty="0">
                <a:solidFill>
                  <a:schemeClr val="hlink"/>
                </a:solidFill>
                <a:latin typeface="Courier New" pitchFamily="49" charset="0"/>
              </a:rPr>
              <a:t>if-exp</a:t>
            </a:r>
            <a:r>
              <a:rPr lang="en-US" sz="2400" b="1" kern="0" dirty="0">
                <a:latin typeface="Courier New" pitchFamily="49" charset="0"/>
              </a:rPr>
              <a:t> (test-exp then-exp else-exp)</a:t>
            </a:r>
          </a:p>
          <a:p>
            <a:pPr>
              <a:spcBef>
                <a:spcPct val="0"/>
              </a:spcBef>
              <a:spcAft>
                <a:spcPts val="400"/>
              </a:spcAft>
              <a:buFontTx/>
              <a:buNone/>
            </a:pPr>
            <a:r>
              <a:rPr lang="en-US" sz="2400" b="1" kern="0" dirty="0">
                <a:latin typeface="Courier New" pitchFamily="49" charset="0"/>
              </a:rPr>
              <a:t>            </a:t>
            </a:r>
            <a:r>
              <a:rPr lang="en-US" sz="2400" b="1" kern="0" dirty="0">
                <a:solidFill>
                  <a:srgbClr val="0033CC"/>
                </a:solidFill>
                <a:latin typeface="Courier New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22501955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6038"/>
            <a:ext cx="10972800" cy="639762"/>
          </a:xfrm>
        </p:spPr>
        <p:txBody>
          <a:bodyPr/>
          <a:lstStyle/>
          <a:p>
            <a:r>
              <a:rPr lang="en-US" dirty="0"/>
              <a:t>add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en-US" dirty="0"/>
              <a:t> 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eval-exp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9A300D8-14EC-4B03-9CB0-0FCB0ECF1B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62000"/>
            <a:ext cx="91440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spcAft>
                <a:spcPts val="400"/>
              </a:spcAft>
              <a:buFontTx/>
              <a:buNone/>
            </a:pPr>
            <a:r>
              <a:rPr lang="en-US" sz="1800" b="1" kern="0" dirty="0">
                <a:latin typeface="Courier New" pitchFamily="49" charset="0"/>
              </a:rPr>
              <a:t>(define eval-exp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400"/>
              </a:spcAft>
              <a:buFontTx/>
              <a:buNone/>
            </a:pPr>
            <a:r>
              <a:rPr lang="en-US" sz="1800" b="1" kern="0" dirty="0">
                <a:latin typeface="Courier New" pitchFamily="49" charset="0"/>
              </a:rPr>
              <a:t> (let ([identity-proc (lambda (x) x)])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400"/>
              </a:spcAft>
              <a:buFontTx/>
              <a:buNone/>
            </a:pPr>
            <a:r>
              <a:rPr lang="en-US" sz="1800" b="1" kern="0" dirty="0">
                <a:latin typeface="Courier New" pitchFamily="49" charset="0"/>
              </a:rPr>
              <a:t>  (lambda (exp </a:t>
            </a:r>
            <a:r>
              <a:rPr lang="en-US" sz="1800" b="1" kern="0" dirty="0">
                <a:solidFill>
                  <a:srgbClr val="FF00FF"/>
                </a:solidFill>
                <a:latin typeface="Courier New" pitchFamily="49" charset="0"/>
              </a:rPr>
              <a:t>env</a:t>
            </a:r>
            <a:r>
              <a:rPr lang="en-US" sz="1800" b="1" kern="0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400"/>
              </a:spcAft>
              <a:buFontTx/>
              <a:buNone/>
            </a:pPr>
            <a:r>
              <a:rPr lang="en-US" sz="1800" b="1" kern="0" dirty="0">
                <a:latin typeface="Courier New" pitchFamily="49" charset="0"/>
              </a:rPr>
              <a:t>    (cases expression exp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400"/>
              </a:spcAft>
              <a:buFontTx/>
              <a:buNone/>
            </a:pPr>
            <a:r>
              <a:rPr lang="en-US" sz="1800" b="1" kern="0" dirty="0">
                <a:latin typeface="Courier New" pitchFamily="49" charset="0"/>
              </a:rPr>
              <a:t>      [</a:t>
            </a:r>
            <a:r>
              <a:rPr lang="en-US" sz="1800" b="1" kern="0" dirty="0">
                <a:solidFill>
                  <a:schemeClr val="hlink"/>
                </a:solidFill>
                <a:latin typeface="Courier New" pitchFamily="49" charset="0"/>
              </a:rPr>
              <a:t>lit-exp</a:t>
            </a:r>
            <a:r>
              <a:rPr lang="en-US" sz="1800" b="1" kern="0" dirty="0">
                <a:latin typeface="Courier New" pitchFamily="49" charset="0"/>
              </a:rPr>
              <a:t> (datum) datum]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400"/>
              </a:spcAft>
              <a:buFontTx/>
              <a:buNone/>
            </a:pPr>
            <a:r>
              <a:rPr lang="en-US" sz="1800" b="1" kern="0" dirty="0">
                <a:latin typeface="Courier New" pitchFamily="49" charset="0"/>
              </a:rPr>
              <a:t>      [</a:t>
            </a:r>
            <a:r>
              <a:rPr lang="en-US" sz="1800" b="1" kern="0" dirty="0">
                <a:solidFill>
                  <a:schemeClr val="hlink"/>
                </a:solidFill>
                <a:latin typeface="Courier New" pitchFamily="49" charset="0"/>
              </a:rPr>
              <a:t>var-exp</a:t>
            </a:r>
            <a:r>
              <a:rPr lang="en-US" sz="1800" b="1" kern="0" dirty="0">
                <a:latin typeface="Courier New" pitchFamily="49" charset="0"/>
              </a:rPr>
              <a:t> (id) </a:t>
            </a:r>
            <a:r>
              <a:rPr lang="en-US" sz="1800" b="1" kern="0" dirty="0">
                <a:solidFill>
                  <a:srgbClr val="0033CC"/>
                </a:solidFill>
                <a:latin typeface="Courier New" pitchFamily="49" charset="0"/>
              </a:rPr>
              <a:t>; look up its value.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400"/>
              </a:spcAft>
              <a:buFontTx/>
              <a:buNone/>
            </a:pPr>
            <a:r>
              <a:rPr lang="en-US" sz="1800" b="1" kern="0" dirty="0">
                <a:latin typeface="Courier New" pitchFamily="49" charset="0"/>
              </a:rPr>
              <a:t>        (apply-env </a:t>
            </a:r>
            <a:r>
              <a:rPr lang="en-US" sz="1800" b="1" kern="0" dirty="0">
                <a:solidFill>
                  <a:srgbClr val="FF00FF"/>
                </a:solidFill>
                <a:latin typeface="Courier New" pitchFamily="49" charset="0"/>
              </a:rPr>
              <a:t>env </a:t>
            </a:r>
            <a:r>
              <a:rPr lang="en-US" sz="1800" b="1" kern="0" dirty="0">
                <a:latin typeface="Courier New" pitchFamily="49" charset="0"/>
              </a:rPr>
              <a:t>id)]</a:t>
            </a:r>
          </a:p>
          <a:p>
            <a:pPr>
              <a:spcBef>
                <a:spcPct val="0"/>
              </a:spcBef>
              <a:spcAft>
                <a:spcPts val="400"/>
              </a:spcAft>
              <a:buFontTx/>
              <a:buNone/>
            </a:pPr>
            <a:r>
              <a:rPr lang="en-US" sz="1800" b="1" kern="0" dirty="0">
                <a:latin typeface="Courier New" pitchFamily="49" charset="0"/>
              </a:rPr>
              <a:t>      [</a:t>
            </a:r>
            <a:r>
              <a:rPr lang="en-US" sz="1800" b="1" kern="0" dirty="0">
                <a:solidFill>
                  <a:schemeClr val="hlink"/>
                </a:solidFill>
                <a:latin typeface="Courier New" pitchFamily="49" charset="0"/>
              </a:rPr>
              <a:t>lambda-exp</a:t>
            </a:r>
            <a:r>
              <a:rPr lang="en-US" sz="1800" b="1" kern="0" dirty="0">
                <a:latin typeface="Courier New" pitchFamily="49" charset="0"/>
              </a:rPr>
              <a:t> (ids bodies)</a:t>
            </a:r>
          </a:p>
          <a:p>
            <a:pPr>
              <a:spcBef>
                <a:spcPct val="0"/>
              </a:spcBef>
              <a:spcAft>
                <a:spcPts val="400"/>
              </a:spcAft>
              <a:buFontTx/>
              <a:buNone/>
            </a:pPr>
            <a:r>
              <a:rPr lang="en-US" sz="1800" b="1" kern="0" dirty="0">
                <a:latin typeface="Courier New" pitchFamily="49" charset="0"/>
              </a:rPr>
              <a:t>            </a:t>
            </a:r>
            <a:r>
              <a:rPr lang="en-US" sz="1800" b="1" kern="0" dirty="0">
                <a:solidFill>
                  <a:srgbClr val="0033CC"/>
                </a:solidFill>
                <a:latin typeface="Courier New" pitchFamily="49" charset="0"/>
              </a:rPr>
              <a:t> 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056E2AF-ABE8-45E2-93E1-E2C70A3D0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783771"/>
            <a:ext cx="5410200" cy="2340429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 b="1" kern="0" dirty="0">
                <a:latin typeface="Courier New" pitchFamily="49" charset="0"/>
              </a:rPr>
              <a:t>(define-datatype proc-</a:t>
            </a:r>
            <a:r>
              <a:rPr lang="en-US" sz="1800" b="1" kern="0" dirty="0" err="1">
                <a:latin typeface="Courier New" pitchFamily="49" charset="0"/>
              </a:rPr>
              <a:t>val</a:t>
            </a:r>
            <a:r>
              <a:rPr lang="en-US" sz="1800" b="1" kern="0" dirty="0">
                <a:latin typeface="Courier New" pitchFamily="49" charset="0"/>
              </a:rPr>
              <a:t> proc-</a:t>
            </a:r>
            <a:r>
              <a:rPr lang="en-US" sz="1800" b="1" kern="0" dirty="0" err="1">
                <a:latin typeface="Courier New" pitchFamily="49" charset="0"/>
              </a:rPr>
              <a:t>val</a:t>
            </a:r>
            <a:r>
              <a:rPr lang="en-US" sz="1800" b="1" kern="0" dirty="0">
                <a:latin typeface="Courier New" pitchFamily="49" charset="0"/>
              </a:rPr>
              <a:t>?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b="1" kern="0" dirty="0">
                <a:latin typeface="Courier New" pitchFamily="49" charset="0"/>
              </a:rPr>
              <a:t>  [prim-proc     </a:t>
            </a:r>
            <a:r>
              <a:rPr lang="en-US" sz="1800" b="1" kern="0" dirty="0">
                <a:solidFill>
                  <a:srgbClr val="CC0099"/>
                </a:solidFill>
                <a:latin typeface="Courier New" pitchFamily="49" charset="0"/>
              </a:rPr>
              <a:t>; primitive procedure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b="1" kern="0" dirty="0">
                <a:latin typeface="Courier New" pitchFamily="49" charset="0"/>
              </a:rPr>
              <a:t>   (name symbol?)]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b="1" kern="0" dirty="0">
                <a:latin typeface="Courier New" pitchFamily="49" charset="0"/>
              </a:rPr>
              <a:t>  [closure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1800" b="1" kern="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sz="1800" b="1" kern="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sz="1800" b="1" kern="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b="1" kern="0" dirty="0"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1800" b="1" kern="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sz="1800" b="1" kern="0" dirty="0">
              <a:latin typeface="Courier New" pitchFamily="49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68A5C4E-E429-485E-8839-551F4B764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505200"/>
            <a:ext cx="117348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kern="0" dirty="0">
                <a:latin typeface="Courier New" pitchFamily="49" charset="0"/>
              </a:rPr>
              <a:t>(</a:t>
            </a:r>
            <a:r>
              <a:rPr lang="en-US" sz="1800" b="1" kern="0" dirty="0">
                <a:latin typeface="Courier New" pitchFamily="49" charset="0"/>
              </a:rPr>
              <a:t>define apply-proc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="1" kern="0" dirty="0">
                <a:latin typeface="Courier New" pitchFamily="49" charset="0"/>
              </a:rPr>
              <a:t>  (lambda (proc-value args)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="1" kern="0" dirty="0">
                <a:latin typeface="Courier New" pitchFamily="49" charset="0"/>
              </a:rPr>
              <a:t>    (cases proc-</a:t>
            </a:r>
            <a:r>
              <a:rPr lang="en-US" sz="1800" b="1" kern="0" dirty="0" err="1">
                <a:latin typeface="Courier New" pitchFamily="49" charset="0"/>
              </a:rPr>
              <a:t>val</a:t>
            </a:r>
            <a:r>
              <a:rPr lang="en-US" sz="1800" b="1" kern="0" dirty="0">
                <a:latin typeface="Courier New" pitchFamily="49" charset="0"/>
              </a:rPr>
              <a:t> proc-value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="1" kern="0" dirty="0">
                <a:latin typeface="Courier New" pitchFamily="49" charset="0"/>
              </a:rPr>
              <a:t>      [</a:t>
            </a:r>
            <a:r>
              <a:rPr lang="en-US" sz="1800" b="1" kern="0" dirty="0">
                <a:solidFill>
                  <a:srgbClr val="CC0099"/>
                </a:solidFill>
                <a:latin typeface="Courier New" pitchFamily="49" charset="0"/>
              </a:rPr>
              <a:t>prim-proc</a:t>
            </a:r>
            <a:r>
              <a:rPr lang="en-US" sz="1800" b="1" kern="0" dirty="0">
                <a:latin typeface="Courier New" pitchFamily="49" charset="0"/>
              </a:rPr>
              <a:t> (op) (apply-prim-proc op </a:t>
            </a:r>
            <a:br>
              <a:rPr lang="en-US" sz="1800" b="1" kern="0" dirty="0">
                <a:latin typeface="Courier New" pitchFamily="49" charset="0"/>
              </a:rPr>
            </a:br>
            <a:r>
              <a:rPr lang="en-US" sz="1800" b="1" kern="0" dirty="0">
                <a:latin typeface="Courier New" pitchFamily="49" charset="0"/>
              </a:rPr>
              <a:t>                                     args)]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="1" kern="0" dirty="0">
                <a:latin typeface="Courier New" pitchFamily="49" charset="0"/>
              </a:rPr>
              <a:t>     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="1" kern="0" dirty="0">
                <a:latin typeface="Courier New" pitchFamily="49" charset="0"/>
              </a:rPr>
              <a:t>      [</a:t>
            </a:r>
            <a:r>
              <a:rPr lang="en-US" sz="1800" b="1" kern="0" dirty="0">
                <a:solidFill>
                  <a:srgbClr val="CC0099"/>
                </a:solidFill>
                <a:latin typeface="Courier New" pitchFamily="49" charset="0"/>
              </a:rPr>
              <a:t>else</a:t>
            </a:r>
            <a:r>
              <a:rPr lang="en-US" sz="1800" b="1" kern="0" dirty="0">
                <a:latin typeface="Courier New" pitchFamily="49" charset="0"/>
              </a:rPr>
              <a:t> (eopl:error 'apply-proc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="1" kern="0" dirty="0">
                <a:latin typeface="Courier New" pitchFamily="49" charset="0"/>
              </a:rPr>
              <a:t>              "Attempt to apply bad procedure:"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="1" kern="0" dirty="0">
                <a:latin typeface="Courier New" pitchFamily="49" charset="0"/>
              </a:rPr>
              <a:t>              proc-value)])))</a:t>
            </a:r>
          </a:p>
        </p:txBody>
      </p:sp>
    </p:spTree>
    <p:extLst>
      <p:ext uri="{BB962C8B-B14F-4D97-AF65-F5344CB8AC3E}">
        <p14:creationId xmlns:p14="http://schemas.microsoft.com/office/powerpoint/2010/main" val="2705755881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57400" y="4406901"/>
            <a:ext cx="8153400" cy="1362075"/>
          </a:xfrm>
        </p:spPr>
        <p:txBody>
          <a:bodyPr/>
          <a:lstStyle/>
          <a:p>
            <a:r>
              <a:rPr lang="en-US" sz="3600" dirty="0" err="1"/>
              <a:t>Memoization</a:t>
            </a:r>
            <a:r>
              <a:rPr lang="en-US" sz="3600" dirty="0"/>
              <a:t> (a brief diversion about efficiency)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837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the </a:t>
            </a:r>
            <a:r>
              <a:rPr lang="en-US" sz="4000" b="1" dirty="0" err="1">
                <a:solidFill>
                  <a:srgbClr val="0000CC"/>
                </a:solidFill>
                <a:latin typeface="Courier New" pitchFamily="49" charset="0"/>
                <a:ea typeface="+mn-ea"/>
                <a:cs typeface="+mn-cs"/>
              </a:rPr>
              <a:t>assoc</a:t>
            </a:r>
            <a:r>
              <a:rPr lang="en-US" sz="2000" b="1" dirty="0">
                <a:solidFill>
                  <a:srgbClr val="0000CC"/>
                </a:solidFill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dirty="0"/>
              <a:t>family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76400" y="1981200"/>
            <a:ext cx="8610600" cy="4114800"/>
          </a:xfrm>
        </p:spPr>
        <p:txBody>
          <a:bodyPr/>
          <a:lstStyle/>
          <a:p>
            <a:r>
              <a:rPr lang="en-US" dirty="0"/>
              <a:t>A list of 2-lists, is called an </a:t>
            </a:r>
            <a:r>
              <a:rPr lang="en-US" i="1" dirty="0"/>
              <a:t>association list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Each 2-list is treated as a key-value pair.</a:t>
            </a:r>
          </a:p>
          <a:p>
            <a:r>
              <a:rPr lang="en-US" dirty="0"/>
              <a:t>The </a:t>
            </a:r>
            <a:r>
              <a:rPr lang="en-US" b="1" dirty="0" err="1">
                <a:solidFill>
                  <a:srgbClr val="CC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assoc</a:t>
            </a:r>
            <a:r>
              <a:rPr lang="en-US" dirty="0"/>
              <a:t> procedure finds a key and its associated value (along with the rest of the list).</a:t>
            </a:r>
          </a:p>
          <a:p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3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3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assoc</a:t>
            </a:r>
            <a:r>
              <a:rPr lang="en-US" sz="23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'c '((a 1) (b 2) (c 3) (d 4) (e 5)))</a:t>
            </a:r>
            <a:b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(c 3)</a:t>
            </a:r>
          </a:p>
          <a:p>
            <a:r>
              <a:rPr lang="en-US" b="1" dirty="0" err="1">
                <a:solidFill>
                  <a:srgbClr val="CC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assoc</a:t>
            </a:r>
            <a:r>
              <a:rPr lang="en-US" dirty="0"/>
              <a:t> uses </a:t>
            </a:r>
            <a:r>
              <a:rPr lang="en-US" b="1" dirty="0">
                <a:solidFill>
                  <a:srgbClr val="CC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equal?</a:t>
            </a:r>
            <a:r>
              <a:rPr lang="en-US" dirty="0"/>
              <a:t> when testing the keys.  </a:t>
            </a:r>
            <a:r>
              <a:rPr lang="en-US" b="1" dirty="0" err="1">
                <a:solidFill>
                  <a:srgbClr val="CC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assq</a:t>
            </a:r>
            <a:r>
              <a:rPr lang="en-US" dirty="0"/>
              <a:t> uses </a:t>
            </a:r>
            <a:r>
              <a:rPr lang="en-US" b="1" dirty="0" err="1">
                <a:solidFill>
                  <a:srgbClr val="CC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b="1" dirty="0">
                <a:solidFill>
                  <a:srgbClr val="CC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dirty="0"/>
              <a:t>                 </a:t>
            </a:r>
            <a:r>
              <a:rPr lang="en-US" b="1" dirty="0" err="1">
                <a:solidFill>
                  <a:srgbClr val="CC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assv</a:t>
            </a:r>
            <a:r>
              <a:rPr lang="en-US" dirty="0"/>
              <a:t> uses </a:t>
            </a:r>
            <a:r>
              <a:rPr lang="en-US" b="1" dirty="0" err="1">
                <a:solidFill>
                  <a:srgbClr val="CC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en-US" b="1" dirty="0">
              <a:solidFill>
                <a:srgbClr val="CC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6660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Example of a </a:t>
            </a:r>
            <a:r>
              <a:rPr lang="en-US" sz="4000" b="1" dirty="0" err="1"/>
              <a:t>Memoizing</a:t>
            </a:r>
            <a:r>
              <a:rPr lang="en-US" sz="4000" b="1" dirty="0"/>
              <a:t> (Caching) Function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2514600"/>
            <a:ext cx="7772400" cy="3276600"/>
          </a:xfrm>
        </p:spPr>
        <p:txBody>
          <a:bodyPr/>
          <a:lstStyle/>
          <a:p>
            <a:pPr>
              <a:spcBef>
                <a:spcPct val="10000"/>
              </a:spcBef>
              <a:buFontTx/>
              <a:buNone/>
            </a:pPr>
            <a:r>
              <a:rPr lang="pt-BR" sz="2800" b="1" dirty="0">
                <a:latin typeface="Courier New" pitchFamily="49" charset="0"/>
              </a:rPr>
              <a:t>(define fibonacci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pt-BR" sz="2800" b="1" dirty="0">
                <a:latin typeface="Courier New" pitchFamily="49" charset="0"/>
              </a:rPr>
              <a:t>  (lambda (n)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pt-BR" sz="2800" b="1" dirty="0">
                <a:latin typeface="Courier New" pitchFamily="49" charset="0"/>
              </a:rPr>
              <a:t>    (if (or (zero? n) (= n 1))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pt-BR" sz="2800" b="1" dirty="0">
                <a:latin typeface="Courier New" pitchFamily="49" charset="0"/>
              </a:rPr>
              <a:t>        1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pt-BR" sz="2800" b="1" dirty="0">
                <a:latin typeface="Courier New" pitchFamily="49" charset="0"/>
              </a:rPr>
              <a:t>        (+ (fibonacci (- n 2))   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pt-BR" sz="2800" b="1" dirty="0">
                <a:latin typeface="Courier New" pitchFamily="49" charset="0"/>
              </a:rPr>
              <a:t>           (fibonacci (- n 1))))))</a:t>
            </a:r>
          </a:p>
          <a:p>
            <a:pPr>
              <a:buFontTx/>
              <a:buNone/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1752600" y="5638801"/>
            <a:ext cx="8686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rgbClr val="CC0099"/>
                </a:solidFill>
              </a:rPr>
              <a:t>Very simple to define, but it has a problem!</a:t>
            </a:r>
          </a:p>
        </p:txBody>
      </p:sp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3124200" y="1981201"/>
            <a:ext cx="5181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rgbClr val="0000CC"/>
                </a:solidFill>
                <a:latin typeface="Courier New" pitchFamily="49" charset="0"/>
              </a:rPr>
              <a:t>Without</a:t>
            </a:r>
            <a:r>
              <a:rPr lang="en-US" sz="3200" b="1" dirty="0">
                <a:solidFill>
                  <a:srgbClr val="CC0099"/>
                </a:solidFill>
              </a:rPr>
              <a:t> </a:t>
            </a:r>
            <a:r>
              <a:rPr lang="en-US" sz="3200" b="1" dirty="0">
                <a:solidFill>
                  <a:srgbClr val="0000CC"/>
                </a:solidFill>
                <a:latin typeface="Courier New" pitchFamily="49" charset="0"/>
              </a:rPr>
              <a:t>caching:</a:t>
            </a:r>
          </a:p>
        </p:txBody>
      </p:sp>
    </p:spTree>
    <p:extLst>
      <p:ext uri="{BB962C8B-B14F-4D97-AF65-F5344CB8AC3E}">
        <p14:creationId xmlns:p14="http://schemas.microsoft.com/office/powerpoint/2010/main" val="14608147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7772400" cy="1066800"/>
          </a:xfrm>
        </p:spPr>
        <p:txBody>
          <a:bodyPr/>
          <a:lstStyle/>
          <a:p>
            <a:r>
              <a:rPr lang="en-US"/>
              <a:t>Timing the fibonacci function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00200" y="1143000"/>
            <a:ext cx="4191000" cy="5638800"/>
          </a:xfrm>
          <a:noFill/>
          <a:ln w="15875">
            <a:solidFill>
              <a:srgbClr val="993300"/>
            </a:solidFill>
          </a:ln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&gt;(define time-fib   (lambda (n) 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 (collect)  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 (time 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   (fibonacci n))))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&gt;</a:t>
            </a:r>
            <a:r>
              <a:rPr lang="en-US" sz="2000" b="1">
                <a:latin typeface="Courier New" pitchFamily="49" charset="0"/>
              </a:rPr>
              <a:t>(time-fib 30)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>
                <a:latin typeface="Courier New" pitchFamily="49" charset="0"/>
              </a:rPr>
              <a:t>  no collections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>
                <a:latin typeface="Courier New" pitchFamily="49" charset="0"/>
              </a:rPr>
              <a:t>  770 ms elapsed cpu time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>
                <a:latin typeface="Courier New" pitchFamily="49" charset="0"/>
              </a:rPr>
              <a:t>  770 ms elapsed real time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>
                <a:latin typeface="Courier New" pitchFamily="49" charset="0"/>
              </a:rPr>
              <a:t>  0 bytes allocated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>
                <a:latin typeface="Courier New" pitchFamily="49" charset="0"/>
              </a:rPr>
              <a:t>1346269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>
                <a:latin typeface="Courier New" pitchFamily="49" charset="0"/>
              </a:rPr>
              <a:t>&gt; </a:t>
            </a:r>
            <a:r>
              <a:rPr lang="en-US" sz="2000" b="1">
                <a:latin typeface="Courier New" pitchFamily="49" charset="0"/>
              </a:rPr>
              <a:t>(time-fib 31)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>
                <a:latin typeface="Courier New" pitchFamily="49" charset="0"/>
              </a:rPr>
              <a:t>(time (fibonacci n))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>
                <a:latin typeface="Courier New" pitchFamily="49" charset="0"/>
              </a:rPr>
              <a:t>  no collections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>
                <a:latin typeface="Courier New" pitchFamily="49" charset="0"/>
              </a:rPr>
              <a:t>  1220 ms elapsed cpu time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>
                <a:latin typeface="Courier New" pitchFamily="49" charset="0"/>
              </a:rPr>
              <a:t>  1220 ms elapsed real time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>
                <a:latin typeface="Courier New" pitchFamily="49" charset="0"/>
              </a:rPr>
              <a:t>  0 bytes allocated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>
                <a:latin typeface="Courier New" pitchFamily="49" charset="0"/>
              </a:rPr>
              <a:t>2178309</a:t>
            </a:r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867400" y="1143000"/>
            <a:ext cx="4114800" cy="5562600"/>
          </a:xfrm>
          <a:noFill/>
          <a:ln w="15875">
            <a:solidFill>
              <a:srgbClr val="993300"/>
            </a:solidFill>
          </a:ln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pitchFamily="49" charset="0"/>
              </a:rPr>
              <a:t>&gt; </a:t>
            </a:r>
            <a:r>
              <a:rPr lang="en-US" sz="2000" b="1">
                <a:latin typeface="Courier New" pitchFamily="49" charset="0"/>
              </a:rPr>
              <a:t>(time-fib 32)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000">
                <a:latin typeface="Courier New" pitchFamily="49" charset="0"/>
              </a:rPr>
              <a:t>(time (fibonacci n))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000">
                <a:latin typeface="Courier New" pitchFamily="49" charset="0"/>
              </a:rPr>
              <a:t>  no collections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000">
                <a:latin typeface="Courier New" pitchFamily="49" charset="0"/>
              </a:rPr>
              <a:t>  2010 ms elapsed cpu time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000">
                <a:latin typeface="Courier New" pitchFamily="49" charset="0"/>
              </a:rPr>
              <a:t>  2020 ms elapsed real time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000">
                <a:latin typeface="Courier New" pitchFamily="49" charset="0"/>
              </a:rPr>
              <a:t>  0 bytes allocated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000">
                <a:latin typeface="Courier New" pitchFamily="49" charset="0"/>
              </a:rPr>
              <a:t>3524578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000">
                <a:latin typeface="Courier New" pitchFamily="49" charset="0"/>
              </a:rPr>
              <a:t>&gt; </a:t>
            </a:r>
            <a:r>
              <a:rPr lang="en-US" sz="2000" b="1">
                <a:latin typeface="Courier New" pitchFamily="49" charset="0"/>
              </a:rPr>
              <a:t>(time-fib 33)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000">
                <a:latin typeface="Courier New" pitchFamily="49" charset="0"/>
              </a:rPr>
              <a:t>(time (fibonacci n))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000">
                <a:latin typeface="Courier New" pitchFamily="49" charset="0"/>
              </a:rPr>
              <a:t>  no collections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000">
                <a:latin typeface="Courier New" pitchFamily="49" charset="0"/>
              </a:rPr>
              <a:t>  3240 ms elapsed cpu time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000">
                <a:latin typeface="Courier New" pitchFamily="49" charset="0"/>
              </a:rPr>
              <a:t>  3240 ms elapsed real time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000">
                <a:latin typeface="Courier New" pitchFamily="49" charset="0"/>
              </a:rPr>
              <a:t>    0 bytes allocated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000">
                <a:latin typeface="Courier New" pitchFamily="49" charset="0"/>
              </a:rPr>
              <a:t>5702887</a:t>
            </a:r>
          </a:p>
        </p:txBody>
      </p:sp>
    </p:spTree>
    <p:extLst>
      <p:ext uri="{BB962C8B-B14F-4D97-AF65-F5344CB8AC3E}">
        <p14:creationId xmlns:p14="http://schemas.microsoft.com/office/powerpoint/2010/main" val="9269040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0"/>
            <a:ext cx="8382000" cy="762000"/>
          </a:xfrm>
        </p:spPr>
        <p:txBody>
          <a:bodyPr/>
          <a:lstStyle/>
          <a:p>
            <a:r>
              <a:rPr lang="en-US" sz="4000" dirty="0" err="1"/>
              <a:t>fibonacci</a:t>
            </a:r>
            <a:r>
              <a:rPr lang="en-US" sz="4000" dirty="0"/>
              <a:t> with caching (</a:t>
            </a:r>
            <a:r>
              <a:rPr lang="en-US" sz="4000" dirty="0" err="1"/>
              <a:t>memoization</a:t>
            </a:r>
            <a:r>
              <a:rPr lang="en-US" sz="4000" dirty="0"/>
              <a:t>)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914400"/>
            <a:ext cx="8382000" cy="4800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(</a:t>
            </a:r>
            <a:r>
              <a:rPr lang="en-US" sz="2400" b="1" dirty="0">
                <a:latin typeface="Courier New" pitchFamily="49" charset="0"/>
              </a:rPr>
              <a:t>define fib-memo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(let ([max 1]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[</a:t>
            </a:r>
            <a:r>
              <a:rPr lang="en-US" sz="2400" b="1" dirty="0" err="1">
                <a:latin typeface="Courier New" pitchFamily="49" charset="0"/>
              </a:rPr>
              <a:t>sofar</a:t>
            </a:r>
            <a:r>
              <a:rPr lang="en-US" sz="2400" b="1" dirty="0">
                <a:latin typeface="Courier New" pitchFamily="49" charset="0"/>
              </a:rPr>
              <a:t> '((1 . 1) (0 . 1))])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(lambda (n)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(if (&lt;= n max)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(cdr (</a:t>
            </a:r>
            <a:r>
              <a:rPr lang="en-US" sz="2400" b="1" dirty="0" err="1">
                <a:latin typeface="Courier New" pitchFamily="49" charset="0"/>
              </a:rPr>
              <a:t>assq</a:t>
            </a:r>
            <a:r>
              <a:rPr lang="en-US" sz="2400" b="1" dirty="0">
                <a:latin typeface="Courier New" pitchFamily="49" charset="0"/>
              </a:rPr>
              <a:t> n </a:t>
            </a:r>
            <a:r>
              <a:rPr lang="en-US" sz="2400" b="1" dirty="0" err="1">
                <a:latin typeface="Courier New" pitchFamily="49" charset="0"/>
              </a:rPr>
              <a:t>sofar</a:t>
            </a:r>
            <a:r>
              <a:rPr lang="en-US" sz="2400" b="1" dirty="0">
                <a:latin typeface="Courier New" pitchFamily="49" charset="0"/>
              </a:rPr>
              <a:t>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(let* ([v1 (fib-memo (- n 1))]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   [v2 (fib-memo (- n 2))]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   [v3 (+ v2 v1)])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(set! max 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(set! </a:t>
            </a:r>
            <a:r>
              <a:rPr lang="en-US" sz="2400" b="1" dirty="0" err="1">
                <a:latin typeface="Courier New" pitchFamily="49" charset="0"/>
              </a:rPr>
              <a:t>sofar</a:t>
            </a:r>
            <a:r>
              <a:rPr lang="en-US" sz="2400" b="1" dirty="0">
                <a:latin typeface="Courier New" pitchFamily="49" charset="0"/>
              </a:rPr>
              <a:t> (cons 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                      (cons n v3) </a:t>
            </a:r>
            <a:r>
              <a:rPr lang="en-US" sz="2400" b="1" dirty="0" err="1">
                <a:latin typeface="Courier New" pitchFamily="49" charset="0"/>
              </a:rPr>
              <a:t>sofar</a:t>
            </a:r>
            <a:r>
              <a:rPr lang="en-US" sz="2400" b="1" dirty="0">
                <a:latin typeface="Courier New" pitchFamily="49" charset="0"/>
              </a:rPr>
              <a:t>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v3)))))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 b="1" dirty="0">
              <a:latin typeface="Courier New" pitchFamily="49" charset="0"/>
            </a:endParaRPr>
          </a:p>
        </p:txBody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1828800" y="5638801"/>
            <a:ext cx="8305800" cy="97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000" b="1" i="1" dirty="0">
                <a:solidFill>
                  <a:srgbClr val="CC0099"/>
                </a:solidFill>
              </a:rPr>
              <a:t>max</a:t>
            </a:r>
            <a:r>
              <a:rPr lang="en-US" sz="2800" b="1" dirty="0">
                <a:solidFill>
                  <a:srgbClr val="CC0099"/>
                </a:solidFill>
              </a:rPr>
              <a:t> and </a:t>
            </a:r>
            <a:r>
              <a:rPr lang="en-US" sz="3000" b="1" i="1" dirty="0" err="1">
                <a:solidFill>
                  <a:srgbClr val="CC0099"/>
                </a:solidFill>
              </a:rPr>
              <a:t>sofar</a:t>
            </a:r>
            <a:r>
              <a:rPr lang="en-US" sz="2800" b="1" dirty="0">
                <a:solidFill>
                  <a:srgbClr val="CC0099"/>
                </a:solidFill>
              </a:rPr>
              <a:t> are used to cache previously computed values of fib-memo</a:t>
            </a:r>
            <a:endParaRPr lang="en-US" sz="2800" b="1" i="1" dirty="0">
              <a:solidFill>
                <a:srgbClr val="CC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565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-304800"/>
            <a:ext cx="8229600" cy="1143000"/>
          </a:xfrm>
        </p:spPr>
        <p:txBody>
          <a:bodyPr/>
          <a:lstStyle/>
          <a:p>
            <a:r>
              <a:rPr lang="en-US" b="1" dirty="0"/>
              <a:t>map</a:t>
            </a:r>
            <a:r>
              <a:rPr lang="en-US" dirty="0"/>
              <a:t> order of evaluation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685800"/>
            <a:ext cx="8686800" cy="52578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2800" dirty="0"/>
              <a:t>   </a:t>
            </a:r>
            <a:r>
              <a:rPr lang="pt-BR" sz="2800" b="1" dirty="0">
                <a:solidFill>
                  <a:srgbClr val="CC0099"/>
                </a:solidFill>
              </a:rPr>
              <a:t>Don't write code that depends on a particular order unless you write and use your own version of map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26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pt-BR" sz="2600" b="1" dirty="0">
                <a:latin typeface="Courier New" pitchFamily="49" charset="0"/>
                <a:cs typeface="Courier New" pitchFamily="49" charset="0"/>
              </a:rPr>
              <a:t>(define a 0)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26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pt-BR" sz="2600" b="1" dirty="0">
                <a:latin typeface="Courier New" pitchFamily="49" charset="0"/>
                <a:cs typeface="Courier New" pitchFamily="49" charset="0"/>
              </a:rPr>
              <a:t>(map (lambda (x) (set! a (add1 a)) a) </a:t>
            </a:r>
            <a:br>
              <a:rPr lang="pt-BR" sz="2600" b="1" dirty="0">
                <a:latin typeface="Courier New" pitchFamily="49" charset="0"/>
                <a:cs typeface="Courier New" pitchFamily="49" charset="0"/>
              </a:rPr>
            </a:br>
            <a:r>
              <a:rPr lang="pt-BR" sz="2600" b="1" dirty="0">
                <a:latin typeface="Courier New" pitchFamily="49" charset="0"/>
                <a:cs typeface="Courier New" pitchFamily="49" charset="0"/>
              </a:rPr>
              <a:t>     '(a b c d e f g h i j k l m n o p))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b="1" dirty="0">
                <a:solidFill>
                  <a:srgbClr val="CC0099"/>
                </a:solidFill>
              </a:rPr>
              <a:t>What is the result?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2800" b="1" dirty="0"/>
              <a:t>; Chez Scheme version 6</a:t>
            </a:r>
            <a:endParaRPr lang="pt-BR" sz="2800" dirty="0"/>
          </a:p>
          <a:p>
            <a:pPr>
              <a:lnSpc>
                <a:spcPct val="80000"/>
              </a:lnSpc>
              <a:buFontTx/>
              <a:buNone/>
            </a:pPr>
            <a:r>
              <a:rPr lang="pt-BR" sz="2800" dirty="0"/>
              <a:t>(16 1 15 2 14 3 13 4 12 5 11 6 10 7 9 8)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2800" b="1" dirty="0"/>
              <a:t>; Chez Scheme version 7 and 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2800" dirty="0"/>
              <a:t>(16 15 14 13 12 11 10 9 8 7 6 5 4 3 2 1)</a:t>
            </a:r>
          </a:p>
          <a:p>
            <a:pPr>
              <a:lnSpc>
                <a:spcPct val="80000"/>
              </a:lnSpc>
              <a:buNone/>
            </a:pPr>
            <a:r>
              <a:rPr lang="pt-BR" sz="2800" b="1" dirty="0"/>
              <a:t> ; Chez Scheme version 9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2800" dirty="0"/>
              <a:t>(15 16 13 14 11 12 9 10 7 8 5 6 3 4 1 2)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2800" b="1" dirty="0"/>
              <a:t>; Racket (r5rs language)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2800" dirty="0"/>
              <a:t>(1 2 3 4 5 6 7 8 9 10 11 12 13 14 15 16)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0" y="3924301"/>
            <a:ext cx="2051858" cy="129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3200" b="1" dirty="0">
                <a:solidFill>
                  <a:srgbClr val="CC0099"/>
                </a:solidFill>
                <a:latin typeface="+mn-lt"/>
              </a:rPr>
              <a:t>Also look at </a:t>
            </a:r>
            <a:r>
              <a:rPr lang="en-US" sz="3200" b="1" dirty="0">
                <a:solidFill>
                  <a:srgbClr val="CC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for-each</a:t>
            </a:r>
          </a:p>
        </p:txBody>
      </p:sp>
    </p:spTree>
    <p:extLst>
      <p:ext uri="{BB962C8B-B14F-4D97-AF65-F5344CB8AC3E}">
        <p14:creationId xmlns:p14="http://schemas.microsoft.com/office/powerpoint/2010/main" val="3306170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7772400" cy="1066800"/>
          </a:xfrm>
        </p:spPr>
        <p:txBody>
          <a:bodyPr/>
          <a:lstStyle/>
          <a:p>
            <a:r>
              <a:rPr lang="en-US"/>
              <a:t>Timing the fib-memo function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00200" y="1143000"/>
            <a:ext cx="4191000" cy="5638800"/>
          </a:xfrm>
          <a:noFill/>
          <a:ln w="15875">
            <a:solidFill>
              <a:srgbClr val="993300"/>
            </a:solidFill>
          </a:ln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&gt;(define time-memo 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(lambda (n) 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 (collect) 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 (time (fib-memo n))))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&gt; (time-memo 30)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>
                <a:latin typeface="Courier New" pitchFamily="49" charset="0"/>
              </a:rPr>
              <a:t>(time (fib-memo n))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>
                <a:latin typeface="Courier New" pitchFamily="49" charset="0"/>
              </a:rPr>
              <a:t>    no collections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>
                <a:latin typeface="Courier New" pitchFamily="49" charset="0"/>
              </a:rPr>
              <a:t>    0 ms elapsed cpu time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>
                <a:latin typeface="Courier New" pitchFamily="49" charset="0"/>
              </a:rPr>
              <a:t>    0 ms elapsed real time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>
                <a:latin typeface="Courier New" pitchFamily="49" charset="0"/>
              </a:rPr>
              <a:t>    464 bytes allocated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1346269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&gt; (time-memo 120)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>
                <a:latin typeface="Courier New" pitchFamily="49" charset="0"/>
              </a:rPr>
              <a:t>(time (fib-memo n))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>
                <a:latin typeface="Courier New" pitchFamily="49" charset="0"/>
              </a:rPr>
              <a:t>    no collections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>
                <a:latin typeface="Courier New" pitchFamily="49" charset="0"/>
              </a:rPr>
              <a:t>    0 ms elapsed cpu time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>
                <a:latin typeface="Courier New" pitchFamily="49" charset="0"/>
              </a:rPr>
              <a:t>    0 ms elapsed real time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>
                <a:latin typeface="Courier New" pitchFamily="49" charset="0"/>
              </a:rPr>
              <a:t>    2704 bytes allocated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8670007398507948658051921</a:t>
            </a:r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867400" y="1143000"/>
            <a:ext cx="4114800" cy="5562600"/>
          </a:xfrm>
          <a:noFill/>
          <a:ln w="15875">
            <a:solidFill>
              <a:srgbClr val="993300"/>
            </a:solidFill>
          </a:ln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400" b="1">
                <a:latin typeface="Courier New" pitchFamily="49" charset="0"/>
              </a:rPr>
              <a:t>&gt; (time-memo 480)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latin typeface="Courier New" pitchFamily="49" charset="0"/>
              </a:rPr>
              <a:t>(time (fib-memo n))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latin typeface="Courier New" pitchFamily="49" charset="0"/>
              </a:rPr>
              <a:t>    no collections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latin typeface="Courier New" pitchFamily="49" charset="0"/>
              </a:rPr>
              <a:t>    10 ms elapsed cpu time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latin typeface="Courier New" pitchFamily="49" charset="0"/>
              </a:rPr>
              <a:t>    10 ms elapsed real time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latin typeface="Courier New" pitchFamily="49" charset="0"/>
              </a:rPr>
              <a:t>    18168 bytes allocated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latin typeface="Courier New" pitchFamily="49" charset="0"/>
              </a:rPr>
              <a:t>14913169640232740127827512057302148063648650711209401966150219926546779697987984279570098768737999681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1">
                <a:latin typeface="Courier New" pitchFamily="49" charset="0"/>
              </a:rPr>
              <a:t>&gt; (time-memo 1920)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latin typeface="Courier New" pitchFamily="49" charset="0"/>
              </a:rPr>
              <a:t>(time (fib-memo n))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latin typeface="Courier New" pitchFamily="49" charset="0"/>
              </a:rPr>
              <a:t>    no collections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latin typeface="Courier New" pitchFamily="49" charset="0"/>
              </a:rPr>
              <a:t>    0 ms elapsed cpu time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latin typeface="Courier New" pitchFamily="49" charset="0"/>
              </a:rPr>
              <a:t>    0 ms elapsed real time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latin typeface="Courier New" pitchFamily="49" charset="0"/>
              </a:rPr>
              <a:t>    201096 bytes allocated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latin typeface="Courier New" pitchFamily="49" charset="0"/>
              </a:rPr>
              <a:t>130548509585974025289403903399342332195533153264149057012466373585260855440922729886517665791348772431832647927017501018894903833887134985970384628647382836605175649149276410087245331524919858263915987811572358836471880641113736192407569546597943636025003714415011830903968180799768315063395136835768779659490153054076902321531244169951765324840758127291467883962057798767411224848804669073085015870721</a:t>
            </a:r>
          </a:p>
        </p:txBody>
      </p:sp>
    </p:spTree>
    <p:extLst>
      <p:ext uri="{BB962C8B-B14F-4D97-AF65-F5344CB8AC3E}">
        <p14:creationId xmlns:p14="http://schemas.microsoft.com/office/powerpoint/2010/main" val="1649902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 the Interpreter Project Introduction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670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Why is Scheme </a:t>
            </a:r>
            <a:br>
              <a:rPr lang="en-US" b="1" dirty="0"/>
            </a:br>
            <a:r>
              <a:rPr lang="en-US" b="1" dirty="0"/>
              <a:t>… the implementation language? </a:t>
            </a:r>
          </a:p>
          <a:p>
            <a:pPr lvl="1"/>
            <a:r>
              <a:rPr lang="en-US" b="1" dirty="0"/>
              <a:t>In CSSE 404, …</a:t>
            </a:r>
          </a:p>
          <a:p>
            <a:r>
              <a:rPr lang="en-US" b="1" dirty="0"/>
              <a:t>… the source language?</a:t>
            </a:r>
          </a:p>
          <a:p>
            <a:r>
              <a:rPr lang="en-US" b="1" dirty="0"/>
              <a:t>They do it differently in the EoPL book.</a:t>
            </a:r>
          </a:p>
        </p:txBody>
      </p:sp>
    </p:spTree>
    <p:extLst>
      <p:ext uri="{BB962C8B-B14F-4D97-AF65-F5344CB8AC3E}">
        <p14:creationId xmlns:p14="http://schemas.microsoft.com/office/powerpoint/2010/main" val="276926363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-152400"/>
            <a:ext cx="7772400" cy="1143000"/>
          </a:xfrm>
        </p:spPr>
        <p:txBody>
          <a:bodyPr/>
          <a:lstStyle/>
          <a:p>
            <a:r>
              <a:rPr lang="en-US" dirty="0"/>
              <a:t>Interlude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5000" y="762000"/>
            <a:ext cx="8382000" cy="4800600"/>
          </a:xfrm>
        </p:spPr>
        <p:txBody>
          <a:bodyPr/>
          <a:lstStyle/>
          <a:p>
            <a:r>
              <a:rPr lang="en-US" dirty="0"/>
              <a:t>Quote from Richard Feynman (1918-1988), Caltech physicist and Nobel Prize winner:</a:t>
            </a:r>
          </a:p>
          <a:p>
            <a:pPr lvl="1"/>
            <a:r>
              <a:rPr lang="en-US" dirty="0"/>
              <a:t>There are 10</a:t>
            </a:r>
            <a:r>
              <a:rPr lang="en-US" baseline="30000" dirty="0"/>
              <a:t>11</a:t>
            </a:r>
            <a:r>
              <a:rPr lang="en-US" dirty="0"/>
              <a:t> stars in the galaxy. That used to be a huge number. But it's only a hundred billion. It's less than the national deficit! We used to call them </a:t>
            </a:r>
            <a:r>
              <a:rPr lang="en-US" b="1" dirty="0"/>
              <a:t>astronomical</a:t>
            </a:r>
            <a:r>
              <a:rPr lang="en-US" dirty="0"/>
              <a:t> numbers. Now we should call them </a:t>
            </a:r>
            <a:r>
              <a:rPr lang="en-US" b="1" dirty="0"/>
              <a:t>economical</a:t>
            </a:r>
            <a:r>
              <a:rPr lang="en-US" dirty="0"/>
              <a:t> numbers.</a:t>
            </a:r>
          </a:p>
          <a:p>
            <a:r>
              <a:rPr lang="en-US" dirty="0"/>
              <a:t>What does a trillion dollars look like?</a:t>
            </a:r>
          </a:p>
          <a:p>
            <a:pPr lvl="1"/>
            <a:r>
              <a:rPr lang="en-US" dirty="0">
                <a:hlinkClick r:id="rId2"/>
              </a:rPr>
              <a:t>http://articles.mercola.com/sites/articles/archive/2009/04/07/What-Does-a-Trillion-Dollars-Look-Like.aspx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37979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28800" y="838200"/>
            <a:ext cx="8839200" cy="6019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dirty="0">
                <a:latin typeface="Courier New" pitchFamily="49" charset="0"/>
              </a:rPr>
              <a:t>; evaluator for simple expressions.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dirty="0">
                <a:latin typeface="Courier New" pitchFamily="49" charset="0"/>
              </a:rPr>
              <a:t>; Possible starting point for first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dirty="0">
                <a:latin typeface="Courier New" pitchFamily="49" charset="0"/>
              </a:rPr>
              <a:t>; interpreter assignment. </a:t>
            </a:r>
            <a:r>
              <a:rPr lang="en-US" sz="2200" b="1" dirty="0">
                <a:solidFill>
                  <a:srgbClr val="CC0099"/>
                </a:solidFill>
                <a:latin typeface="Courier New" pitchFamily="49" charset="0"/>
              </a:rPr>
              <a:t>In file </a:t>
            </a:r>
            <a:r>
              <a:rPr lang="en-US" sz="2200" b="1" dirty="0" err="1">
                <a:solidFill>
                  <a:srgbClr val="CC0099"/>
                </a:solidFill>
                <a:latin typeface="Courier New" pitchFamily="49" charset="0"/>
              </a:rPr>
              <a:t>main.ss</a:t>
            </a:r>
            <a:endParaRPr lang="en-US" sz="2200" b="1" dirty="0">
              <a:solidFill>
                <a:srgbClr val="CC0099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dirty="0">
                <a:latin typeface="Courier New" pitchFamily="49" charset="0"/>
              </a:rPr>
              <a:t>;                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dirty="0">
                <a:latin typeface="Courier New" pitchFamily="49" charset="0"/>
              </a:rPr>
              <a:t>; Claude Anderson.  Last modified January 2020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200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dirty="0">
                <a:latin typeface="Courier New" pitchFamily="49" charset="0"/>
              </a:rPr>
              <a:t>(load "chez-init.ss")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200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(define load-all</a:t>
            </a:r>
            <a:r>
              <a:rPr lang="en-US" sz="2200" dirty="0">
                <a:latin typeface="Courier New" pitchFamily="49" charset="0"/>
              </a:rPr>
              <a:t> ; make it easy to reload the files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(lambda ()     </a:t>
            </a:r>
            <a:r>
              <a:rPr lang="en-US" sz="2200" dirty="0">
                <a:latin typeface="Courier New" pitchFamily="49" charset="0"/>
              </a:rPr>
              <a:t>; when you are testing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(load "</a:t>
            </a:r>
            <a:r>
              <a:rPr lang="en-US" sz="2200" b="1" dirty="0" err="1">
                <a:latin typeface="Courier New" pitchFamily="49" charset="0"/>
              </a:rPr>
              <a:t>datatypes.ss</a:t>
            </a:r>
            <a:r>
              <a:rPr lang="en-US" sz="2200" b="1" dirty="0">
                <a:latin typeface="Courier New" pitchFamily="49" charset="0"/>
              </a:rPr>
              <a:t>")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(load "parse-</a:t>
            </a:r>
            <a:r>
              <a:rPr lang="en-US" sz="2200" b="1" dirty="0" err="1">
                <a:latin typeface="Courier New" pitchFamily="49" charset="0"/>
              </a:rPr>
              <a:t>procs.ss</a:t>
            </a:r>
            <a:r>
              <a:rPr lang="en-US" sz="2200" b="1" dirty="0">
                <a:latin typeface="Courier New" pitchFamily="49" charset="0"/>
              </a:rPr>
              <a:t>")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(load "syntax-</a:t>
            </a:r>
            <a:r>
              <a:rPr lang="en-US" sz="2200" b="1" dirty="0" err="1">
                <a:latin typeface="Courier New" pitchFamily="49" charset="0"/>
              </a:rPr>
              <a:t>expand.ss</a:t>
            </a:r>
            <a:r>
              <a:rPr lang="en-US" sz="2200" b="1" dirty="0">
                <a:latin typeface="Courier New" pitchFamily="49" charset="0"/>
              </a:rPr>
              <a:t>")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(load "env-</a:t>
            </a:r>
            <a:r>
              <a:rPr lang="en-US" sz="2200" b="1" dirty="0" err="1">
                <a:latin typeface="Courier New" pitchFamily="49" charset="0"/>
              </a:rPr>
              <a:t>procs.ss</a:t>
            </a:r>
            <a:r>
              <a:rPr lang="en-US" sz="2200" b="1" dirty="0">
                <a:latin typeface="Courier New" pitchFamily="49" charset="0"/>
              </a:rPr>
              <a:t>")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(load "</a:t>
            </a:r>
            <a:r>
              <a:rPr lang="en-US" sz="2200" b="1" dirty="0" err="1">
                <a:latin typeface="Courier New" pitchFamily="49" charset="0"/>
              </a:rPr>
              <a:t>continuations.ss</a:t>
            </a:r>
            <a:r>
              <a:rPr lang="en-US" sz="2200" b="1" dirty="0">
                <a:latin typeface="Courier New" pitchFamily="49" charset="0"/>
              </a:rPr>
              <a:t>")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(load "</a:t>
            </a:r>
            <a:r>
              <a:rPr lang="en-US" sz="2200" b="1" dirty="0" err="1">
                <a:latin typeface="Courier New" pitchFamily="49" charset="0"/>
              </a:rPr>
              <a:t>interpreter.ss</a:t>
            </a:r>
            <a:r>
              <a:rPr lang="en-US" sz="2200" b="1" dirty="0">
                <a:latin typeface="Courier New" pitchFamily="49" charset="0"/>
              </a:rPr>
              <a:t>")))   (load-all)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title"/>
          </p:nvPr>
        </p:nvSpPr>
        <p:spPr>
          <a:xfrm>
            <a:off x="2425700" y="304800"/>
            <a:ext cx="7340600" cy="381000"/>
          </a:xfrm>
        </p:spPr>
        <p:txBody>
          <a:bodyPr/>
          <a:lstStyle/>
          <a:p>
            <a:r>
              <a:rPr lang="en-US" sz="4000"/>
              <a:t>Load everything up!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0" y="5807369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C0099"/>
                </a:solidFill>
              </a:rPr>
              <a:t>This code is  linked from the Schedule page.  </a:t>
            </a:r>
            <a:br>
              <a:rPr lang="en-US" sz="2400" b="1" dirty="0">
                <a:solidFill>
                  <a:srgbClr val="CC0099"/>
                </a:solidFill>
              </a:rPr>
            </a:br>
            <a:r>
              <a:rPr lang="en-US" sz="2400" b="1" dirty="0">
                <a:solidFill>
                  <a:srgbClr val="CC0099"/>
                </a:solidFill>
              </a:rPr>
              <a:t>There is also a single-file version.</a:t>
            </a:r>
          </a:p>
        </p:txBody>
      </p:sp>
    </p:spTree>
    <p:extLst>
      <p:ext uri="{BB962C8B-B14F-4D97-AF65-F5344CB8AC3E}">
        <p14:creationId xmlns:p14="http://schemas.microsoft.com/office/powerpoint/2010/main" val="365429455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2425700" y="228600"/>
            <a:ext cx="7340600" cy="457200"/>
          </a:xfrm>
        </p:spPr>
        <p:txBody>
          <a:bodyPr/>
          <a:lstStyle/>
          <a:p>
            <a:r>
              <a:rPr lang="en-US" sz="4000" dirty="0"/>
              <a:t>CSSE 304 Interpreter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066800"/>
            <a:ext cx="8839200" cy="5029200"/>
          </a:xfrm>
        </p:spPr>
        <p:txBody>
          <a:bodyPr/>
          <a:lstStyle/>
          <a:p>
            <a:pPr>
              <a:spcBef>
                <a:spcPct val="5000"/>
              </a:spcBef>
            </a:pPr>
            <a:r>
              <a:rPr lang="en-US" sz="2800" b="1" dirty="0">
                <a:solidFill>
                  <a:srgbClr val="CC0099"/>
                </a:solidFill>
              </a:rPr>
              <a:t>Read-</a:t>
            </a:r>
            <a:r>
              <a:rPr lang="en-US" sz="2800" b="1" dirty="0" err="1">
                <a:solidFill>
                  <a:srgbClr val="CC0099"/>
                </a:solidFill>
              </a:rPr>
              <a:t>eval</a:t>
            </a:r>
            <a:r>
              <a:rPr lang="en-US" sz="2800" b="1" dirty="0">
                <a:solidFill>
                  <a:srgbClr val="CC0099"/>
                </a:solidFill>
              </a:rPr>
              <a:t>-print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(REP)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CC0099"/>
                </a:solidFill>
              </a:rPr>
              <a:t>loop</a:t>
            </a:r>
            <a:r>
              <a:rPr lang="en-US" sz="2800" dirty="0"/>
              <a:t>:</a:t>
            </a:r>
          </a:p>
          <a:p>
            <a:pPr lvl="1">
              <a:spcBef>
                <a:spcPct val="5000"/>
              </a:spcBef>
            </a:pPr>
            <a:r>
              <a:rPr lang="en-US" sz="2400" dirty="0"/>
              <a:t>Print a prompt</a:t>
            </a:r>
          </a:p>
          <a:p>
            <a:pPr lvl="1">
              <a:spcBef>
                <a:spcPct val="5000"/>
              </a:spcBef>
            </a:pPr>
            <a:r>
              <a:rPr lang="en-US" sz="2400" dirty="0"/>
              <a:t>Read the next form (e.g., expression) to be evaluated.</a:t>
            </a:r>
          </a:p>
          <a:p>
            <a:pPr lvl="1">
              <a:spcBef>
                <a:spcPct val="5000"/>
              </a:spcBef>
            </a:pPr>
            <a:r>
              <a:rPr lang="en-US" sz="2400" dirty="0"/>
              <a:t>Parse the form to give an abstract syntax tree (AST).  </a:t>
            </a:r>
            <a:r>
              <a:rPr lang="en-US" sz="2400" dirty="0">
                <a:solidFill>
                  <a:srgbClr val="CC0099"/>
                </a:solidFill>
              </a:rPr>
              <a:t>A11</a:t>
            </a:r>
          </a:p>
          <a:p>
            <a:pPr lvl="1">
              <a:spcBef>
                <a:spcPct val="5000"/>
              </a:spcBef>
            </a:pPr>
            <a:r>
              <a:rPr lang="en-US" sz="2400" dirty="0"/>
              <a:t>Syntax-expand the AST to produce an AST that only has core forms.   </a:t>
            </a:r>
            <a:r>
              <a:rPr lang="en-US" sz="2400" dirty="0">
                <a:solidFill>
                  <a:srgbClr val="CC0099"/>
                </a:solidFill>
              </a:rPr>
              <a:t>A14</a:t>
            </a:r>
          </a:p>
          <a:p>
            <a:pPr lvl="1">
              <a:spcBef>
                <a:spcPct val="5000"/>
              </a:spcBef>
            </a:pPr>
            <a:r>
              <a:rPr lang="en-US" sz="2400" dirty="0"/>
              <a:t>Evaluate the expanded AST to produce an expressed value.    </a:t>
            </a:r>
            <a:r>
              <a:rPr lang="en-US" sz="2400" dirty="0">
                <a:solidFill>
                  <a:srgbClr val="CC0099"/>
                </a:solidFill>
              </a:rPr>
              <a:t>A13, A16, A17-A19</a:t>
            </a:r>
          </a:p>
          <a:p>
            <a:pPr lvl="1">
              <a:spcBef>
                <a:spcPct val="5000"/>
              </a:spcBef>
            </a:pPr>
            <a:r>
              <a:rPr lang="en-US" sz="2400" dirty="0"/>
              <a:t>Print the value (if not void) and repeat all of these steps.  </a:t>
            </a:r>
          </a:p>
          <a:p>
            <a:pPr lvl="1">
              <a:spcBef>
                <a:spcPct val="5000"/>
              </a:spcBef>
            </a:pPr>
            <a:r>
              <a:rPr lang="en-US" sz="2400" dirty="0"/>
              <a:t>Write things in continuation-passing style </a:t>
            </a:r>
            <a:r>
              <a:rPr lang="en-US" sz="2400" dirty="0">
                <a:solidFill>
                  <a:srgbClr val="CC0099"/>
                </a:solidFill>
              </a:rPr>
              <a:t>A15, A18</a:t>
            </a:r>
            <a:endParaRPr lang="en-US" sz="2400" dirty="0"/>
          </a:p>
          <a:p>
            <a:pPr>
              <a:spcBef>
                <a:spcPct val="5000"/>
              </a:spcBef>
            </a:pPr>
            <a:r>
              <a:rPr lang="en-US" sz="2400" dirty="0"/>
              <a:t>Alternate interface for grading program</a:t>
            </a:r>
          </a:p>
          <a:p>
            <a:pPr lvl="1">
              <a:spcBef>
                <a:spcPct val="5000"/>
              </a:spcBef>
            </a:pPr>
            <a:r>
              <a:rPr lang="en-US" sz="2400" b="1" dirty="0">
                <a:solidFill>
                  <a:srgbClr val="CC0099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solidFill>
                  <a:srgbClr val="CC0099"/>
                </a:solidFill>
                <a:latin typeface="Courier New" pitchFamily="49" charset="0"/>
                <a:cs typeface="Courier New" pitchFamily="49" charset="0"/>
              </a:rPr>
              <a:t>eval</a:t>
            </a:r>
            <a:r>
              <a:rPr lang="en-US" sz="2400" b="1" dirty="0">
                <a:solidFill>
                  <a:srgbClr val="CC0099"/>
                </a:solidFill>
                <a:latin typeface="Courier New" pitchFamily="49" charset="0"/>
                <a:cs typeface="Courier New" pitchFamily="49" charset="0"/>
              </a:rPr>
              <a:t>-one-exp &lt;exp&gt;)</a:t>
            </a:r>
          </a:p>
        </p:txBody>
      </p:sp>
    </p:spTree>
    <p:extLst>
      <p:ext uri="{BB962C8B-B14F-4D97-AF65-F5344CB8AC3E}">
        <p14:creationId xmlns:p14="http://schemas.microsoft.com/office/powerpoint/2010/main" val="32510051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228600"/>
            <a:ext cx="7340600" cy="381000"/>
          </a:xfrm>
        </p:spPr>
        <p:txBody>
          <a:bodyPr/>
          <a:lstStyle/>
          <a:p>
            <a:r>
              <a:rPr lang="en-US" sz="4000"/>
              <a:t>read-eval-print loop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2438400"/>
            <a:ext cx="9144000" cy="4419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(define rep      </a:t>
            </a:r>
            <a:r>
              <a:rPr lang="en-US" sz="2400" b="1" dirty="0">
                <a:solidFill>
                  <a:srgbClr val="CC0099"/>
                </a:solidFill>
                <a:latin typeface="Courier New" pitchFamily="49" charset="0"/>
              </a:rPr>
              <a:t>; "read-</a:t>
            </a:r>
            <a:r>
              <a:rPr lang="en-US" sz="2400" b="1" dirty="0" err="1">
                <a:solidFill>
                  <a:srgbClr val="CC0099"/>
                </a:solidFill>
                <a:latin typeface="Courier New" pitchFamily="49" charset="0"/>
              </a:rPr>
              <a:t>eval</a:t>
            </a:r>
            <a:r>
              <a:rPr lang="en-US" sz="2400" b="1" dirty="0">
                <a:solidFill>
                  <a:srgbClr val="CC0099"/>
                </a:solidFill>
                <a:latin typeface="Courier New" pitchFamily="49" charset="0"/>
              </a:rPr>
              <a:t>-print" loop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(lambda 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(display "--&gt; ") </a:t>
            </a:r>
            <a:r>
              <a:rPr lang="en-US" sz="2400" b="1" dirty="0">
                <a:solidFill>
                  <a:srgbClr val="CC0099"/>
                </a:solidFill>
                <a:latin typeface="Courier New" pitchFamily="49" charset="0"/>
              </a:rPr>
              <a:t>; new prompt on purpose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(let ([answer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(top-level-</a:t>
            </a:r>
            <a:r>
              <a:rPr lang="en-US" sz="2400" b="1" dirty="0" err="1">
                <a:latin typeface="Courier New" pitchFamily="49" charset="0"/>
              </a:rPr>
              <a:t>eval</a:t>
            </a:r>
            <a:r>
              <a:rPr lang="en-US" sz="2400" b="1" dirty="0">
                <a:latin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(parse-exp(read)))])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(</a:t>
            </a:r>
            <a:r>
              <a:rPr lang="en-US" sz="2400" b="1" dirty="0" err="1">
                <a:latin typeface="Courier New" pitchFamily="49" charset="0"/>
              </a:rPr>
              <a:t>eopl:pretty</a:t>
            </a:r>
            <a:r>
              <a:rPr lang="en-US" sz="2400" b="1" dirty="0">
                <a:latin typeface="Courier New" pitchFamily="49" charset="0"/>
              </a:rPr>
              <a:t>-print answer)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</a:t>
            </a:r>
            <a:r>
              <a:rPr lang="en-US" sz="2400" b="1" dirty="0">
                <a:solidFill>
                  <a:srgbClr val="CC0099"/>
                </a:solidFill>
                <a:latin typeface="Courier New" pitchFamily="49" charset="0"/>
              </a:rPr>
              <a:t>;; TODO: are there answers that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rgbClr val="FF3300"/>
                </a:solidFill>
                <a:latin typeface="Courier New" pitchFamily="49" charset="0"/>
              </a:rPr>
              <a:t>      </a:t>
            </a:r>
            <a:r>
              <a:rPr lang="en-US" sz="2400" b="1" dirty="0">
                <a:solidFill>
                  <a:srgbClr val="CC0099"/>
                </a:solidFill>
                <a:latin typeface="Courier New" pitchFamily="49" charset="0"/>
              </a:rPr>
              <a:t>;; should display differently?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(rep))))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</a:t>
            </a:r>
            <a:r>
              <a:rPr lang="en-US" sz="2400" b="1" dirty="0">
                <a:solidFill>
                  <a:srgbClr val="CC0099"/>
                </a:solidFill>
                <a:latin typeface="Courier New" pitchFamily="49" charset="0"/>
              </a:rPr>
              <a:t>; tail-recursive, so stack doesn't grow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2000" dirty="0">
              <a:solidFill>
                <a:srgbClr val="FF33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2800" b="1" dirty="0">
              <a:solidFill>
                <a:srgbClr val="FF3300"/>
              </a:solidFill>
              <a:latin typeface="Courier New" pitchFamily="49" charset="0"/>
            </a:endParaRPr>
          </a:p>
        </p:txBody>
      </p:sp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2057400" y="838200"/>
            <a:ext cx="81534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dirty="0">
                <a:latin typeface="Times New Roman" pitchFamily="18" charset="0"/>
              </a:rPr>
              <a:t>Here is the main driver for the interactive interpreter.  The major part that is left for you to write is </a:t>
            </a:r>
            <a:r>
              <a:rPr lang="en-US" sz="2800" b="1" dirty="0">
                <a:latin typeface="Times New Roman" pitchFamily="18" charset="0"/>
              </a:rPr>
              <a:t>top-level-eval</a:t>
            </a:r>
            <a:r>
              <a:rPr lang="en-US" sz="2800" dirty="0">
                <a:latin typeface="Times New Roman" pitchFamily="18" charset="0"/>
              </a:rPr>
              <a:t> (and the procedures that it calls).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10995</TotalTime>
  <Words>2050</Words>
  <Application>Microsoft Office PowerPoint</Application>
  <PresentationFormat>Widescreen</PresentationFormat>
  <Paragraphs>392</Paragraphs>
  <Slides>30</Slides>
  <Notes>12</Notes>
  <HiddenSlides>7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Courier New</vt:lpstr>
      <vt:lpstr>Times New Roman</vt:lpstr>
      <vt:lpstr>Wingdings</vt:lpstr>
      <vt:lpstr>Default Design</vt:lpstr>
      <vt:lpstr>CSSE 304 Day 20</vt:lpstr>
      <vt:lpstr>Aside: more about map</vt:lpstr>
      <vt:lpstr>map order of evaluation</vt:lpstr>
      <vt:lpstr>Continue the Interpreter Project Introduction </vt:lpstr>
      <vt:lpstr>Language</vt:lpstr>
      <vt:lpstr>Interlude</vt:lpstr>
      <vt:lpstr>Load everything up!</vt:lpstr>
      <vt:lpstr>CSSE 304 Interpreter</vt:lpstr>
      <vt:lpstr>read-eval-print loop</vt:lpstr>
      <vt:lpstr>top-level-eval</vt:lpstr>
      <vt:lpstr>representing procedures</vt:lpstr>
      <vt:lpstr>eval-exp – how it works</vt:lpstr>
      <vt:lpstr>eval-exp   code</vt:lpstr>
      <vt:lpstr>eval-rands and apply-proc</vt:lpstr>
      <vt:lpstr>apply-prim-proc</vt:lpstr>
      <vt:lpstr>build the initial environment</vt:lpstr>
      <vt:lpstr>Next: Enhance the Interpreter  </vt:lpstr>
      <vt:lpstr>top-level-eval  (modified to support let; add local environment)</vt:lpstr>
      <vt:lpstr>apply-env  (modified to support let)</vt:lpstr>
      <vt:lpstr>eval-exp   code  (modified to support let)</vt:lpstr>
      <vt:lpstr>Add let implementation</vt:lpstr>
      <vt:lpstr>Modify eval-rands and apply-proc</vt:lpstr>
      <vt:lpstr>add if to eval-exp </vt:lpstr>
      <vt:lpstr>add lambda to eval-exp </vt:lpstr>
      <vt:lpstr>Memoization (a brief diversion about efficiency)</vt:lpstr>
      <vt:lpstr>Background: the assoc family</vt:lpstr>
      <vt:lpstr>Example of a Memoizing (Caching) Function</vt:lpstr>
      <vt:lpstr>Timing the fibonacci function</vt:lpstr>
      <vt:lpstr>fibonacci with caching (memoization)</vt:lpstr>
      <vt:lpstr>Timing the fib-memo function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Claude Anderson</dc:creator>
  <cp:lastModifiedBy>Claude Anderson</cp:lastModifiedBy>
  <cp:revision>153</cp:revision>
  <cp:lastPrinted>2019-10-04T18:40:28Z</cp:lastPrinted>
  <dcterms:created xsi:type="dcterms:W3CDTF">2003-10-20T17:10:23Z</dcterms:created>
  <dcterms:modified xsi:type="dcterms:W3CDTF">2021-01-14T21:00:04Z</dcterms:modified>
</cp:coreProperties>
</file>