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313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64" r:id="rId10"/>
    <p:sldId id="368" r:id="rId11"/>
    <p:sldId id="369" r:id="rId12"/>
    <p:sldId id="360" r:id="rId13"/>
    <p:sldId id="329" r:id="rId14"/>
    <p:sldId id="334" r:id="rId15"/>
    <p:sldId id="335" r:id="rId16"/>
    <p:sldId id="337" r:id="rId17"/>
    <p:sldId id="336" r:id="rId18"/>
    <p:sldId id="304" r:id="rId19"/>
    <p:sldId id="432" r:id="rId20"/>
    <p:sldId id="433" r:id="rId21"/>
    <p:sldId id="434" r:id="rId22"/>
    <p:sldId id="435" r:id="rId23"/>
    <p:sldId id="436" r:id="rId24"/>
    <p:sldId id="437" r:id="rId25"/>
    <p:sldId id="391" r:id="rId26"/>
    <p:sldId id="392" r:id="rId27"/>
    <p:sldId id="355" r:id="rId28"/>
    <p:sldId id="356" r:id="rId29"/>
    <p:sldId id="357" r:id="rId30"/>
    <p:sldId id="393" r:id="rId31"/>
    <p:sldId id="358" r:id="rId32"/>
    <p:sldId id="394" r:id="rId33"/>
    <p:sldId id="359" r:id="rId34"/>
    <p:sldId id="395" r:id="rId35"/>
    <p:sldId id="362" r:id="rId36"/>
    <p:sldId id="363" r:id="rId37"/>
    <p:sldId id="396" r:id="rId38"/>
  </p:sldIdLst>
  <p:sldSz cx="9144000" cy="6858000" type="screen4x3"/>
  <p:notesSz cx="7102475" cy="9388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EB41FF"/>
    <a:srgbClr val="0033CC"/>
    <a:srgbClr val="BEF1FF"/>
    <a:srgbClr val="CC0099"/>
    <a:srgbClr val="FF3300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598" autoAdjust="0"/>
    <p:restoredTop sz="77074" autoAdjust="0"/>
  </p:normalViewPr>
  <p:slideViewPr>
    <p:cSldViewPr>
      <p:cViewPr varScale="1">
        <p:scale>
          <a:sx n="66" d="100"/>
          <a:sy n="66" d="100"/>
        </p:scale>
        <p:origin x="5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3" tIns="47097" rIns="94193" bIns="47097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092" y="1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3" tIns="47097" rIns="94193" bIns="47097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7423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3" tIns="47097" rIns="94193" bIns="47097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092" y="8917423"/>
            <a:ext cx="3077739" cy="46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193" tIns="47097" rIns="94193" bIns="4709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37415F-E21A-415C-A69D-643322068D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2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739" cy="469424"/>
          </a:xfrm>
          <a:prstGeom prst="rect">
            <a:avLst/>
          </a:prstGeom>
        </p:spPr>
        <p:txBody>
          <a:bodyPr vert="horz" lIns="94193" tIns="47097" rIns="94193" bIns="47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1"/>
            <a:ext cx="3077739" cy="469424"/>
          </a:xfrm>
          <a:prstGeom prst="rect">
            <a:avLst/>
          </a:prstGeom>
        </p:spPr>
        <p:txBody>
          <a:bodyPr vert="horz" lIns="94193" tIns="47097" rIns="94193" bIns="47097" rtlCol="0"/>
          <a:lstStyle>
            <a:lvl1pPr algn="r">
              <a:defRPr sz="1200"/>
            </a:lvl1pPr>
          </a:lstStyle>
          <a:p>
            <a:fld id="{08A50F01-8789-4732-859E-70C05AC359EB}" type="datetimeFigureOut">
              <a:rPr lang="en-US" smtClean="0"/>
              <a:pPr/>
              <a:t>10/7/2019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3263"/>
            <a:ext cx="4694237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93" tIns="47097" rIns="94193" bIns="4709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193" tIns="47097" rIns="94193" bIns="47097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39" cy="469424"/>
          </a:xfrm>
          <a:prstGeom prst="rect">
            <a:avLst/>
          </a:prstGeom>
        </p:spPr>
        <p:txBody>
          <a:bodyPr vert="horz" lIns="94193" tIns="47097" rIns="94193" bIns="47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3"/>
            <a:ext cx="3077739" cy="469424"/>
          </a:xfrm>
          <a:prstGeom prst="rect">
            <a:avLst/>
          </a:prstGeom>
        </p:spPr>
        <p:txBody>
          <a:bodyPr vert="horz" lIns="94193" tIns="47097" rIns="94193" bIns="47097" rtlCol="0" anchor="b"/>
          <a:lstStyle>
            <a:lvl1pPr algn="r">
              <a:defRPr sz="1200"/>
            </a:lvl1pPr>
          </a:lstStyle>
          <a:p>
            <a:fld id="{1972F291-4360-4ECD-BA65-1091B7F26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7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62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 functional</a:t>
            </a:r>
            <a:r>
              <a:rPr lang="en-US" baseline="0" dirty="0"/>
              <a:t> environment it's a little bit trickier.</a:t>
            </a:r>
          </a:p>
          <a:p>
            <a:r>
              <a:rPr lang="en-US" baseline="0" dirty="0"/>
              <a:t>We have to have a way of providing the context in which the multiple values will be used.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263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62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</a:t>
            </a:r>
            <a:r>
              <a:rPr lang="en-US" baseline="0" dirty="0"/>
              <a:t> print put the answers in the PDF!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00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two calls illustrate what happens when the result of calling values is returned to the REP context, and when the</a:t>
            </a:r>
            <a:r>
              <a:rPr lang="en-US" baseline="0" dirty="0"/>
              <a:t> values are passed to a procedure </a:t>
            </a:r>
            <a:r>
              <a:rPr lang="en-US" baseline="0"/>
              <a:t>(list).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48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cuts out two uses of (lambda ()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9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Don't spend time on this, just tell them to read it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61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98F7B-29CD-4C6A-9715-3270586611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use Scheme procedures to represent most of our primitive procedures?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57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Pause</a:t>
            </a:r>
            <a:r>
              <a:rPr lang="en-US" baseline="0" dirty="0"/>
              <a:t> after this slide and do the rest of let on the board and/or on the transparency.</a:t>
            </a:r>
          </a:p>
          <a:p>
            <a:r>
              <a:rPr lang="en-US" baseline="0" dirty="0"/>
              <a:t>Then show the rest of the let slides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42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 this slide and the next two for the online slides.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18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4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0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72F291-4360-4ECD-BA65-1091B7F268E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944563"/>
          </a:xfrm>
        </p:spPr>
        <p:txBody>
          <a:bodyPr/>
          <a:lstStyle/>
          <a:p>
            <a:r>
              <a:rPr lang="en-US" dirty="0"/>
              <a:t>CSSE 304 Day 20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1752600"/>
            <a:ext cx="8686800" cy="2438400"/>
          </a:xfrm>
        </p:spPr>
        <p:txBody>
          <a:bodyPr/>
          <a:lstStyle/>
          <a:p>
            <a:pPr algn="l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Highlights of Day 19 interpreter code.</a:t>
            </a:r>
          </a:p>
          <a:p>
            <a:pPr algn="l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Add </a:t>
            </a:r>
            <a:r>
              <a:rPr lang="en-US" sz="2800" b="1" dirty="0"/>
              <a:t>let</a:t>
            </a:r>
            <a:r>
              <a:rPr lang="en-US" sz="2800" dirty="0"/>
              <a:t>, </a:t>
            </a:r>
            <a:r>
              <a:rPr lang="en-US" sz="2800" b="1" dirty="0"/>
              <a:t>if</a:t>
            </a:r>
            <a:r>
              <a:rPr lang="en-US" sz="2800" dirty="0"/>
              <a:t>, </a:t>
            </a:r>
            <a:r>
              <a:rPr lang="en-US" sz="2800" b="1" dirty="0"/>
              <a:t>lambda</a:t>
            </a:r>
            <a:r>
              <a:rPr lang="en-US" sz="2800" dirty="0"/>
              <a:t> to the interpreted language</a:t>
            </a:r>
          </a:p>
          <a:p>
            <a:pPr algn="l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(if time) Memoization</a:t>
            </a:r>
          </a:p>
          <a:p>
            <a:pPr algn="l">
              <a:lnSpc>
                <a:spcPct val="90000"/>
              </a:lnSpc>
            </a:pPr>
            <a:endParaRPr lang="en-US" sz="2800" dirty="0"/>
          </a:p>
          <a:p>
            <a:pPr algn="l"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381000"/>
          </a:xfrm>
        </p:spPr>
        <p:txBody>
          <a:bodyPr/>
          <a:lstStyle/>
          <a:p>
            <a:r>
              <a:rPr lang="en-US" sz="4000"/>
              <a:t>apply-prim-proc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9154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</a:t>
            </a:r>
            <a:r>
              <a:rPr lang="en-US" sz="2400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Usually an interpreter must define each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    ; built-in (primitive) procedure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    ; individually.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apply-prim-proc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(prim-proc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 prim-proc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[(+) (+ (1st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 (2nd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better?: (apply +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args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[(-) (- (1st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 (2nd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[(*) (* (1st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 (2nd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[(add1) (+ (1st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 1)]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[(sub1) (- (1st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 1)]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[(cons) (cons (1st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 (2nd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[(=) (= (1st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 (2nd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[else (</a:t>
            </a:r>
            <a:r>
              <a:rPr lang="en-US" sz="2400" b="1" dirty="0" err="1">
                <a:latin typeface="Courier New" pitchFamily="49" charset="0"/>
              </a:rPr>
              <a:t>eopl:error</a:t>
            </a:r>
            <a:r>
              <a:rPr lang="en-US" sz="2400" b="1" dirty="0">
                <a:latin typeface="Courier New" pitchFamily="49" charset="0"/>
              </a:rPr>
              <a:t> 'apply-prim-proc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"Bad primitive procedure name:"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prim-op)])))</a:t>
            </a:r>
          </a:p>
        </p:txBody>
      </p:sp>
    </p:spTree>
    <p:extLst>
      <p:ext uri="{BB962C8B-B14F-4D97-AF65-F5344CB8AC3E}">
        <p14:creationId xmlns:p14="http://schemas.microsoft.com/office/powerpoint/2010/main" val="218266075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781800" cy="381000"/>
          </a:xfrm>
        </p:spPr>
        <p:txBody>
          <a:bodyPr/>
          <a:lstStyle/>
          <a:p>
            <a:r>
              <a:rPr lang="en-US" sz="4000"/>
              <a:t>build the initial environment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(</a:t>
            </a:r>
            <a:r>
              <a:rPr lang="en-US" sz="2800" b="1" dirty="0">
                <a:latin typeface="Courier New" pitchFamily="49" charset="0"/>
              </a:rPr>
              <a:t>define *prim-proc-names*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'(+ - * add1 sub1 cons =))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init-</a:t>
            </a:r>
            <a:r>
              <a:rPr lang="en-US" sz="2800" b="1" dirty="0" err="1">
                <a:latin typeface="Courier New" pitchFamily="49" charset="0"/>
              </a:rPr>
              <a:t>env</a:t>
            </a:r>
            <a:r>
              <a:rPr lang="en-US" sz="2800" dirty="0">
                <a:latin typeface="Courier New" pitchFamily="49" charset="0"/>
              </a:rPr>
              <a:t> 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initial environment</a:t>
            </a:r>
            <a:r>
              <a:rPr lang="en-US" sz="2800" dirty="0"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(extend-</a:t>
            </a:r>
            <a:r>
              <a:rPr lang="en-US" sz="2800" b="1" dirty="0" err="1">
                <a:latin typeface="Courier New" pitchFamily="49" charset="0"/>
              </a:rPr>
              <a:t>env</a:t>
            </a:r>
            <a:r>
              <a:rPr lang="en-US" sz="2800" dirty="0">
                <a:latin typeface="Courier New" pitchFamily="49" charset="0"/>
              </a:rPr>
              <a:t>     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only contains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                  ; primitive procedures.</a:t>
            </a:r>
            <a:r>
              <a:rPr lang="en-US" sz="28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*prim-proc-names* 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Recall that an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                      ; environment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                      ; associates values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(map prim-proc     </a:t>
            </a: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; (not expressions)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CC0099"/>
                </a:solidFill>
                <a:latin typeface="Courier New" pitchFamily="49" charset="0"/>
              </a:rPr>
              <a:t>                      ; with variables.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       </a:t>
            </a:r>
            <a:r>
              <a:rPr lang="en-US" sz="2800" b="1" dirty="0">
                <a:latin typeface="Courier New" pitchFamily="49" charset="0"/>
              </a:rPr>
              <a:t>*prim-proc-names*)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   </a:t>
            </a:r>
            <a:r>
              <a:rPr lang="en-US" sz="2800" b="1" dirty="0">
                <a:latin typeface="Courier New" pitchFamily="49" charset="0"/>
              </a:rPr>
              <a:t>(empty-</a:t>
            </a:r>
            <a:r>
              <a:rPr lang="en-US" sz="2800" b="1" dirty="0" err="1">
                <a:latin typeface="Courier New" pitchFamily="49" charset="0"/>
              </a:rPr>
              <a:t>env</a:t>
            </a:r>
            <a:r>
              <a:rPr lang="en-US" sz="2800" b="1" dirty="0">
                <a:latin typeface="Courier New" pitchFamily="49" charset="0"/>
              </a:rPr>
              <a:t>)))</a:t>
            </a:r>
          </a:p>
        </p:txBody>
      </p:sp>
    </p:spTree>
    <p:extLst>
      <p:ext uri="{BB962C8B-B14F-4D97-AF65-F5344CB8AC3E}">
        <p14:creationId xmlns:p14="http://schemas.microsoft.com/office/powerpoint/2010/main" val="366623246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 the interpreter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let, if, lambda</a:t>
            </a:r>
          </a:p>
        </p:txBody>
      </p:sp>
    </p:spTree>
    <p:extLst>
      <p:ext uri="{BB962C8B-B14F-4D97-AF65-F5344CB8AC3E}">
        <p14:creationId xmlns:p14="http://schemas.microsoft.com/office/powerpoint/2010/main" val="1449760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top-level-eval </a:t>
            </a:r>
            <a:br>
              <a:rPr lang="en-US" dirty="0"/>
            </a:br>
            <a:r>
              <a:rPr lang="en-US" sz="2800" dirty="0">
                <a:solidFill>
                  <a:srgbClr val="FF00FF"/>
                </a:solidFill>
              </a:rPr>
              <a:t>(modified to support local </a:t>
            </a:r>
            <a:r>
              <a:rPr lang="en-US" sz="2800" dirty="0" err="1">
                <a:solidFill>
                  <a:srgbClr val="FF00FF"/>
                </a:solidFill>
              </a:rPr>
              <a:t>envs</a:t>
            </a:r>
            <a:r>
              <a:rPr lang="en-US" sz="2800" dirty="0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229600" cy="33528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 global-</a:t>
            </a:r>
            <a:r>
              <a:rPr lang="en-US" b="1" dirty="0" err="1">
                <a:latin typeface="Courier New" pitchFamily="49" charset="0"/>
              </a:rPr>
              <a:t>env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init-env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(define top-level-eval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(lambda (form)</a:t>
            </a: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        (eval-exp form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              </a:t>
            </a:r>
            <a:r>
              <a:rPr lang="en-US" b="1" dirty="0">
                <a:solidFill>
                  <a:srgbClr val="FF00FF"/>
                </a:solidFill>
                <a:latin typeface="Courier New" pitchFamily="49" charset="0"/>
              </a:rPr>
              <a:t>(empty-</a:t>
            </a:r>
            <a:r>
              <a:rPr lang="en-US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FF00FF"/>
                </a:solidFill>
                <a:latin typeface="Courier New" pitchFamily="49" charset="0"/>
              </a:rPr>
              <a:t>)</a:t>
            </a:r>
            <a:r>
              <a:rPr lang="en-US" b="1" dirty="0">
                <a:latin typeface="Courier New" pitchFamily="49" charset="0"/>
              </a:rPr>
              <a:t>))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eval-exp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takes a second argument, which is the current environment.</a:t>
            </a:r>
          </a:p>
        </p:txBody>
      </p:sp>
    </p:spTree>
    <p:extLst>
      <p:ext uri="{BB962C8B-B14F-4D97-AF65-F5344CB8AC3E}">
        <p14:creationId xmlns:p14="http://schemas.microsoft.com/office/powerpoint/2010/main" val="37589282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610600" cy="381000"/>
          </a:xfrm>
        </p:spPr>
        <p:txBody>
          <a:bodyPr/>
          <a:lstStyle/>
          <a:p>
            <a:r>
              <a:rPr lang="en-US" dirty="0"/>
              <a:t>eval-exp   code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(modified to support </a:t>
            </a:r>
            <a:r>
              <a:rPr lang="en-US" b="1" dirty="0">
                <a:solidFill>
                  <a:srgbClr val="FF00FF"/>
                </a:solidFill>
              </a:rPr>
              <a:t>local </a:t>
            </a:r>
            <a:r>
              <a:rPr lang="en-US" b="1" dirty="0" err="1">
                <a:solidFill>
                  <a:srgbClr val="FF00FF"/>
                </a:solidFill>
              </a:rPr>
              <a:t>envs</a:t>
            </a:r>
            <a:r>
              <a:rPr lang="en-US" dirty="0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1440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      </a:t>
            </a:r>
            <a:endParaRPr lang="en-US" sz="2000" b="1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eval-</a:t>
            </a:r>
            <a:r>
              <a:rPr lang="en-US" sz="2000" b="1" dirty="0" err="1">
                <a:latin typeface="Courier New" pitchFamily="49" charset="0"/>
              </a:rPr>
              <a:t>exp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(let ([identity-</a:t>
            </a:r>
            <a:r>
              <a:rPr lang="en-US" sz="2000" b="1" dirty="0" err="1">
                <a:latin typeface="Courier New" pitchFamily="49" charset="0"/>
              </a:rPr>
              <a:t>proc</a:t>
            </a:r>
            <a:r>
              <a:rPr lang="en-US" sz="2000" b="1" dirty="0">
                <a:latin typeface="Courier New" pitchFamily="49" charset="0"/>
              </a:rPr>
              <a:t> (lambda (x) x)])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</a:t>
            </a:r>
            <a:r>
              <a:rPr lang="en-US" sz="2000" b="1" dirty="0" err="1">
                <a:latin typeface="Courier New" pitchFamily="49" charset="0"/>
              </a:rPr>
              <a:t>exp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(cases expression </a:t>
            </a:r>
            <a:r>
              <a:rPr lang="en-US" sz="2000" b="1" dirty="0" err="1">
                <a:latin typeface="Courier New" pitchFamily="49" charset="0"/>
              </a:rPr>
              <a:t>exp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[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</a:rPr>
              <a:t>lit-</a:t>
            </a:r>
            <a:r>
              <a:rPr lang="en-US" sz="2000" b="1" dirty="0" err="1">
                <a:solidFill>
                  <a:schemeClr val="hlink"/>
                </a:solidFill>
                <a:latin typeface="Courier New" pitchFamily="49" charset="0"/>
              </a:rPr>
              <a:t>exp</a:t>
            </a:r>
            <a:r>
              <a:rPr lang="en-US" sz="2000" b="1" dirty="0">
                <a:latin typeface="Courier New" pitchFamily="49" charset="0"/>
              </a:rPr>
              <a:t> (datum) datum]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[</a:t>
            </a:r>
            <a:r>
              <a:rPr lang="en-US" sz="2000" b="1" dirty="0" err="1">
                <a:solidFill>
                  <a:schemeClr val="hlink"/>
                </a:solidFill>
                <a:latin typeface="Courier New" pitchFamily="49" charset="0"/>
              </a:rPr>
              <a:t>var-exp</a:t>
            </a:r>
            <a:r>
              <a:rPr lang="en-US" sz="2000" b="1" dirty="0">
                <a:latin typeface="Courier New" pitchFamily="49" charset="0"/>
              </a:rPr>
              <a:t> (id)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; look up its value.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(apply-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000" b="1" dirty="0">
                <a:solidFill>
                  <a:srgbClr val="FF00FF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id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identity-proc 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</a:rPr>
              <a:t>; procedure to call if 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</a:rPr>
              <a:t>id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</a:rPr>
              <a:t> is in 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(lambda ()  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</a:rPr>
              <a:t>; procedure to call if 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</a:rPr>
              <a:t>id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</a:rPr>
              <a:t> is not in 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endParaRPr lang="en-US" sz="1800" b="1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(apply-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FF00FF"/>
                </a:solidFill>
                <a:latin typeface="Courier New" pitchFamily="49" charset="0"/>
              </a:rPr>
              <a:t>global-</a:t>
            </a:r>
            <a:r>
              <a:rPr lang="en-US" sz="2000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; was </a:t>
            </a:r>
            <a:r>
              <a:rPr lang="en-US" sz="2000" b="1" dirty="0" err="1">
                <a:solidFill>
                  <a:srgbClr val="EB41FF"/>
                </a:solidFill>
                <a:latin typeface="Courier New" pitchFamily="49" charset="0"/>
              </a:rPr>
              <a:t>init-env</a:t>
            </a:r>
            <a:endParaRPr lang="en-US" sz="2000" b="1" dirty="0">
              <a:solidFill>
                <a:srgbClr val="EB41FF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id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identity-proc 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</a:rPr>
              <a:t>; call if 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</a:rPr>
              <a:t>id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</a:rPr>
              <a:t> is in global-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endParaRPr lang="en-US" sz="1800" b="1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000" b="1" dirty="0">
                <a:latin typeface="Courier New" pitchFamily="49" charset="0"/>
              </a:rPr>
              <a:t>                 (lambda ()    </a:t>
            </a:r>
            <a:r>
              <a:rPr lang="en-US" sz="1800" b="1" dirty="0">
                <a:solidFill>
                  <a:srgbClr val="0033CC"/>
                </a:solidFill>
                <a:latin typeface="Courier New" pitchFamily="49" charset="0"/>
              </a:rPr>
              <a:t>; call if id not in global-</a:t>
            </a:r>
            <a:r>
              <a:rPr lang="en-US" sz="18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endParaRPr lang="en-US" sz="1800" b="1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(error 'apply-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"variable ~s is not bound"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id)))))]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  ;; more cases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30411684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1600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458200" cy="381000"/>
          </a:xfrm>
        </p:spPr>
        <p:txBody>
          <a:bodyPr/>
          <a:lstStyle/>
          <a:p>
            <a:r>
              <a:rPr lang="en-US" dirty="0"/>
              <a:t>eval-exp   code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(modified to support </a:t>
            </a:r>
            <a:r>
              <a:rPr lang="en-US" b="1" dirty="0">
                <a:solidFill>
                  <a:srgbClr val="FF00FF"/>
                </a:solidFill>
              </a:rPr>
              <a:t>local </a:t>
            </a:r>
            <a:r>
              <a:rPr lang="en-US" b="1" dirty="0" err="1">
                <a:solidFill>
                  <a:srgbClr val="FF00FF"/>
                </a:solidFill>
              </a:rPr>
              <a:t>envs</a:t>
            </a:r>
            <a:r>
              <a:rPr lang="en-US" dirty="0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648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eval-exp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(exp </a:t>
            </a:r>
            <a:r>
              <a:rPr lang="en-US" sz="2400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expression 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; . . 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; cases from the previous slide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; . . .</a:t>
            </a:r>
            <a:r>
              <a:rPr lang="en-US" sz="2400" b="1" dirty="0">
                <a:latin typeface="Courier New" pitchFamily="49" charset="0"/>
              </a:rPr>
              <a:t>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app-</a:t>
            </a:r>
            <a:r>
              <a:rPr lang="en-US" sz="2400" b="1" dirty="0" err="1">
                <a:solidFill>
                  <a:schemeClr val="hlink"/>
                </a:solidFill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</a:rPr>
              <a:t>rator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(let ([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-value (eval-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rator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[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 (eval-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(apply-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-value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</a:t>
            </a:r>
            <a:r>
              <a:rPr lang="en-US" sz="2400" b="1" dirty="0">
                <a:solidFill>
                  <a:schemeClr val="hlink"/>
                </a:solidFill>
                <a:latin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</a:rPr>
              <a:t> (error 'eval-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"Bad abstract syntax: ~a" 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)])))</a:t>
            </a:r>
          </a:p>
        </p:txBody>
      </p:sp>
    </p:spTree>
    <p:extLst>
      <p:ext uri="{BB962C8B-B14F-4D97-AF65-F5344CB8AC3E}">
        <p14:creationId xmlns:p14="http://schemas.microsoft.com/office/powerpoint/2010/main" val="17530698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6324600" cy="381000"/>
          </a:xfrm>
        </p:spPr>
        <p:txBody>
          <a:bodyPr/>
          <a:lstStyle/>
          <a:p>
            <a:r>
              <a:rPr lang="en-US" sz="4000"/>
              <a:t>eval-rands and apply-proc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eval-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(map </a:t>
            </a:r>
            <a:r>
              <a:rPr lang="en-US" sz="2400" b="1" dirty="0">
                <a:solidFill>
                  <a:srgbClr val="FF00FF"/>
                </a:solidFill>
                <a:latin typeface="Courier New" pitchFamily="49" charset="0"/>
              </a:rPr>
              <a:t>(lambda (e)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sz="2400" b="1" dirty="0">
                <a:latin typeface="Courier New" pitchFamily="49" charset="0"/>
              </a:rPr>
              <a:t>           (eval-exp </a:t>
            </a:r>
            <a:r>
              <a:rPr lang="en-US" sz="2400" b="1">
                <a:solidFill>
                  <a:srgbClr val="FF00FF"/>
                </a:solidFill>
                <a:latin typeface="Courier New" pitchFamily="49" charset="0"/>
              </a:rPr>
              <a:t>e env</a:t>
            </a:r>
            <a:r>
              <a:rPr lang="en-US" sz="2400" b="1">
                <a:latin typeface="Courier New" pitchFamily="49" charset="0"/>
              </a:rPr>
              <a:t>)</a:t>
            </a:r>
            <a:r>
              <a:rPr lang="en-US" sz="2400" b="1">
                <a:solidFill>
                  <a:srgbClr val="FF00FF"/>
                </a:solidFill>
                <a:latin typeface="Courier New" pitchFamily="49" charset="0"/>
              </a:rPr>
              <a:t>) </a:t>
            </a:r>
            <a:r>
              <a:rPr lang="en-US" sz="2400" b="1" dirty="0" err="1">
                <a:latin typeface="Courier New" pitchFamily="49" charset="0"/>
              </a:rPr>
              <a:t>rands</a:t>
            </a:r>
            <a:r>
              <a:rPr lang="en-US" sz="24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;  Apply a procedure to its arguments.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;  At this point, we only have primitive procedures.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;  User-defined procedures will be added later.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define apply-proc  </a:t>
            </a:r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should we add an </a:t>
            </a:r>
            <a:r>
              <a:rPr lang="en-US" sz="2400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argument?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-value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</a:t>
            </a:r>
            <a:r>
              <a:rPr lang="en-US" sz="2400" b="1" dirty="0" err="1">
                <a:latin typeface="Courier New" pitchFamily="49" charset="0"/>
              </a:rPr>
              <a:t>proc-val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-value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[prim-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 (op) (apply-prim-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 op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               </a:t>
            </a:r>
            <a:r>
              <a:rPr lang="en-US" sz="2400" b="1" dirty="0" err="1">
                <a:latin typeface="Courier New" pitchFamily="49" charset="0"/>
              </a:rPr>
              <a:t>args</a:t>
            </a:r>
            <a:r>
              <a:rPr lang="en-US" sz="24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[else (error 'apply-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"Attempt to apply bad procedure:"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</a:t>
            </a:r>
            <a:r>
              <a:rPr lang="en-US" sz="2400" b="1" dirty="0" err="1">
                <a:latin typeface="Courier New" pitchFamily="49" charset="0"/>
              </a:rPr>
              <a:t>proc</a:t>
            </a:r>
            <a:r>
              <a:rPr lang="en-US" sz="2400" b="1" dirty="0">
                <a:latin typeface="Courier New" pitchFamily="49" charset="0"/>
              </a:rPr>
              <a:t>-value)])))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3994" y="6273225"/>
            <a:ext cx="7829006" cy="584775"/>
          </a:xfrm>
          <a:prstGeom prst="rect">
            <a:avLst/>
          </a:prstGeom>
          <a:gradFill>
            <a:gsLst>
              <a:gs pos="37000">
                <a:srgbClr val="CCFFFF"/>
              </a:gs>
              <a:gs pos="100000">
                <a:srgbClr val="99CCFF"/>
              </a:gs>
            </a:gsLst>
            <a:path path="rect">
              <a:fillToRect r="100000" b="100000"/>
            </a:path>
          </a:gra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33CC"/>
                </a:solidFill>
              </a:rPr>
              <a:t>Add let, if, lambda (on the whiteboard)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343400" y="887849"/>
            <a:ext cx="4800600" cy="1169551"/>
          </a:xfrm>
          <a:prstGeom prst="rect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(define-datatype expression </a:t>
            </a:r>
            <a:r>
              <a:rPr lang="en-US" sz="1400" b="1" dirty="0" err="1">
                <a:solidFill>
                  <a:srgbClr val="0033CC"/>
                </a:solidFill>
                <a:latin typeface="Courier New" pitchFamily="49" charset="0"/>
              </a:rPr>
              <a:t>expression</a:t>
            </a:r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?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 [let-exp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1400" b="1" dirty="0" err="1">
                <a:solidFill>
                  <a:srgbClr val="0033CC"/>
                </a:solidFill>
                <a:latin typeface="Courier New" pitchFamily="49" charset="0"/>
              </a:rPr>
              <a:t>vars</a:t>
            </a:r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(list-of symbol?))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1400" b="1" dirty="0" err="1">
                <a:solidFill>
                  <a:srgbClr val="0033CC"/>
                </a:solidFill>
                <a:latin typeface="Courier New" pitchFamily="49" charset="0"/>
              </a:rPr>
              <a:t>exps</a:t>
            </a:r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(list-of expression?))</a:t>
            </a:r>
          </a:p>
          <a:p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  (bodies (list-of expression?))] </a:t>
            </a:r>
            <a:r>
              <a:rPr lang="en-US" sz="1400" b="1" dirty="0">
                <a:solidFill>
                  <a:srgbClr val="FF3300"/>
                </a:solidFill>
                <a:latin typeface="Courier New" pitchFamily="49" charset="0"/>
              </a:rPr>
              <a:t>. . .</a:t>
            </a:r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44513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533400"/>
          </a:xfrm>
          <a:noFill/>
        </p:spPr>
        <p:txBody>
          <a:bodyPr anchorCtr="1"/>
          <a:lstStyle/>
          <a:p>
            <a:r>
              <a:rPr lang="en-US" dirty="0"/>
              <a:t>eval-exp code </a:t>
            </a:r>
            <a:r>
              <a:rPr lang="en-US" sz="2400" dirty="0"/>
              <a:t> </a:t>
            </a:r>
            <a:r>
              <a:rPr lang="en-US" sz="3200" dirty="0">
                <a:solidFill>
                  <a:srgbClr val="FF00FF"/>
                </a:solidFill>
              </a:rPr>
              <a:t>(modified to support </a:t>
            </a:r>
            <a:r>
              <a:rPr lang="en-US" sz="3200" b="1" dirty="0">
                <a:solidFill>
                  <a:srgbClr val="FF00FF"/>
                </a:solidFill>
              </a:rPr>
              <a:t>let</a:t>
            </a:r>
            <a:r>
              <a:rPr lang="en-US" sz="3200" dirty="0">
                <a:solidFill>
                  <a:srgbClr val="FF00FF"/>
                </a:solidFill>
              </a:rPr>
              <a:t>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52400" y="1828800"/>
            <a:ext cx="91440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(lambda (exp </a:t>
            </a:r>
            <a:r>
              <a:rPr lang="en-US" sz="2000" b="1" dirty="0" err="1">
                <a:solidFill>
                  <a:srgbClr val="FF00FF"/>
                </a:solidFill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(cases expression exp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; cases from the previous slide go here</a:t>
            </a:r>
            <a:endParaRPr lang="en-US" sz="2000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[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</a:rPr>
              <a:t>let-exp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syms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exps</a:t>
            </a:r>
            <a:r>
              <a:rPr lang="en-US" sz="2000" b="1" dirty="0">
                <a:latin typeface="Courier New" pitchFamily="49" charset="0"/>
              </a:rPr>
              <a:t> bodies)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		(eval-bodies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		    bodies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(extend-env </a:t>
            </a:r>
            <a:r>
              <a:rPr lang="en-US" sz="2000" b="1" dirty="0" err="1">
                <a:latin typeface="Courier New" pitchFamily="49" charset="0"/>
              </a:rPr>
              <a:t>syms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(map (lambda (x)(eval-exp x env))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</a:t>
            </a:r>
            <a:r>
              <a:rPr lang="en-US" sz="2000" b="1" dirty="0" err="1">
                <a:latin typeface="Courier New" pitchFamily="49" charset="0"/>
              </a:rPr>
              <a:t>exps</a:t>
            </a:r>
            <a:r>
              <a:rPr lang="en-US" sz="2000" b="1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env))]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; evaluate bodies in order, return last value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[</a:t>
            </a:r>
            <a:r>
              <a:rPr lang="en-US" sz="2000" b="1" dirty="0">
                <a:solidFill>
                  <a:schemeClr val="hlink"/>
                </a:solidFill>
                <a:latin typeface="Courier New" pitchFamily="49" charset="0"/>
              </a:rPr>
              <a:t>else</a:t>
            </a:r>
            <a:r>
              <a:rPr lang="en-US" sz="2000" b="1" dirty="0">
                <a:latin typeface="Courier New" pitchFamily="49" charset="0"/>
              </a:rPr>
              <a:t> (error '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"Bad abstract syntax: ~a" exp)])))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2667000" y="685800"/>
            <a:ext cx="6324600" cy="1647825"/>
          </a:xfrm>
          <a:prstGeom prst="rect">
            <a:avLst/>
          </a:prstGeom>
          <a:noFill/>
          <a:ln w="3175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(define-datatype expression 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</a:rPr>
              <a:t>expression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?</a:t>
            </a:r>
          </a:p>
          <a:p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  [let-exp</a:t>
            </a:r>
          </a:p>
          <a:p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</a:rPr>
              <a:t>vars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 (list-of symbol?))</a:t>
            </a:r>
          </a:p>
          <a:p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000" b="1" dirty="0" err="1">
                <a:solidFill>
                  <a:srgbClr val="0033CC"/>
                </a:solidFill>
                <a:latin typeface="Courier New" pitchFamily="49" charset="0"/>
              </a:rPr>
              <a:t>exps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 (list-of expression?))</a:t>
            </a:r>
          </a:p>
          <a:p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   (bodies (list-of expression?))]</a:t>
            </a:r>
            <a:r>
              <a:rPr lang="en-US" sz="14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FF3300"/>
                </a:solidFill>
                <a:latin typeface="Courier New" pitchFamily="49" charset="0"/>
              </a:rPr>
              <a:t>. . .</a:t>
            </a:r>
            <a:r>
              <a:rPr lang="en-US" sz="20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2F6671-B481-47BB-B90A-1CE59FD49314}"/>
              </a:ext>
            </a:extLst>
          </p:cNvPr>
          <p:cNvSpPr txBox="1"/>
          <p:nvPr/>
        </p:nvSpPr>
        <p:spPr>
          <a:xfrm>
            <a:off x="990600" y="60198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Next we add </a:t>
            </a:r>
            <a:r>
              <a:rPr lang="en-US" sz="4000" b="1" dirty="0">
                <a:solidFill>
                  <a:srgbClr val="EB4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4000" dirty="0"/>
              <a:t> and </a:t>
            </a:r>
            <a:r>
              <a:rPr lang="en-US" sz="4000" b="1" dirty="0">
                <a:solidFill>
                  <a:srgbClr val="EB41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36794661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-152400"/>
            <a:ext cx="6477000" cy="350520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-152400" y="1143000"/>
            <a:ext cx="8610600" cy="28956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3600" b="1" dirty="0"/>
              <a:t>memoization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3600" b="1" dirty="0"/>
              <a:t>call-with-values</a:t>
            </a:r>
          </a:p>
          <a:p>
            <a:pPr>
              <a:lnSpc>
                <a:spcPct val="80000"/>
              </a:lnSpc>
              <a:spcAft>
                <a:spcPct val="20000"/>
              </a:spcAft>
            </a:pPr>
            <a:r>
              <a:rPr lang="en-US" sz="3600" b="1" dirty="0"/>
              <a:t>(both of these topics are part of A15)</a:t>
            </a:r>
            <a:endParaRPr lang="en-US" sz="3600" dirty="0"/>
          </a:p>
          <a:p>
            <a:pPr>
              <a:lnSpc>
                <a:spcPct val="80000"/>
              </a:lnSpc>
            </a:pPr>
            <a:endParaRPr lang="en-US" sz="3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AEBB53-56DF-4B70-B7C7-50C0AD965DFA}"/>
              </a:ext>
            </a:extLst>
          </p:cNvPr>
          <p:cNvSpPr/>
          <p:nvPr/>
        </p:nvSpPr>
        <p:spPr>
          <a:xfrm>
            <a:off x="2286000" y="3105835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		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4406900"/>
            <a:ext cx="8153400" cy="1362075"/>
          </a:xfrm>
        </p:spPr>
        <p:txBody>
          <a:bodyPr/>
          <a:lstStyle/>
          <a:p>
            <a:r>
              <a:rPr lang="en-US" sz="3600" dirty="0" err="1"/>
              <a:t>Memoization</a:t>
            </a:r>
            <a:r>
              <a:rPr lang="en-US" sz="3600" dirty="0"/>
              <a:t> (a brief diversion about efficiency)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92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dirty="0"/>
              <a:t>Summary: A12 Written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36637"/>
            <a:ext cx="8610600" cy="4525963"/>
          </a:xfrm>
        </p:spPr>
        <p:txBody>
          <a:bodyPr/>
          <a:lstStyle/>
          <a:p>
            <a:r>
              <a:rPr lang="en-US" sz="2400" dirty="0"/>
              <a:t>Take a quick look at my solution</a:t>
            </a:r>
          </a:p>
          <a:p>
            <a:r>
              <a:rPr lang="en-US" sz="2400" dirty="0"/>
              <a:t>Some things to note:</a:t>
            </a:r>
          </a:p>
          <a:p>
            <a:pPr lvl="1"/>
            <a:r>
              <a:rPr lang="en-US" sz="2200" dirty="0"/>
              <a:t>The </a:t>
            </a:r>
            <a:r>
              <a:rPr lang="en-US" sz="2200" dirty="0">
                <a:solidFill>
                  <a:srgbClr val="CC0099"/>
                </a:solidFill>
              </a:rPr>
              <a:t>value </a:t>
            </a:r>
            <a:r>
              <a:rPr lang="en-US" sz="2200" dirty="0"/>
              <a:t>bound to a variable in an environment can never be another environment.  It also can never be "code" .  </a:t>
            </a:r>
            <a:r>
              <a:rPr lang="en-US" sz="2200" b="1" dirty="0">
                <a:solidFill>
                  <a:srgbClr val="CC0099"/>
                </a:solidFill>
              </a:rPr>
              <a:t>It is always a Scheme value</a:t>
            </a:r>
            <a:r>
              <a:rPr lang="en-US" sz="2200" b="1" dirty="0">
                <a:solidFill>
                  <a:srgbClr val="FF0000"/>
                </a:solidFill>
              </a:rPr>
              <a:t> </a:t>
            </a:r>
            <a:r>
              <a:rPr lang="en-US" sz="2200" dirty="0"/>
              <a:t>(a number, a pair, a closure, etc.)</a:t>
            </a:r>
          </a:p>
          <a:p>
            <a:pPr lvl="1"/>
            <a:r>
              <a:rPr lang="en-US" sz="2200" dirty="0"/>
              <a:t>The </a:t>
            </a:r>
            <a:r>
              <a:rPr lang="en-US" sz="2200" b="1" dirty="0">
                <a:solidFill>
                  <a:srgbClr val="CC0099"/>
                </a:solidFill>
              </a:rPr>
              <a:t>environment pointer </a:t>
            </a:r>
            <a:r>
              <a:rPr lang="en-US" sz="2200" dirty="0"/>
              <a:t>in a closure or environment can only point to an environment, never to a closure or any other type of Scheme value.</a:t>
            </a:r>
          </a:p>
          <a:p>
            <a:pPr lvl="1"/>
            <a:r>
              <a:rPr lang="en-US" sz="2200" dirty="0"/>
              <a:t>Whenever we evaluate a </a:t>
            </a:r>
            <a:r>
              <a:rPr lang="en-US" sz="2200" b="1" dirty="0"/>
              <a:t>let</a:t>
            </a:r>
            <a:r>
              <a:rPr lang="en-US" sz="2200" dirty="0"/>
              <a:t> expression or apply a closure to some arguments, </a:t>
            </a:r>
            <a:r>
              <a:rPr lang="en-US" sz="2200" dirty="0">
                <a:solidFill>
                  <a:srgbClr val="CC0099"/>
                </a:solidFill>
              </a:rPr>
              <a:t>a new local environment </a:t>
            </a:r>
            <a:r>
              <a:rPr lang="en-US" sz="2200" dirty="0"/>
              <a:t>is created, then the body is evaluated using that environment.</a:t>
            </a:r>
          </a:p>
          <a:p>
            <a:pPr lvl="2"/>
            <a:r>
              <a:rPr lang="en-US" sz="2000" dirty="0"/>
              <a:t>When we </a:t>
            </a:r>
            <a:r>
              <a:rPr lang="en-US" sz="2000" b="1" dirty="0"/>
              <a:t>evaluate a</a:t>
            </a:r>
            <a:r>
              <a:rPr lang="en-US" sz="2000" dirty="0"/>
              <a:t> </a:t>
            </a:r>
            <a:r>
              <a:rPr lang="en-US" sz="2000" b="1" dirty="0"/>
              <a:t>let</a:t>
            </a:r>
            <a:r>
              <a:rPr lang="en-US" sz="2000" dirty="0"/>
              <a:t>, the environment that the new environment extends is the </a:t>
            </a:r>
            <a:r>
              <a:rPr lang="en-US" sz="2000" b="1" dirty="0">
                <a:solidFill>
                  <a:srgbClr val="CC0099"/>
                </a:solidFill>
              </a:rPr>
              <a:t>current environment</a:t>
            </a:r>
            <a:r>
              <a:rPr lang="en-US" sz="2000" dirty="0"/>
              <a:t>.</a:t>
            </a:r>
          </a:p>
          <a:p>
            <a:pPr lvl="2"/>
            <a:r>
              <a:rPr lang="en-US" sz="2000" dirty="0"/>
              <a:t>When we </a:t>
            </a:r>
            <a:r>
              <a:rPr lang="en-US" sz="2000" b="1" dirty="0"/>
              <a:t>apply a closure</a:t>
            </a:r>
            <a:r>
              <a:rPr lang="en-US" sz="2000" dirty="0"/>
              <a:t>, the environment that the new environment extends is the </a:t>
            </a:r>
            <a:r>
              <a:rPr lang="en-US" sz="2000" b="1" dirty="0">
                <a:solidFill>
                  <a:srgbClr val="CC0099"/>
                </a:solidFill>
              </a:rPr>
              <a:t>one stored in the closure</a:t>
            </a:r>
            <a:r>
              <a:rPr lang="en-US" sz="2000" dirty="0"/>
              <a:t>.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5990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the </a:t>
            </a:r>
            <a:r>
              <a:rPr lang="en-US" sz="4000" b="1" dirty="0" err="1">
                <a:solidFill>
                  <a:srgbClr val="0000CC"/>
                </a:solidFill>
                <a:latin typeface="Courier New" pitchFamily="49" charset="0"/>
                <a:ea typeface="+mn-ea"/>
                <a:cs typeface="+mn-cs"/>
              </a:rPr>
              <a:t>assoc</a:t>
            </a:r>
            <a:r>
              <a:rPr lang="en-US" sz="2000" b="1" dirty="0">
                <a:solidFill>
                  <a:srgbClr val="0000CC"/>
                </a:solidFill>
                <a:latin typeface="Courier New" pitchFamily="49" charset="0"/>
                <a:ea typeface="+mn-ea"/>
                <a:cs typeface="+mn-cs"/>
              </a:rPr>
              <a:t> </a:t>
            </a:r>
            <a:r>
              <a:rPr lang="en-US" dirty="0"/>
              <a:t>family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981200"/>
            <a:ext cx="8610600" cy="4114800"/>
          </a:xfrm>
        </p:spPr>
        <p:txBody>
          <a:bodyPr/>
          <a:lstStyle/>
          <a:p>
            <a:r>
              <a:rPr lang="en-US" dirty="0"/>
              <a:t>A list of 2-lists, is called an </a:t>
            </a:r>
            <a:r>
              <a:rPr lang="en-US" i="1" dirty="0"/>
              <a:t>association list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Each 2-list is treated as a key-value pair.</a:t>
            </a:r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dirty="0"/>
              <a:t> procedure finds a key and its associated value (along with the rest of the list).</a:t>
            </a:r>
          </a:p>
          <a:p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sz="23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'c '((a 1) (b 2) (c 3) (d 4) (e 5)))</a:t>
            </a:r>
            <a:br>
              <a:rPr lang="en-US" sz="23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(c 3)</a:t>
            </a:r>
          </a:p>
          <a:p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assoc</a:t>
            </a:r>
            <a:r>
              <a:rPr lang="en-US" dirty="0"/>
              <a:t> uses </a:t>
            </a:r>
            <a:r>
              <a:rPr lang="en-US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equal?</a:t>
            </a:r>
            <a:r>
              <a:rPr lang="en-US" dirty="0"/>
              <a:t> when testing the keys. 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assq</a:t>
            </a:r>
            <a:r>
              <a:rPr lang="en-US" dirty="0"/>
              <a:t> uses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b="1" dirty="0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/>
              <a:t>                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assv</a:t>
            </a:r>
            <a:r>
              <a:rPr lang="en-US" dirty="0"/>
              <a:t> uses </a:t>
            </a:r>
            <a:r>
              <a:rPr lang="en-US" b="1" dirty="0" err="1">
                <a:solidFill>
                  <a:srgbClr val="CC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en-US" b="1" dirty="0">
              <a:solidFill>
                <a:srgbClr val="CC00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4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Example of a </a:t>
            </a:r>
            <a:r>
              <a:rPr lang="en-US" sz="4000" b="1" dirty="0" err="1"/>
              <a:t>Memoizing</a:t>
            </a:r>
            <a:r>
              <a:rPr lang="en-US" sz="4000" b="1" dirty="0"/>
              <a:t> (Caching) Function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514600"/>
            <a:ext cx="7772400" cy="3276600"/>
          </a:xfrm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(define fibonacci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(lambda (n)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(if (or (zero? n) (= n 1))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1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(+ (fibonacci (- n 2))  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sz="2800" b="1" dirty="0">
                <a:latin typeface="Courier New" pitchFamily="49" charset="0"/>
              </a:rPr>
              <a:t>           (fibonacci (- n 1))))))</a:t>
            </a: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228600" y="5638800"/>
            <a:ext cx="8686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CC0099"/>
                </a:solidFill>
                <a:latin typeface="Arial" charset="0"/>
              </a:rPr>
              <a:t>Very simple to define, but it has a problem!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600200" y="1981200"/>
            <a:ext cx="5181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rgbClr val="0000CC"/>
                </a:solidFill>
                <a:latin typeface="Courier New" pitchFamily="49" charset="0"/>
              </a:rPr>
              <a:t>Without</a:t>
            </a:r>
            <a:r>
              <a:rPr lang="en-US" sz="3200" b="1" dirty="0">
                <a:solidFill>
                  <a:srgbClr val="CC0099"/>
                </a:solidFill>
                <a:latin typeface="Arial" charset="0"/>
              </a:rPr>
              <a:t> </a:t>
            </a:r>
            <a:r>
              <a:rPr lang="en-US" sz="3200" b="1" dirty="0">
                <a:solidFill>
                  <a:srgbClr val="0000CC"/>
                </a:solidFill>
                <a:latin typeface="Courier New" pitchFamily="49" charset="0"/>
              </a:rPr>
              <a:t>caching:</a:t>
            </a:r>
          </a:p>
        </p:txBody>
      </p:sp>
    </p:spTree>
    <p:extLst>
      <p:ext uri="{BB962C8B-B14F-4D97-AF65-F5344CB8AC3E}">
        <p14:creationId xmlns:p14="http://schemas.microsoft.com/office/powerpoint/2010/main" val="2712627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/>
              <a:t>Timing the fibonacci function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43000"/>
            <a:ext cx="4191000" cy="56388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&gt;(define time-fib   (lambda (n)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(collect) 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(time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  (fibonacci n))))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&gt;</a:t>
            </a:r>
            <a:r>
              <a:rPr lang="en-US" sz="2000" b="1">
                <a:latin typeface="Courier New" pitchFamily="49" charset="0"/>
              </a:rPr>
              <a:t>(time-fib 30)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no collections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770 ms elapsed cpu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770 ms elapsed real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0 bytes allocated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1346269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&gt; </a:t>
            </a:r>
            <a:r>
              <a:rPr lang="en-US" sz="2000" b="1">
                <a:latin typeface="Courier New" pitchFamily="49" charset="0"/>
              </a:rPr>
              <a:t>(time-fib 31)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(time (fibonacci n))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no collections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1220 ms elapsed cpu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1220 ms elapsed real time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0 bytes allocated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2178309</a:t>
            </a:r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143000"/>
            <a:ext cx="4114800" cy="55626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&gt; </a:t>
            </a:r>
            <a:r>
              <a:rPr lang="en-US" sz="2000" b="1">
                <a:latin typeface="Courier New" pitchFamily="49" charset="0"/>
              </a:rPr>
              <a:t>(time-fib 32)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(time (fibonacci n))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no collections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2010 ms elapsed cpu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2020 ms elapsed real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0 bytes allocated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3524578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&gt; </a:t>
            </a:r>
            <a:r>
              <a:rPr lang="en-US" sz="2000" b="1">
                <a:latin typeface="Courier New" pitchFamily="49" charset="0"/>
              </a:rPr>
              <a:t>(time-fib 33)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(time (fibonacci n))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no collections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3240 ms elapsed cpu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3240 ms elapsed real time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    0 bytes allocated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000">
                <a:latin typeface="Courier New" pitchFamily="49" charset="0"/>
              </a:rPr>
              <a:t>5702887</a:t>
            </a:r>
          </a:p>
        </p:txBody>
      </p:sp>
    </p:spTree>
    <p:extLst>
      <p:ext uri="{BB962C8B-B14F-4D97-AF65-F5344CB8AC3E}">
        <p14:creationId xmlns:p14="http://schemas.microsoft.com/office/powerpoint/2010/main" val="3045118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"/>
            <a:ext cx="8382000" cy="762000"/>
          </a:xfrm>
        </p:spPr>
        <p:txBody>
          <a:bodyPr/>
          <a:lstStyle/>
          <a:p>
            <a:r>
              <a:rPr lang="en-US" sz="4000" dirty="0" err="1"/>
              <a:t>fibonacci</a:t>
            </a:r>
            <a:r>
              <a:rPr lang="en-US" sz="4000" dirty="0"/>
              <a:t> with caching (</a:t>
            </a:r>
            <a:r>
              <a:rPr lang="en-US" sz="4000" dirty="0" err="1"/>
              <a:t>memoization</a:t>
            </a:r>
            <a:r>
              <a:rPr lang="en-US" sz="4000" dirty="0"/>
              <a:t>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3820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</a:t>
            </a:r>
            <a:r>
              <a:rPr lang="en-US" sz="2400" b="1" dirty="0">
                <a:latin typeface="Courier New" pitchFamily="49" charset="0"/>
              </a:rPr>
              <a:t>define fib-memo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(let ([max 1]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[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'((1 . 1) (0 . 1))])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(if (&lt;= n max)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(cdr (</a:t>
            </a:r>
            <a:r>
              <a:rPr lang="en-US" sz="2400" b="1" dirty="0" err="1">
                <a:latin typeface="Courier New" pitchFamily="49" charset="0"/>
              </a:rPr>
              <a:t>assq</a:t>
            </a:r>
            <a:r>
              <a:rPr lang="en-US" sz="2400" b="1" dirty="0">
                <a:latin typeface="Courier New" pitchFamily="49" charset="0"/>
              </a:rPr>
              <a:t> n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(let* ([v1 (fib-memo (- n 1))]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[v2 (fib-memo (- n 2))]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[v3 (+ v2 v1)])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(set! max 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(set!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 (cons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(cons n v3) </a:t>
            </a:r>
            <a:r>
              <a:rPr lang="en-US" sz="2400" b="1" dirty="0" err="1">
                <a:latin typeface="Courier New" pitchFamily="49" charset="0"/>
              </a:rPr>
              <a:t>sofar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v3)))))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04800" y="5805487"/>
            <a:ext cx="8305800" cy="97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000" b="1" i="1" dirty="0">
                <a:solidFill>
                  <a:srgbClr val="CC0099"/>
                </a:solidFill>
                <a:latin typeface="Arial" charset="0"/>
              </a:rPr>
              <a:t>max</a:t>
            </a:r>
            <a:r>
              <a:rPr lang="en-US" sz="2800" b="1" dirty="0">
                <a:solidFill>
                  <a:srgbClr val="CC0099"/>
                </a:solidFill>
                <a:latin typeface="Arial" charset="0"/>
              </a:rPr>
              <a:t> and </a:t>
            </a:r>
            <a:r>
              <a:rPr lang="en-US" sz="3000" b="1" i="1" dirty="0" err="1">
                <a:solidFill>
                  <a:srgbClr val="CC0099"/>
                </a:solidFill>
                <a:latin typeface="Arial" charset="0"/>
              </a:rPr>
              <a:t>sofar</a:t>
            </a:r>
            <a:r>
              <a:rPr lang="en-US" sz="2800" b="1" dirty="0">
                <a:solidFill>
                  <a:srgbClr val="CC0099"/>
                </a:solidFill>
                <a:latin typeface="Arial" charset="0"/>
              </a:rPr>
              <a:t> are used to cache previously computed values of fib-memo</a:t>
            </a:r>
            <a:endParaRPr lang="en-US" sz="2800" b="1" i="1" dirty="0">
              <a:solidFill>
                <a:srgbClr val="CC009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67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066800"/>
          </a:xfrm>
        </p:spPr>
        <p:txBody>
          <a:bodyPr/>
          <a:lstStyle/>
          <a:p>
            <a:r>
              <a:rPr lang="en-US"/>
              <a:t>Timing the fib-memo function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" y="1143000"/>
            <a:ext cx="4191000" cy="56388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&gt;(define time-memo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(lambda (n)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(collect) </a:t>
            </a:r>
            <a:br>
              <a:rPr lang="en-US" sz="2000" b="1">
                <a:latin typeface="Courier New" pitchFamily="49" charset="0"/>
              </a:rPr>
            </a:br>
            <a:r>
              <a:rPr lang="en-US" sz="2000" b="1">
                <a:latin typeface="Courier New" pitchFamily="49" charset="0"/>
              </a:rPr>
              <a:t> (time (fib-memo n))))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&gt; (time-memo 30)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(time (fib-memo n))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no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0 ms elapsed cpu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0 ms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464 bytes allocated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1346269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&gt; (time-memo 120)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(time (fib-memo n))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no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0 ms elapsed cpu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0 ms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    2704 bytes allocated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8670007398507948658051921</a:t>
            </a:r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143000"/>
            <a:ext cx="4114800" cy="5562600"/>
          </a:xfrm>
          <a:noFill/>
          <a:ln w="15875">
            <a:solidFill>
              <a:srgbClr val="993300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&gt; (time-memo 480)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(time (fib-memo n))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no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10 ms elapsed cpu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10 ms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18168 bytes allocated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14913169640232740127827512057302148063648650711209401966150219926546779697987984279570098768737999681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 b="1">
                <a:latin typeface="Courier New" pitchFamily="49" charset="0"/>
              </a:rPr>
              <a:t>&gt; (time-memo 1920)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(time (fib-memo n))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no collections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0 ms elapsed cpu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0 ms elapsed real time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    201096 bytes allocated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400">
                <a:latin typeface="Courier New" pitchFamily="49" charset="0"/>
              </a:rPr>
              <a:t>130548509585974025289403903399342332195533153264149057012466373585260855440922729886517665791348772431832647927017501018894903833887134985970384628647382836605175649149276410087245331524919858263915987811572358836471880641113736192407569546597943636025003714415011830903968180799768315063395136835768779659490153054076902321531244169951765324840758127291467883962057798767411224848804669073085015870721</a:t>
            </a:r>
          </a:p>
        </p:txBody>
      </p:sp>
    </p:spTree>
    <p:extLst>
      <p:ext uri="{BB962C8B-B14F-4D97-AF65-F5344CB8AC3E}">
        <p14:creationId xmlns:p14="http://schemas.microsoft.com/office/powerpoint/2010/main" val="3812917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Wouldn't it be nice 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70038"/>
            <a:ext cx="8533646" cy="4525963"/>
          </a:xfrm>
        </p:spPr>
        <p:txBody>
          <a:bodyPr/>
          <a:lstStyle/>
          <a:p>
            <a:r>
              <a:rPr lang="en-US" dirty="0"/>
              <a:t>if a procedure could return multiple values?</a:t>
            </a:r>
          </a:p>
          <a:p>
            <a:r>
              <a:rPr lang="en-US" dirty="0"/>
              <a:t>Like in Python: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2209800"/>
            <a:ext cx="4876046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4191000"/>
            <a:ext cx="6307221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call-with-values, </a:t>
            </a:r>
            <a:br>
              <a:rPr lang="en-US" dirty="0"/>
            </a:br>
            <a:r>
              <a:rPr lang="en-US" dirty="0"/>
              <a:t>with-values, </a:t>
            </a:r>
            <a:r>
              <a:rPr lang="en-US" dirty="0" err="1"/>
              <a:t>mvlet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Ongoing Example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686800" cy="4953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  Suppose we want to calculate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list-average</a:t>
            </a:r>
            <a:r>
              <a:rPr lang="en-US" sz="2800" dirty="0"/>
              <a:t> using just one traversal of the non-empty list.</a:t>
            </a:r>
            <a:br>
              <a:rPr lang="en-US" sz="2800" dirty="0"/>
            </a:br>
            <a:endParaRPr lang="en-US" sz="2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/>
              <a:t>   First approach</a:t>
            </a:r>
            <a:br>
              <a:rPr lang="en-US" sz="2400" dirty="0"/>
            </a:br>
            <a:r>
              <a:rPr lang="en-US" sz="2400" dirty="0"/>
              <a:t>Helper procedure returns a list of the sum and the length.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b="1" dirty="0">
                <a:latin typeface="Courier New" pitchFamily="49" charset="0"/>
              </a:rPr>
              <a:t>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(</a:t>
            </a:r>
            <a:r>
              <a:rPr lang="en-US" sz="1800" b="1" dirty="0" err="1">
                <a:latin typeface="Courier New" pitchFamily="49" charset="0"/>
              </a:rPr>
              <a:t>letrec</a:t>
            </a:r>
            <a:r>
              <a:rPr lang="en-US" sz="1800" b="1" dirty="0">
                <a:latin typeface="Courier New" pitchFamily="49" charset="0"/>
              </a:rPr>
              <a:t> ([helper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(list 0 0)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(let ([return (helper (</a:t>
            </a:r>
            <a:r>
              <a:rPr lang="en-US" sz="1800" b="1" dirty="0" err="1">
                <a:latin typeface="Courier New" pitchFamily="49" charset="0"/>
              </a:rPr>
              <a:t>cdr</a:t>
            </a:r>
            <a:r>
              <a:rPr lang="en-US" sz="1800" b="1" dirty="0">
                <a:latin typeface="Courier New" pitchFamily="49" charset="0"/>
              </a:rPr>
              <a:t> L))])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(list (+ (car return) (car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                     (+ 1 (</a:t>
            </a:r>
            <a:r>
              <a:rPr lang="en-US" sz="1800" b="1" dirty="0" err="1">
                <a:latin typeface="Courier New" pitchFamily="49" charset="0"/>
              </a:rPr>
              <a:t>cadr</a:t>
            </a:r>
            <a:r>
              <a:rPr lang="en-US" sz="1800" b="1" dirty="0">
                <a:latin typeface="Courier New" pitchFamily="49" charset="0"/>
              </a:rPr>
              <a:t> return))))))])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(apply / (helper L)))))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values,  call-with-values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values</a:t>
            </a:r>
            <a:r>
              <a:rPr lang="en-US" sz="2800" dirty="0"/>
              <a:t> procedure  allows our code to return multiple values.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call-with-values</a:t>
            </a:r>
            <a:r>
              <a:rPr lang="en-US" sz="2800" dirty="0"/>
              <a:t> procedure provides a context for the reception of multiple return values.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(values v1 ...) </a:t>
            </a:r>
            <a:r>
              <a:rPr lang="en-US" sz="2800" dirty="0"/>
              <a:t>returns the values v1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(call-with-values producer consumer)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sz="2800" dirty="0"/>
              <a:t> is a procedure that is allowed to be applied to zero arguments, 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   </a:t>
            </a: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consumer</a:t>
            </a:r>
            <a:r>
              <a:rPr lang="en-US" sz="2800" dirty="0"/>
              <a:t> is a procedure that can be applied to the number of values that will be returned by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producer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The producer will usually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  <a:r>
              <a:rPr lang="en-US" sz="2800" dirty="0"/>
              <a:t> to return its values.</a:t>
            </a:r>
            <a:endParaRPr lang="en-US" sz="2800" b="1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call-with-values examples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7630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</a:rPr>
              <a:t>Simple example: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ourier New" pitchFamily="49" charset="0"/>
              </a:rPr>
              <a:t>&gt;</a:t>
            </a:r>
            <a:r>
              <a:rPr lang="en-US" sz="2800" b="1" dirty="0">
                <a:latin typeface="Courier New" pitchFamily="49" charset="0"/>
              </a:rPr>
              <a:t>(call-with-values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(lambda () (values 3 4))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800" b="1" dirty="0">
                <a:latin typeface="Courier New" pitchFamily="49" charset="0"/>
              </a:rPr>
              <a:t>   cons)</a:t>
            </a:r>
            <a:endParaRPr lang="en-US" sz="2800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2800" dirty="0">
                <a:latin typeface="Courier New" pitchFamily="49" charset="0"/>
              </a:rPr>
              <a:t>(3 . 4)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</a:rPr>
              <a:t>Unusual examples that illustrate how </a:t>
            </a:r>
            <a:br>
              <a:rPr lang="en-US" sz="2800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call-with-values</a:t>
            </a:r>
            <a:r>
              <a:rPr lang="en-US" sz="2800" b="1" dirty="0">
                <a:solidFill>
                  <a:srgbClr val="FF0000"/>
                </a:solidFill>
              </a:rPr>
              <a:t> works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  (lambda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+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list </a:t>
            </a:r>
            <a:r>
              <a:rPr lang="en-US" sz="2800" b="1" dirty="0" err="1">
                <a:latin typeface="Courier New" pitchFamily="49" charset="0"/>
              </a:rPr>
              <a:t>list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and closures solution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the solution carefully after class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Ask questions if there are things that you do not understand</a:t>
            </a:r>
          </a:p>
          <a:p>
            <a:r>
              <a:rPr lang="en-US" dirty="0"/>
              <a:t>I obviously do not want to put the solution online before class.  If you go to look at these slides later and the solution slides are not there, please remind me.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37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call-with-values examples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763000" cy="5638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Simple example: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(lambda () (values 3 4))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(3 4)</a:t>
            </a:r>
            <a:endParaRPr lang="en-US" sz="28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Unusual examples that illustrate how call-with-values works.</a:t>
            </a:r>
            <a:endParaRPr lang="en-US" sz="2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values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(lambda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+ list)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(call-with-values list </a:t>
            </a:r>
            <a:r>
              <a:rPr lang="en-US" sz="2800" b="1" dirty="0" err="1">
                <a:latin typeface="Courier New" pitchFamily="49" charset="0"/>
              </a:rPr>
              <a:t>list</a:t>
            </a:r>
            <a:r>
              <a:rPr lang="en-US" sz="2800" b="1" dirty="0">
                <a:latin typeface="Courier New" pitchFamily="49" charset="0"/>
              </a:rPr>
              <a:t>)</a:t>
            </a: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(())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-228600"/>
            <a:ext cx="8610600" cy="1143000"/>
          </a:xfrm>
        </p:spPr>
        <p:txBody>
          <a:bodyPr/>
          <a:lstStyle/>
          <a:p>
            <a:r>
              <a:rPr lang="en-US" sz="4000" dirty="0"/>
              <a:t>A simple example from TSPL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6868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rgbClr val="0033CC"/>
                </a:solidFill>
              </a:rPr>
              <a:t>Split a list into elements from even and odd positions of original list.</a:t>
            </a:r>
            <a:br>
              <a:rPr lang="en-US" sz="2200" dirty="0">
                <a:solidFill>
                  <a:srgbClr val="0033CC"/>
                </a:solidFill>
              </a:rPr>
            </a:br>
            <a:endParaRPr lang="en-US" sz="1200" dirty="0">
              <a:solidFill>
                <a:srgbClr val="0033CC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split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(if (or (null? 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 (null? </a:t>
            </a:r>
            <a:r>
              <a:rPr lang="fr-FR" sz="2000" b="1" dirty="0">
                <a:latin typeface="Courier New" pitchFamily="49" charset="0"/>
              </a:rPr>
              <a:t>(</a:t>
            </a:r>
            <a:r>
              <a:rPr lang="fr-FR" sz="2000" b="1" dirty="0" err="1">
                <a:latin typeface="Courier New" pitchFamily="49" charset="0"/>
              </a:rPr>
              <a:t>cdr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(values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 '())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</a:t>
            </a:r>
            <a:r>
              <a:rPr lang="en-US" sz="2000" b="1" dirty="0">
                <a:latin typeface="Courier New" pitchFamily="49" charset="0"/>
              </a:rPr>
              <a:t>(call-with-values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(lambda () (split (</a:t>
            </a:r>
            <a:r>
              <a:rPr lang="en-US" sz="2000" b="1" dirty="0" err="1">
                <a:latin typeface="Courier New" pitchFamily="49" charset="0"/>
              </a:rPr>
              <a:t>cddr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ls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</a:t>
            </a:r>
            <a:r>
              <a:rPr lang="fr-FR" sz="2000" b="1" dirty="0">
                <a:latin typeface="Courier New" pitchFamily="49" charset="0"/>
              </a:rPr>
              <a:t>(lambda (</a:t>
            </a:r>
            <a:r>
              <a:rPr lang="fr-FR" sz="2000" b="1" dirty="0" err="1">
                <a:latin typeface="Courier New" pitchFamily="49" charset="0"/>
              </a:rPr>
              <a:t>odds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evens</a:t>
            </a:r>
            <a:r>
              <a:rPr lang="fr-FR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    (values (cons (car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 </a:t>
            </a:r>
            <a:r>
              <a:rPr lang="fr-FR" sz="2000" b="1" dirty="0" err="1">
                <a:latin typeface="Courier New" pitchFamily="49" charset="0"/>
              </a:rPr>
              <a:t>odds</a:t>
            </a:r>
            <a:r>
              <a:rPr lang="fr-FR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fr-FR" sz="2000" b="1" dirty="0">
                <a:latin typeface="Courier New" pitchFamily="49" charset="0"/>
              </a:rPr>
              <a:t>                    (cons (</a:t>
            </a:r>
            <a:r>
              <a:rPr lang="fr-FR" sz="2000" b="1" dirty="0" err="1">
                <a:latin typeface="Courier New" pitchFamily="49" charset="0"/>
              </a:rPr>
              <a:t>cadr</a:t>
            </a:r>
            <a:r>
              <a:rPr lang="fr-FR" sz="2000" b="1" dirty="0">
                <a:latin typeface="Courier New" pitchFamily="49" charset="0"/>
              </a:rPr>
              <a:t> </a:t>
            </a:r>
            <a:r>
              <a:rPr lang="fr-FR" sz="2000" b="1" dirty="0" err="1">
                <a:latin typeface="Courier New" pitchFamily="49" charset="0"/>
              </a:rPr>
              <a:t>ls</a:t>
            </a:r>
            <a:r>
              <a:rPr lang="fr-FR" sz="2000" b="1" dirty="0">
                <a:latin typeface="Courier New" pitchFamily="49" charset="0"/>
              </a:rPr>
              <a:t>) </a:t>
            </a:r>
            <a:r>
              <a:rPr lang="fr-FR" sz="2000" b="1" dirty="0" err="1">
                <a:latin typeface="Courier New" pitchFamily="49" charset="0"/>
              </a:rPr>
              <a:t>evens</a:t>
            </a:r>
            <a:r>
              <a:rPr lang="fr-FR" sz="2000" b="1" dirty="0">
                <a:latin typeface="Courier New" pitchFamily="49" charset="0"/>
              </a:rPr>
              <a:t>)))))))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(split '(a b c d e f))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(a c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(b d f)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(list (split '(a b c d e f)))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Exception: returned two values to single value return context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latin typeface="Courier New" pitchFamily="49" charset="0"/>
              </a:rPr>
              <a:t>(call-with-values (lambda () (split '(a b c d e f)))      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list)</a:t>
            </a:r>
            <a:endParaRPr lang="en-US" sz="2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Courier New" pitchFamily="49" charset="0"/>
              </a:rPr>
              <a:t>((a c e) (b d f))</a:t>
            </a:r>
            <a:endParaRPr lang="en-US" sz="20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Version of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list-average</a:t>
            </a:r>
            <a:r>
              <a:rPr lang="en-US" sz="4000" dirty="0"/>
              <a:t> that uses </a:t>
            </a:r>
            <a:r>
              <a:rPr lang="en-US" sz="4000" dirty="0">
                <a:latin typeface="Courier New" pitchFamily="49" charset="0"/>
              </a:rPr>
              <a:t>call-with-values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</a:t>
            </a:r>
            <a:r>
              <a:rPr lang="en-US" sz="2000" b="1" dirty="0" err="1">
                <a:latin typeface="Courier New" pitchFamily="49" charset="0"/>
              </a:rPr>
              <a:t>letrec</a:t>
            </a:r>
            <a:r>
              <a:rPr lang="en-US" sz="2000" b="1" dirty="0">
                <a:latin typeface="Courier New" pitchFamily="49" charset="0"/>
              </a:rPr>
              <a:t> ([helper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(values 0 0) 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(call-with-values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(lambda () (helper (</a:t>
            </a:r>
            <a:r>
              <a:rPr lang="en-US" sz="2000" b="1" dirty="0" err="1">
                <a:latin typeface="Courier New" pitchFamily="49" charset="0"/>
              </a:rPr>
              <a:t>cdr</a:t>
            </a:r>
            <a:r>
              <a:rPr lang="en-US" sz="2000" b="1" dirty="0">
                <a:latin typeface="Courier New" pitchFamily="49" charset="0"/>
              </a:rPr>
              <a:t> L)))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(lambda (sum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  (values (+ sum (car L))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                   (+ 1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(call-with-values (lambda ()(helper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/))))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with-values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Most of the time when we use call-with-values, the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(lambda () ...) </a:t>
            </a:r>
            <a:r>
              <a:rPr lang="en-US" sz="2400" dirty="0"/>
              <a:t>is just a wrapper for the code we really want to execute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/>
              <a:t>  We can define </a:t>
            </a:r>
            <a:r>
              <a:rPr lang="en-US" sz="2400" b="1" dirty="0"/>
              <a:t>a new syntactic form</a:t>
            </a:r>
            <a:r>
              <a:rPr lang="en-US" sz="2400" dirty="0"/>
              <a:t> to simplify this.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(define-syntax with-values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(syntax-rules ()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[(_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expr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consumer)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(call-with-values </a:t>
            </a:r>
            <a:b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  (lambda ()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expr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     consumer)]))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/>
              <a:t>Why can't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with-values</a:t>
            </a:r>
            <a:r>
              <a:rPr lang="en-US" sz="2400" b="1" dirty="0"/>
              <a:t> be a procedure?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</a:rPr>
              <a:t>Example of </a:t>
            </a: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with-values</a:t>
            </a:r>
            <a:r>
              <a:rPr lang="en-US" sz="2400" b="1" dirty="0">
                <a:solidFill>
                  <a:srgbClr val="FF0000"/>
                </a:solidFill>
              </a:rPr>
              <a:t>:</a:t>
            </a:r>
            <a:endParaRPr 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&gt; (with-values (split '(a b c d e f)) list)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((a c e) (b d f))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Shorter version of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list-average </a:t>
            </a:r>
            <a:r>
              <a:rPr lang="en-US" sz="4000" dirty="0"/>
              <a:t>that uses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with-values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74838"/>
            <a:ext cx="8915400" cy="4525962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</a:t>
            </a:r>
            <a:r>
              <a:rPr lang="en-US" sz="2400" b="1" dirty="0" err="1">
                <a:latin typeface="Courier New" pitchFamily="49" charset="0"/>
              </a:rPr>
              <a:t>letrec</a:t>
            </a:r>
            <a:r>
              <a:rPr lang="en-US" sz="2400" b="1" dirty="0">
                <a:latin typeface="Courier New" pitchFamily="49" charset="0"/>
              </a:rPr>
              <a:t> ([helper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(values 0 0)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(with-values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(helper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(lambda (sum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(values (+ sum (car L))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       (+ 1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(with-values (helper L) / ))))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mv-let (mv is for </a:t>
            </a:r>
            <a:r>
              <a:rPr lang="en-US" sz="4000" i="1" dirty="0"/>
              <a:t>multiple-valued</a:t>
            </a:r>
            <a:r>
              <a:rPr lang="en-US" sz="4000" dirty="0"/>
              <a:t>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dirty="0"/>
              <a:t>   For the frequent case where the consumer is also defined  by </a:t>
            </a:r>
            <a:r>
              <a:rPr lang="en-US" b="1" dirty="0">
                <a:latin typeface="Courier New" pitchFamily="49" charset="0"/>
              </a:rPr>
              <a:t>(lambda ...)</a:t>
            </a:r>
            <a:r>
              <a:rPr lang="en-US" dirty="0"/>
              <a:t>, here is </a:t>
            </a:r>
            <a:r>
              <a:rPr lang="en-US" b="1" dirty="0"/>
              <a:t>another convenient abbreviation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(define-syntax 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</a:rPr>
              <a:t>mvlet</a:t>
            </a:r>
            <a:endParaRPr lang="en-US" sz="2800" b="1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(syntax-rules 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  ((_ ((x ...) e0) e1 e2 ...)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   (with-values e0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</a:rPr>
              <a:t>       </a:t>
            </a:r>
            <a:r>
              <a:rPr lang="it-IT" sz="2800" b="1" dirty="0">
                <a:solidFill>
                  <a:srgbClr val="0033CC"/>
                </a:solidFill>
                <a:latin typeface="Courier New" pitchFamily="49" charset="0"/>
              </a:rPr>
              <a:t>(lambda (x ...) e1 e2 ...)))))</a:t>
            </a:r>
            <a:endParaRPr lang="en-US" sz="2800" b="1" dirty="0">
              <a:solidFill>
                <a:srgbClr val="0033CC"/>
              </a:solidFill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list-average using mv-let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(define list-average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it-IT" sz="2400" b="1" dirty="0">
                <a:latin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</a:rPr>
              <a:t>letrec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([helper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(if (null?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(values 0 0)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; sum, length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(</a:t>
            </a:r>
            <a:r>
              <a:rPr lang="en-US" sz="2400" b="1" dirty="0" err="1">
                <a:latin typeface="Courier New" pitchFamily="49" charset="0"/>
              </a:rPr>
              <a:t>mvlet</a:t>
            </a:r>
            <a:r>
              <a:rPr lang="en-US" sz="2400" b="1" dirty="0">
                <a:latin typeface="Courier New" pitchFamily="49" charset="0"/>
              </a:rPr>
              <a:t> ((sum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(helper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L)))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(values (+ sum (car L))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         (+ 1 </a:t>
            </a:r>
            <a:r>
              <a:rPr lang="en-US" sz="2400" b="1" dirty="0" err="1">
                <a:latin typeface="Courier New" pitchFamily="49" charset="0"/>
              </a:rPr>
              <a:t>len</a:t>
            </a:r>
            <a:r>
              <a:rPr lang="en-US" sz="2400" b="1" dirty="0">
                <a:latin typeface="Courier New" pitchFamily="49" charset="0"/>
              </a:rPr>
              <a:t>)))))])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(with-values (helper L) / ))))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practice exercises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sz="2800" b="1" dirty="0"/>
              <a:t>Use call-with-values or one of the simplified versions to write:</a:t>
            </a:r>
          </a:p>
          <a:p>
            <a:pPr marL="1009650" lvl="1" indent="-609600"/>
            <a:r>
              <a:rPr lang="en-US" sz="2400" b="1" dirty="0"/>
              <a:t>(</a:t>
            </a:r>
            <a:r>
              <a:rPr lang="en-US" sz="2400" b="1" dirty="0" err="1"/>
              <a:t>subst</a:t>
            </a:r>
            <a:r>
              <a:rPr lang="en-US" sz="2400" b="1" dirty="0"/>
              <a:t>-leftmost s1 s2 </a:t>
            </a:r>
            <a:r>
              <a:rPr lang="en-US" sz="2400" b="1" dirty="0" err="1"/>
              <a:t>slist</a:t>
            </a:r>
            <a:r>
              <a:rPr lang="en-US" sz="2400" b="1" dirty="0"/>
              <a:t>)</a:t>
            </a:r>
            <a:r>
              <a:rPr lang="en-US" sz="2400" dirty="0"/>
              <a:t> substitutes the symbol </a:t>
            </a:r>
            <a:r>
              <a:rPr lang="en-US" sz="2400" b="1" dirty="0"/>
              <a:t>s1</a:t>
            </a:r>
            <a:r>
              <a:rPr lang="en-US" sz="2400" dirty="0"/>
              <a:t> for the leftmost occurrence of the symbol </a:t>
            </a:r>
            <a:r>
              <a:rPr lang="en-US" sz="2400" b="1" dirty="0"/>
              <a:t>s2</a:t>
            </a:r>
            <a:r>
              <a:rPr lang="en-US" sz="2400" dirty="0"/>
              <a:t> in </a:t>
            </a:r>
            <a:r>
              <a:rPr lang="en-US" sz="2400" b="1" dirty="0" err="1"/>
              <a:t>slist</a:t>
            </a:r>
            <a:r>
              <a:rPr lang="en-US" sz="2400" dirty="0"/>
              <a:t>; all later occurrences of </a:t>
            </a:r>
            <a:r>
              <a:rPr lang="en-US" sz="2400" b="1" dirty="0"/>
              <a:t>s2</a:t>
            </a:r>
            <a:r>
              <a:rPr lang="en-US" sz="2400" dirty="0"/>
              <a:t> are left unchanged.  No subpart of </a:t>
            </a:r>
            <a:r>
              <a:rPr lang="en-US" sz="2400" b="1" dirty="0" err="1"/>
              <a:t>slist</a:t>
            </a:r>
            <a:r>
              <a:rPr lang="en-US" sz="2400" dirty="0"/>
              <a:t> is traversed more than once, and once (if ever) the leftmost occurrence of </a:t>
            </a:r>
            <a:r>
              <a:rPr lang="en-US" sz="2400" b="1" dirty="0"/>
              <a:t>s2</a:t>
            </a:r>
            <a:r>
              <a:rPr lang="en-US" sz="2400" dirty="0"/>
              <a:t> has been found, previously untraversed portions of </a:t>
            </a:r>
            <a:r>
              <a:rPr lang="en-US" sz="2400" b="1" dirty="0" err="1"/>
              <a:t>slist</a:t>
            </a:r>
            <a:r>
              <a:rPr lang="en-US" sz="2400" dirty="0"/>
              <a:t> are not traversed.</a:t>
            </a:r>
            <a:br>
              <a:rPr lang="en-US" sz="2400" dirty="0"/>
            </a:br>
            <a:endParaRPr lang="en-US" sz="2400" dirty="0"/>
          </a:p>
          <a:p>
            <a:pPr marL="1009650" lvl="1" indent="-609600"/>
            <a:r>
              <a:rPr lang="en-US" sz="2400" b="1" dirty="0"/>
              <a:t>(max-interior </a:t>
            </a:r>
            <a:r>
              <a:rPr lang="en-US" sz="2400" b="1" dirty="0" err="1"/>
              <a:t>bintree</a:t>
            </a:r>
            <a:r>
              <a:rPr lang="en-US" sz="2400" b="1" dirty="0"/>
              <a:t>)</a:t>
            </a:r>
            <a:r>
              <a:rPr lang="en-US" sz="2400" dirty="0"/>
              <a:t> from the homework.</a:t>
            </a:r>
          </a:p>
          <a:p>
            <a:pPr marL="1009650" lvl="1" indent="-609600"/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75" y="-57150"/>
            <a:ext cx="9201150" cy="697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1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1247775"/>
            <a:ext cx="4762307" cy="274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829050"/>
            <a:ext cx="8759439" cy="304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152400"/>
            <a:ext cx="6970700" cy="20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96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1000" y="1219200"/>
            <a:ext cx="4762307" cy="2743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2241"/>
            <a:ext cx="8686800" cy="35843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10399"/>
            <a:ext cx="6858000" cy="215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62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76200" y="0"/>
            <a:ext cx="5829300" cy="4591050"/>
            <a:chOff x="0" y="857250"/>
            <a:chExt cx="5829300" cy="45910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2200"/>
              <a:ext cx="4019550" cy="30861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28800" y="857250"/>
              <a:ext cx="4000500" cy="1504950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4462623"/>
            <a:ext cx="6019800" cy="23953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28600" y="872873"/>
            <a:ext cx="1619250" cy="65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54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highlights of Interpreter starting code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reference during today’s discussion</a:t>
            </a:r>
          </a:p>
        </p:txBody>
      </p:sp>
    </p:spTree>
    <p:extLst>
      <p:ext uri="{BB962C8B-B14F-4D97-AF65-F5344CB8AC3E}">
        <p14:creationId xmlns:p14="http://schemas.microsoft.com/office/powerpoint/2010/main" val="155341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304800"/>
            <a:ext cx="6629400" cy="381000"/>
          </a:xfrm>
        </p:spPr>
        <p:txBody>
          <a:bodyPr/>
          <a:lstStyle/>
          <a:p>
            <a:r>
              <a:rPr lang="en-US" sz="4000"/>
              <a:t>representing procedures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41910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(define-</a:t>
            </a:r>
            <a:r>
              <a:rPr lang="en-US" sz="2400" b="1" dirty="0" err="1">
                <a:latin typeface="Courier New" pitchFamily="49" charset="0"/>
              </a:rPr>
              <a:t>datatype</a:t>
            </a:r>
            <a:r>
              <a:rPr lang="en-US" sz="2400" b="1" dirty="0">
                <a:latin typeface="Courier New" pitchFamily="49" charset="0"/>
              </a:rPr>
              <a:t> proc-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 proc-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[prim-proc     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primitive procedure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(name symbol?)])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</a:t>
            </a:r>
            <a:r>
              <a:rPr lang="en-US" sz="2400" b="1" dirty="0" err="1">
                <a:solidFill>
                  <a:srgbClr val="CC0099"/>
                </a:solidFill>
                <a:latin typeface="Courier New" pitchFamily="49" charset="0"/>
              </a:rPr>
              <a:t>Datatype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 for procedures.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At first we have only one kind of procedure,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 but more kinds will be added later.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</a:rPr>
              <a:t>First kind that we will add: </a:t>
            </a:r>
            <a:b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;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    </a:t>
            </a:r>
            <a:r>
              <a:rPr lang="en-US" sz="2400" b="1" dirty="0">
                <a:solidFill>
                  <a:srgbClr val="CC0099"/>
                </a:solidFill>
                <a:latin typeface="Courier New" pitchFamily="49" charset="0"/>
              </a:rPr>
              <a:t>closures created by execution of lambda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>
              <a:solidFill>
                <a:srgbClr val="FF3300"/>
              </a:solidFill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6926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9718</TotalTime>
  <Words>1952</Words>
  <Application>Microsoft Office PowerPoint</Application>
  <PresentationFormat>On-screen Show (4:3)</PresentationFormat>
  <Paragraphs>389</Paragraphs>
  <Slides>37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Times New Roman</vt:lpstr>
      <vt:lpstr>Default Design</vt:lpstr>
      <vt:lpstr>CSSE 304 Day 20</vt:lpstr>
      <vt:lpstr>Summary: A12 Written Problem</vt:lpstr>
      <vt:lpstr>Environment and closures solution</vt:lpstr>
      <vt:lpstr>PowerPoint Presentation</vt:lpstr>
      <vt:lpstr>PowerPoint Presentation</vt:lpstr>
      <vt:lpstr>PowerPoint Presentation</vt:lpstr>
      <vt:lpstr>PowerPoint Presentation</vt:lpstr>
      <vt:lpstr>Some highlights of Interpreter starting code</vt:lpstr>
      <vt:lpstr>representing procedures</vt:lpstr>
      <vt:lpstr>apply-prim-proc</vt:lpstr>
      <vt:lpstr>build the initial environment</vt:lpstr>
      <vt:lpstr>Enhance the interpreter</vt:lpstr>
      <vt:lpstr>top-level-eval  (modified to support local envs)</vt:lpstr>
      <vt:lpstr>eval-exp   code  (modified to support local envs)</vt:lpstr>
      <vt:lpstr>eval-exp   code  (modified to support local envs)</vt:lpstr>
      <vt:lpstr>eval-rands and apply-proc</vt:lpstr>
      <vt:lpstr>eval-exp code  (modified to support let)</vt:lpstr>
      <vt:lpstr> </vt:lpstr>
      <vt:lpstr>Memoization (a brief diversion about efficiency)</vt:lpstr>
      <vt:lpstr>Background: the assoc family</vt:lpstr>
      <vt:lpstr>Example of a Memoizing (Caching) Function</vt:lpstr>
      <vt:lpstr>Timing the fibonacci function</vt:lpstr>
      <vt:lpstr>fibonacci with caching (memoization)</vt:lpstr>
      <vt:lpstr>Timing the fib-memo function</vt:lpstr>
      <vt:lpstr>Wouldn't it be nice … </vt:lpstr>
      <vt:lpstr>values, call-with-values,  with-values, mvlet</vt:lpstr>
      <vt:lpstr>Ongoing Example</vt:lpstr>
      <vt:lpstr>values,  call-with-values</vt:lpstr>
      <vt:lpstr>call-with-values examples</vt:lpstr>
      <vt:lpstr>call-with-values examples</vt:lpstr>
      <vt:lpstr>A simple example from TSPL</vt:lpstr>
      <vt:lpstr>Version of list-average that uses call-with-values</vt:lpstr>
      <vt:lpstr>with-values</vt:lpstr>
      <vt:lpstr>Shorter version of list-average that uses with-values</vt:lpstr>
      <vt:lpstr>mv-let (mv is for multiple-valued)</vt:lpstr>
      <vt:lpstr>list-average using mv-let</vt:lpstr>
      <vt:lpstr>Some practice exercises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133</cp:revision>
  <cp:lastPrinted>2019-10-08T10:16:57Z</cp:lastPrinted>
  <dcterms:created xsi:type="dcterms:W3CDTF">2003-10-20T17:10:23Z</dcterms:created>
  <dcterms:modified xsi:type="dcterms:W3CDTF">2019-10-08T19:20:26Z</dcterms:modified>
</cp:coreProperties>
</file>