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13" r:id="rId2"/>
    <p:sldId id="347" r:id="rId3"/>
    <p:sldId id="348" r:id="rId4"/>
    <p:sldId id="349" r:id="rId5"/>
    <p:sldId id="350" r:id="rId6"/>
    <p:sldId id="351" r:id="rId7"/>
    <p:sldId id="332" r:id="rId8"/>
    <p:sldId id="378" r:id="rId9"/>
    <p:sldId id="445" r:id="rId10"/>
    <p:sldId id="449" r:id="rId11"/>
    <p:sldId id="450" r:id="rId12"/>
    <p:sldId id="452" r:id="rId13"/>
    <p:sldId id="377" r:id="rId14"/>
    <p:sldId id="374" r:id="rId15"/>
    <p:sldId id="375" r:id="rId16"/>
    <p:sldId id="376" r:id="rId17"/>
    <p:sldId id="319" r:id="rId18"/>
    <p:sldId id="328" r:id="rId19"/>
    <p:sldId id="323" r:id="rId20"/>
    <p:sldId id="321" r:id="rId21"/>
    <p:sldId id="322" r:id="rId22"/>
    <p:sldId id="324" r:id="rId23"/>
    <p:sldId id="325" r:id="rId24"/>
    <p:sldId id="326" r:id="rId25"/>
    <p:sldId id="327" r:id="rId26"/>
    <p:sldId id="329" r:id="rId27"/>
    <p:sldId id="453" r:id="rId28"/>
    <p:sldId id="334" r:id="rId29"/>
    <p:sldId id="337" r:id="rId30"/>
    <p:sldId id="331" r:id="rId31"/>
    <p:sldId id="338" r:id="rId32"/>
    <p:sldId id="339" r:id="rId33"/>
    <p:sldId id="340" r:id="rId34"/>
    <p:sldId id="341" r:id="rId35"/>
    <p:sldId id="342" r:id="rId36"/>
    <p:sldId id="343" r:id="rId3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DB8EFF"/>
    <a:srgbClr val="0000FF"/>
    <a:srgbClr val="FF00FF"/>
    <a:srgbClr val="CC0099"/>
    <a:srgbClr val="BEF1FF"/>
    <a:srgbClr val="0033CC"/>
    <a:srgbClr val="FF3300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98" autoAdjust="0"/>
    <p:restoredTop sz="77074" autoAdjust="0"/>
  </p:normalViewPr>
  <p:slideViewPr>
    <p:cSldViewPr>
      <p:cViewPr varScale="1">
        <p:scale>
          <a:sx n="74" d="100"/>
          <a:sy n="74" d="100"/>
        </p:scale>
        <p:origin x="60" y="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5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5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37415F-E21A-415C-A69D-643322068D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2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r">
              <a:defRPr sz="1200"/>
            </a:lvl1pPr>
          </a:lstStyle>
          <a:p>
            <a:fld id="{08A50F01-8789-4732-859E-70C05AC359EB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5" rIns="96628" bIns="483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28" tIns="48315" rIns="96628" bIns="483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r">
              <a:defRPr sz="1200"/>
            </a:lvl1pPr>
          </a:lstStyle>
          <a:p>
            <a:fld id="{1972F291-4360-4ECD-BA65-1091B7F26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7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Pause</a:t>
            </a:r>
            <a:r>
              <a:rPr lang="en-US" baseline="0" dirty="0"/>
              <a:t> after this slide and do the rest of let on the board and/or on the transparency.</a:t>
            </a:r>
          </a:p>
          <a:p>
            <a:r>
              <a:rPr lang="en-US" baseline="0" dirty="0"/>
              <a:t>Then show the rest of the let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2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Pause</a:t>
            </a:r>
            <a:r>
              <a:rPr lang="en-US" baseline="0" dirty="0"/>
              <a:t> after this slide and do the rest of let on the board and/or on the transparency.</a:t>
            </a:r>
          </a:p>
          <a:p>
            <a:r>
              <a:rPr lang="en-US" baseline="0" dirty="0"/>
              <a:t>Then show the rest of the let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44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 slide and the next two for the online slides.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8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0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</a:t>
            </a:r>
            <a:r>
              <a:rPr lang="en-US" baseline="0" dirty="0"/>
              <a:t> slide for on-line slides.  Unhide before class and redo on-line PDF after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85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0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404 you will probably get to choose the implementation language</a:t>
            </a:r>
          </a:p>
          <a:p>
            <a:endParaRPr lang="en-US" dirty="0"/>
          </a:p>
          <a:p>
            <a:r>
              <a:rPr lang="en-US" dirty="0"/>
              <a:t>Source</a:t>
            </a:r>
            <a:r>
              <a:rPr lang="en-US" baseline="0" dirty="0"/>
              <a:t> language:</a:t>
            </a:r>
          </a:p>
          <a:p>
            <a:r>
              <a:rPr lang="en-US" baseline="0" dirty="0"/>
              <a:t>    Removes some low-level details.</a:t>
            </a:r>
          </a:p>
          <a:p>
            <a:r>
              <a:rPr lang="en-US" baseline="0" dirty="0"/>
              <a:t>    Makes testing easier.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22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use Scheme procedures to represent most of our primitive procedures?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9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rticles.mercola.com/sites/articles/archive/2009/04/07/What-Does-a-Trillion-Dollars-Look-Like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944563"/>
          </a:xfrm>
        </p:spPr>
        <p:txBody>
          <a:bodyPr/>
          <a:lstStyle/>
          <a:p>
            <a:r>
              <a:rPr lang="en-US" dirty="0"/>
              <a:t>CSSE 304 Day 20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686800" cy="24384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sz="2800" dirty="0"/>
              <a:t>First, we finish the overview of the interpreter starting code from last time.  </a:t>
            </a:r>
          </a:p>
          <a:p>
            <a:pPr algn="l">
              <a:lnSpc>
                <a:spcPct val="90000"/>
              </a:lnSpc>
            </a:pPr>
            <a:r>
              <a:rPr lang="en-US" sz="2800" dirty="0"/>
              <a:t>Then we add let, lambda, and possibly if to the interpreted language..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  <a:p>
            <a:pPr algn="l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and What?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do I have you write an interpreter?</a:t>
            </a:r>
          </a:p>
          <a:p>
            <a:r>
              <a:rPr lang="en-US" b="1" dirty="0"/>
              <a:t>What is an interpreter? </a:t>
            </a:r>
          </a:p>
          <a:p>
            <a:pPr lvl="1"/>
            <a:r>
              <a:rPr lang="en-US" b="1" dirty="0"/>
              <a:t>A mapping from </a:t>
            </a:r>
            <a:br>
              <a:rPr lang="en-US" b="1" dirty="0"/>
            </a:br>
            <a:r>
              <a:rPr lang="en-US" b="1" dirty="0"/>
              <a:t>   __</a:t>
            </a:r>
            <a:r>
              <a:rPr lang="en-US" b="1" dirty="0">
                <a:solidFill>
                  <a:srgbClr val="FF00FF"/>
                </a:solidFill>
              </a:rPr>
              <a:t>source code</a:t>
            </a:r>
            <a:r>
              <a:rPr lang="en-US" b="1" dirty="0"/>
              <a:t>___  to _____</a:t>
            </a:r>
            <a:r>
              <a:rPr lang="en-US" b="1" dirty="0">
                <a:solidFill>
                  <a:srgbClr val="FF00FF"/>
                </a:solidFill>
              </a:rPr>
              <a:t>meaning</a:t>
            </a:r>
            <a:r>
              <a:rPr lang="en-US" b="1" dirty="0"/>
              <a:t>___ .</a:t>
            </a:r>
          </a:p>
          <a:p>
            <a:pPr lvl="1"/>
            <a:r>
              <a:rPr lang="en-US" b="1" dirty="0"/>
              <a:t>Usually the “meaning” will be a returned Scheme value</a:t>
            </a:r>
          </a:p>
        </p:txBody>
      </p:sp>
    </p:spTree>
    <p:extLst>
      <p:ext uri="{BB962C8B-B14F-4D97-AF65-F5344CB8AC3E}">
        <p14:creationId xmlns:p14="http://schemas.microsoft.com/office/powerpoint/2010/main" val="33863924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Major parts of an interpreter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915400" cy="5638800"/>
          </a:xfrm>
        </p:spPr>
        <p:txBody>
          <a:bodyPr/>
          <a:lstStyle/>
          <a:p>
            <a:r>
              <a:rPr lang="en-US" sz="2800" dirty="0"/>
              <a:t>Front-end Analysis</a:t>
            </a:r>
          </a:p>
          <a:p>
            <a:pPr lvl="1"/>
            <a:r>
              <a:rPr lang="en-US" sz="2400" dirty="0"/>
              <a:t>Lexical analysis (scanning)</a:t>
            </a:r>
            <a:br>
              <a:rPr lang="en-US" sz="2400" dirty="0"/>
            </a:br>
            <a:r>
              <a:rPr lang="en-US" b="1" dirty="0">
                <a:solidFill>
                  <a:srgbClr val="FF00FF"/>
                </a:solidFill>
              </a:rPr>
              <a:t>What are the pieces (tokens) of the program?</a:t>
            </a:r>
          </a:p>
          <a:p>
            <a:pPr lvl="1"/>
            <a:r>
              <a:rPr lang="en-US" sz="2400" dirty="0"/>
              <a:t>Syntax analysis (parsing, lexical address)</a:t>
            </a:r>
            <a:br>
              <a:rPr lang="en-US" sz="2400" dirty="0"/>
            </a:br>
            <a:r>
              <a:rPr lang="en-US" b="1" dirty="0">
                <a:solidFill>
                  <a:srgbClr val="FF00FF"/>
                </a:solidFill>
              </a:rPr>
              <a:t>How do the pieces fit together (AST)?</a:t>
            </a:r>
          </a:p>
          <a:p>
            <a:pPr lvl="1"/>
            <a:r>
              <a:rPr lang="en-US" sz="2400" dirty="0"/>
              <a:t>Type checking/coercion. (not in Scheme) </a:t>
            </a:r>
            <a:br>
              <a:rPr lang="en-US" sz="2400" dirty="0"/>
            </a:br>
            <a:r>
              <a:rPr lang="en-US" b="1" dirty="0">
                <a:solidFill>
                  <a:srgbClr val="FF00FF"/>
                </a:solidFill>
              </a:rPr>
              <a:t>Are the types of things consistent with their uses?</a:t>
            </a:r>
          </a:p>
          <a:p>
            <a:pPr marL="342900" lvl="2" indent="-342900"/>
            <a:r>
              <a:rPr lang="en-US" sz="2800" dirty="0"/>
              <a:t>Optimization of the code</a:t>
            </a:r>
          </a:p>
          <a:p>
            <a:pPr marL="800100" lvl="3" indent="-342900"/>
            <a:r>
              <a:rPr lang="en-US" dirty="0"/>
              <a:t>We will not discuss this much </a:t>
            </a:r>
            <a:r>
              <a:rPr lang="en-US" sz="1600" dirty="0"/>
              <a:t>(Take CSSE 404)</a:t>
            </a:r>
            <a:endParaRPr lang="en-US" sz="2800" dirty="0"/>
          </a:p>
          <a:p>
            <a:r>
              <a:rPr lang="en-US" sz="2800" dirty="0"/>
              <a:t>Evaluation</a:t>
            </a:r>
          </a:p>
          <a:p>
            <a:pPr lvl="1"/>
            <a:r>
              <a:rPr lang="en-US" sz="2400" dirty="0"/>
              <a:t>This is the part that we will focus on</a:t>
            </a:r>
          </a:p>
        </p:txBody>
      </p:sp>
    </p:spTree>
    <p:extLst>
      <p:ext uri="{BB962C8B-B14F-4D97-AF65-F5344CB8AC3E}">
        <p14:creationId xmlns:p14="http://schemas.microsoft.com/office/powerpoint/2010/main" val="24806670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is Scheme </a:t>
            </a:r>
            <a:br>
              <a:rPr lang="en-US" b="1" dirty="0"/>
            </a:br>
            <a:r>
              <a:rPr lang="en-US" b="1" dirty="0"/>
              <a:t>… the implementation language? </a:t>
            </a:r>
          </a:p>
          <a:p>
            <a:pPr lvl="1"/>
            <a:r>
              <a:rPr lang="en-US" b="1" dirty="0"/>
              <a:t>In CSSE 404, …</a:t>
            </a:r>
          </a:p>
          <a:p>
            <a:r>
              <a:rPr lang="en-US" b="1" dirty="0"/>
              <a:t>… the source language?</a:t>
            </a:r>
          </a:p>
          <a:p>
            <a:r>
              <a:rPr lang="en-US" b="1" dirty="0"/>
              <a:t>They do it differently in the EoPL book.</a:t>
            </a:r>
          </a:p>
        </p:txBody>
      </p:sp>
    </p:spTree>
    <p:extLst>
      <p:ext uri="{BB962C8B-B14F-4D97-AF65-F5344CB8AC3E}">
        <p14:creationId xmlns:p14="http://schemas.microsoft.com/office/powerpoint/2010/main" val="276926363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4800600"/>
          </a:xfrm>
        </p:spPr>
        <p:txBody>
          <a:bodyPr/>
          <a:lstStyle/>
          <a:p>
            <a:r>
              <a:rPr lang="en-US" dirty="0"/>
              <a:t>Quote from Richard Feynman (1918-1988), Caltech physicist and Nobel Prize winner:</a:t>
            </a:r>
          </a:p>
          <a:p>
            <a:pPr lvl="1"/>
            <a:r>
              <a:rPr lang="en-US" dirty="0"/>
              <a:t>There are 10</a:t>
            </a:r>
            <a:r>
              <a:rPr lang="en-US" baseline="30000" dirty="0"/>
              <a:t>11</a:t>
            </a:r>
            <a:r>
              <a:rPr lang="en-US" dirty="0"/>
              <a:t> stars in the galaxy. That used to be a huge number. But it's only a hundred billion. It's less than the national deficit! We used to call them </a:t>
            </a:r>
            <a:r>
              <a:rPr lang="en-US" b="1" dirty="0"/>
              <a:t>astronomical</a:t>
            </a:r>
            <a:r>
              <a:rPr lang="en-US" dirty="0"/>
              <a:t> numbers. Now we should call them </a:t>
            </a:r>
            <a:r>
              <a:rPr lang="en-US" b="1" dirty="0"/>
              <a:t>economical</a:t>
            </a:r>
            <a:r>
              <a:rPr lang="en-US" dirty="0"/>
              <a:t> numbers.</a:t>
            </a:r>
          </a:p>
          <a:p>
            <a:r>
              <a:rPr lang="en-US" dirty="0"/>
              <a:t>What does a trillion dollars look like?</a:t>
            </a:r>
          </a:p>
          <a:p>
            <a:pPr lvl="1"/>
            <a:r>
              <a:rPr lang="en-US" dirty="0">
                <a:hlinkClick r:id="rId2"/>
              </a:rPr>
              <a:t>http://articles.mercola.com/sites/articles/archive/2009/04/07/What-Does-a-Trillion-Dollars-Look-Like.aspx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7979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0" cy="1143000"/>
          </a:xfrm>
        </p:spPr>
        <p:txBody>
          <a:bodyPr/>
          <a:lstStyle/>
          <a:p>
            <a:r>
              <a:rPr lang="en-US" sz="4000" dirty="0"/>
              <a:t>Interpreter background code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495800"/>
          </a:xfrm>
        </p:spPr>
        <p:txBody>
          <a:bodyPr/>
          <a:lstStyle/>
          <a:p>
            <a:r>
              <a:rPr lang="en-US" sz="3600" dirty="0"/>
              <a:t>We have</a:t>
            </a:r>
          </a:p>
          <a:p>
            <a:pPr lvl="1"/>
            <a:r>
              <a:rPr lang="en-US" dirty="0"/>
              <a:t>The notion of free and bound variables</a:t>
            </a:r>
          </a:p>
          <a:p>
            <a:pPr lvl="1"/>
            <a:r>
              <a:rPr lang="en-US" dirty="0"/>
              <a:t>parser that produces abstract expression trees</a:t>
            </a:r>
          </a:p>
          <a:p>
            <a:pPr lvl="1"/>
            <a:r>
              <a:rPr lang="en-US" dirty="0"/>
              <a:t>syntax error checking</a:t>
            </a:r>
          </a:p>
          <a:p>
            <a:pPr lvl="1"/>
            <a:r>
              <a:rPr lang="en-US" dirty="0"/>
              <a:t>environments</a:t>
            </a:r>
          </a:p>
          <a:p>
            <a:pPr lvl="1"/>
            <a:r>
              <a:rPr lang="en-US" dirty="0"/>
              <a:t>lexical-address</a:t>
            </a:r>
          </a:p>
          <a:p>
            <a:pPr lvl="1"/>
            <a:r>
              <a:rPr lang="en-US" dirty="0"/>
              <a:t>A knowledge of how closures and environments work</a:t>
            </a:r>
          </a:p>
          <a:p>
            <a:pPr lvl="1"/>
            <a:r>
              <a:rPr lang="en-US" dirty="0"/>
              <a:t>soon we will encounter CPS</a:t>
            </a:r>
          </a:p>
          <a:p>
            <a:r>
              <a:rPr lang="en-US" sz="3600" dirty="0"/>
              <a:t>The rest is mostly details</a:t>
            </a:r>
          </a:p>
        </p:txBody>
      </p:sp>
    </p:spTree>
    <p:extLst>
      <p:ext uri="{BB962C8B-B14F-4D97-AF65-F5344CB8AC3E}">
        <p14:creationId xmlns:p14="http://schemas.microsoft.com/office/powerpoint/2010/main" val="9970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839200" cy="6019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evaluator for simple expressions.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Possible starting point for first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interpreter assignment. </a:t>
            </a:r>
            <a:r>
              <a:rPr lang="en-US" sz="2200" b="1" dirty="0">
                <a:solidFill>
                  <a:srgbClr val="CC0099"/>
                </a:solidFill>
                <a:latin typeface="Courier New" pitchFamily="49" charset="0"/>
              </a:rPr>
              <a:t>In file </a:t>
            </a:r>
            <a:r>
              <a:rPr lang="en-US" sz="2200" b="1" dirty="0" err="1">
                <a:solidFill>
                  <a:srgbClr val="CC0099"/>
                </a:solidFill>
                <a:latin typeface="Courier New" pitchFamily="49" charset="0"/>
              </a:rPr>
              <a:t>main.ss</a:t>
            </a:r>
            <a:endParaRPr lang="en-US" sz="2200" b="1" dirty="0">
              <a:solidFill>
                <a:srgbClr val="CC00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; Claude Anderson.  Last modified January 2020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dirty="0">
                <a:latin typeface="Courier New" pitchFamily="49" charset="0"/>
              </a:rPr>
              <a:t>(load "chez-init.ss")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load-all</a:t>
            </a:r>
            <a:r>
              <a:rPr lang="en-US" sz="2200" dirty="0">
                <a:latin typeface="Courier New" pitchFamily="49" charset="0"/>
              </a:rPr>
              <a:t> ; make it easy to reload the files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()     </a:t>
            </a:r>
            <a:r>
              <a:rPr lang="en-US" sz="2200" dirty="0">
                <a:latin typeface="Courier New" pitchFamily="49" charset="0"/>
              </a:rPr>
              <a:t>; when you are testing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(load "</a:t>
            </a:r>
            <a:r>
              <a:rPr lang="en-US" sz="2200" b="1" dirty="0" err="1">
                <a:latin typeface="Courier New" pitchFamily="49" charset="0"/>
              </a:rPr>
              <a:t>datatypes.ss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"parse-</a:t>
            </a:r>
            <a:r>
              <a:rPr lang="en-US" sz="2200" b="1" dirty="0" err="1">
                <a:latin typeface="Courier New" pitchFamily="49" charset="0"/>
              </a:rPr>
              <a:t>procs.ss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"syntax-</a:t>
            </a:r>
            <a:r>
              <a:rPr lang="en-US" sz="2200" b="1" dirty="0" err="1">
                <a:latin typeface="Courier New" pitchFamily="49" charset="0"/>
              </a:rPr>
              <a:t>expand.ss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"env-</a:t>
            </a:r>
            <a:r>
              <a:rPr lang="en-US" sz="2200" b="1" dirty="0" err="1">
                <a:latin typeface="Courier New" pitchFamily="49" charset="0"/>
              </a:rPr>
              <a:t>procs.ss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</a:t>
            </a:r>
            <a:r>
              <a:rPr lang="en-US" sz="2200" b="1" dirty="0" err="1">
                <a:latin typeface="Courier New" pitchFamily="49" charset="0"/>
              </a:rPr>
              <a:t>continuations.ss</a:t>
            </a:r>
            <a:r>
              <a:rPr lang="en-US" sz="2200" b="1" dirty="0">
                <a:latin typeface="Courier New" pitchFamily="49" charset="0"/>
              </a:rPr>
              <a:t>")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(load "</a:t>
            </a:r>
            <a:r>
              <a:rPr lang="en-US" sz="2200" b="1" dirty="0" err="1">
                <a:latin typeface="Courier New" pitchFamily="49" charset="0"/>
              </a:rPr>
              <a:t>interpreter.ss</a:t>
            </a:r>
            <a:r>
              <a:rPr lang="en-US" sz="2200" b="1" dirty="0">
                <a:latin typeface="Courier New" pitchFamily="49" charset="0"/>
              </a:rPr>
              <a:t>")))   (load-all)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title"/>
          </p:nvPr>
        </p:nvSpPr>
        <p:spPr>
          <a:xfrm>
            <a:off x="901700" y="304800"/>
            <a:ext cx="7340600" cy="381000"/>
          </a:xfrm>
        </p:spPr>
        <p:txBody>
          <a:bodyPr/>
          <a:lstStyle/>
          <a:p>
            <a:r>
              <a:rPr lang="en-US" sz="4000"/>
              <a:t>Load everything up!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5807368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C0099"/>
                </a:solidFill>
              </a:rPr>
              <a:t>This code is  linked from the Schedule page.  </a:t>
            </a:r>
            <a:br>
              <a:rPr lang="en-US" sz="2400" b="1" dirty="0">
                <a:solidFill>
                  <a:srgbClr val="CC0099"/>
                </a:solidFill>
              </a:rPr>
            </a:br>
            <a:r>
              <a:rPr lang="en-US" sz="2400" b="1" dirty="0">
                <a:solidFill>
                  <a:srgbClr val="CC0099"/>
                </a:solidFill>
              </a:rPr>
              <a:t>There is also a single-file version.</a:t>
            </a:r>
          </a:p>
        </p:txBody>
      </p:sp>
    </p:spTree>
    <p:extLst>
      <p:ext uri="{BB962C8B-B14F-4D97-AF65-F5344CB8AC3E}">
        <p14:creationId xmlns:p14="http://schemas.microsoft.com/office/powerpoint/2010/main" val="36542945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228600"/>
            <a:ext cx="7340600" cy="457200"/>
          </a:xfrm>
        </p:spPr>
        <p:txBody>
          <a:bodyPr/>
          <a:lstStyle/>
          <a:p>
            <a:r>
              <a:rPr lang="en-US" sz="4000" dirty="0"/>
              <a:t>CSSE 304 Interpreter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0292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sz="2800" b="1" dirty="0">
                <a:solidFill>
                  <a:srgbClr val="CC0099"/>
                </a:solidFill>
              </a:rPr>
              <a:t>Read-</a:t>
            </a:r>
            <a:r>
              <a:rPr lang="en-US" sz="2800" b="1" dirty="0" err="1">
                <a:solidFill>
                  <a:srgbClr val="CC0099"/>
                </a:solidFill>
              </a:rPr>
              <a:t>eval</a:t>
            </a:r>
            <a:r>
              <a:rPr lang="en-US" sz="2800" b="1" dirty="0">
                <a:solidFill>
                  <a:srgbClr val="CC0099"/>
                </a:solidFill>
              </a:rPr>
              <a:t>-print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(REP)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CC0099"/>
                </a:solidFill>
              </a:rPr>
              <a:t>loop</a:t>
            </a:r>
            <a:r>
              <a:rPr lang="en-US" sz="2800" dirty="0"/>
              <a:t>: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Print a prompt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Read the next form (e.g., expression) to be evaluated.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Parse the form to give an abstract syntax tree (AST).  </a:t>
            </a:r>
            <a:r>
              <a:rPr lang="en-US" sz="2400" dirty="0">
                <a:solidFill>
                  <a:srgbClr val="CC0099"/>
                </a:solidFill>
              </a:rPr>
              <a:t>A11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Syntax-expand the AST to produce an AST that only has core forms.   </a:t>
            </a:r>
            <a:r>
              <a:rPr lang="en-US" sz="2400" dirty="0">
                <a:solidFill>
                  <a:srgbClr val="CC0099"/>
                </a:solidFill>
              </a:rPr>
              <a:t>A14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Evaluate the expanded AST to produce an expressed value.    </a:t>
            </a:r>
            <a:r>
              <a:rPr lang="en-US" sz="2400" dirty="0">
                <a:solidFill>
                  <a:srgbClr val="CC0099"/>
                </a:solidFill>
              </a:rPr>
              <a:t>A13, A16, A17-A19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Print the value (if not void) and repeat all of these steps.  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Write things in continuation-passing style </a:t>
            </a:r>
            <a:r>
              <a:rPr lang="en-US" sz="2400" dirty="0">
                <a:solidFill>
                  <a:srgbClr val="CC0099"/>
                </a:solidFill>
              </a:rPr>
              <a:t>A15, A18</a:t>
            </a:r>
            <a:endParaRPr lang="en-US" sz="2400" dirty="0"/>
          </a:p>
          <a:p>
            <a:pPr>
              <a:spcBef>
                <a:spcPct val="5000"/>
              </a:spcBef>
            </a:pPr>
            <a:r>
              <a:rPr lang="en-US" sz="2400" dirty="0"/>
              <a:t>Alternate interface for grading program</a:t>
            </a:r>
          </a:p>
          <a:p>
            <a:pPr lvl="1">
              <a:spcBef>
                <a:spcPct val="5000"/>
              </a:spcBef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-one-exp &lt;exp&gt;)</a:t>
            </a:r>
          </a:p>
        </p:txBody>
      </p:sp>
    </p:spTree>
    <p:extLst>
      <p:ext uri="{BB962C8B-B14F-4D97-AF65-F5344CB8AC3E}">
        <p14:creationId xmlns:p14="http://schemas.microsoft.com/office/powerpoint/2010/main" val="3251005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340600" cy="381000"/>
          </a:xfrm>
        </p:spPr>
        <p:txBody>
          <a:bodyPr/>
          <a:lstStyle/>
          <a:p>
            <a:r>
              <a:rPr lang="en-US" sz="4000"/>
              <a:t>read-eval-print loop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38400"/>
            <a:ext cx="91440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rep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"read-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eval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-print" loop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(display "--&gt; ")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new prompt on purpose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([answer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(top-level-</a:t>
            </a: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(parse-exp(read)))])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eopl:pretty</a:t>
            </a:r>
            <a:r>
              <a:rPr lang="en-US" sz="2400" b="1" dirty="0">
                <a:latin typeface="Courier New" pitchFamily="49" charset="0"/>
              </a:rPr>
              <a:t>-print 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;; TODO: are there answers that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;; should display differently?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(rep))))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tail-recursive, so stack doesn't grow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3400" y="838200"/>
            <a:ext cx="8153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Here is the main driver for the interactive interpreter.  The major part that is left for you to write is </a:t>
            </a:r>
            <a:r>
              <a:rPr lang="en-US" sz="2800" b="1" dirty="0">
                <a:latin typeface="Times New Roman" pitchFamily="18" charset="0"/>
              </a:rPr>
              <a:t>top-level-eval</a:t>
            </a:r>
            <a:r>
              <a:rPr lang="en-US" sz="2800" dirty="0">
                <a:latin typeface="Times New Roman" pitchFamily="18" charset="0"/>
              </a:rPr>
              <a:t> (and the procedures that it calls).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top-level-eval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2296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top-level-eval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(lambda (parsed-form)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(eval-</a:t>
            </a:r>
            <a:r>
              <a:rPr lang="en-US" b="1" dirty="0" err="1">
                <a:latin typeface="Courier New" pitchFamily="49" charset="0"/>
              </a:rPr>
              <a:t>exp</a:t>
            </a:r>
            <a:r>
              <a:rPr lang="en-US" b="1" dirty="0">
                <a:latin typeface="Courier New" pitchFamily="49" charset="0"/>
              </a:rPr>
              <a:t> parsed-form))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685800" y="3657600"/>
            <a:ext cx="7848600" cy="314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  <a:t>Later we'll add some syntactic forms  that are not expressions;</a:t>
            </a:r>
            <a:r>
              <a:rPr lang="en-US" sz="32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  <a:t>for example, </a:t>
            </a:r>
            <a:b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lang="en-US" sz="3200" b="1" dirty="0">
                <a:solidFill>
                  <a:srgbClr val="CC0099"/>
                </a:solidFill>
                <a:latin typeface="Courier New" pitchFamily="49" charset="0"/>
              </a:rPr>
              <a:t>(define var exp)</a:t>
            </a:r>
            <a: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CC0099"/>
                </a:solidFill>
                <a:latin typeface="Times New Roman" pitchFamily="18" charset="0"/>
              </a:rPr>
              <a:t>eval-exp</a:t>
            </a:r>
            <a:r>
              <a:rPr lang="en-US" sz="3200" b="1" dirty="0">
                <a:latin typeface="Times New Roman" pitchFamily="18" charset="0"/>
              </a:rPr>
              <a:t> may not be sufficient for those forms, so we may need to add other cases to </a:t>
            </a:r>
            <a:br>
              <a:rPr lang="en-US" sz="3200" b="1" dirty="0">
                <a:latin typeface="Times New Roman" pitchFamily="18" charset="0"/>
              </a:rPr>
            </a:br>
            <a:r>
              <a:rPr lang="en-US" sz="3200" b="1" dirty="0">
                <a:solidFill>
                  <a:srgbClr val="CC0099"/>
                </a:solidFill>
                <a:latin typeface="Courier New" pitchFamily="49" charset="0"/>
              </a:rPr>
              <a:t>top-level-eval</a:t>
            </a:r>
            <a:r>
              <a:rPr lang="en-US" sz="3200" b="1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6629400" cy="381000"/>
          </a:xfrm>
        </p:spPr>
        <p:txBody>
          <a:bodyPr/>
          <a:lstStyle/>
          <a:p>
            <a:r>
              <a:rPr lang="en-US" sz="4000"/>
              <a:t>representing procedures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191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</a:t>
            </a:r>
            <a:r>
              <a:rPr lang="en-US" sz="2400" b="1" dirty="0" err="1">
                <a:latin typeface="Courier New" pitchFamily="49" charset="0"/>
              </a:rPr>
              <a:t>datatype</a:t>
            </a:r>
            <a:r>
              <a:rPr lang="en-US" sz="2400" b="1" dirty="0">
                <a:latin typeface="Courier New" pitchFamily="49" charset="0"/>
              </a:rPr>
              <a:t> proc-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 proc-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[prim-proc   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primitive procedure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(name symbol?)])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Datatype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for procedures.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At first we have only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</a:rPr>
              <a:t>one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kind of procedure,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but more kinds will be added later.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The first kind that we will add: </a:t>
            </a:r>
            <a:b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closures created by execution of lambda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and closures solution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37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eval-exp – how it works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r>
              <a:rPr lang="en-US"/>
              <a:t>What it returns depends on the type of expression.</a:t>
            </a:r>
          </a:p>
          <a:p>
            <a:pPr lvl="1"/>
            <a:r>
              <a:rPr lang="en-US"/>
              <a:t>If it’s a literal expression …</a:t>
            </a:r>
          </a:p>
          <a:p>
            <a:pPr lvl="1"/>
            <a:r>
              <a:rPr lang="en-US"/>
              <a:t>If it’s a variable reference …</a:t>
            </a:r>
          </a:p>
          <a:p>
            <a:pPr lvl="1"/>
            <a:r>
              <a:rPr lang="en-US"/>
              <a:t>If it’s an application  …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01700" y="228600"/>
            <a:ext cx="7340600" cy="381000"/>
          </a:xfrm>
        </p:spPr>
        <p:txBody>
          <a:bodyPr/>
          <a:lstStyle/>
          <a:p>
            <a:r>
              <a:rPr lang="en-US" sz="4000"/>
              <a:t>eval-exp   code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; </a:t>
            </a:r>
            <a:r>
              <a:rPr lang="en-US" sz="2000" b="1" dirty="0" err="1">
                <a:solidFill>
                  <a:srgbClr val="CC0099"/>
                </a:solidFill>
                <a:latin typeface="Courier New" pitchFamily="49" charset="0"/>
              </a:rPr>
              <a:t>eval</a:t>
            </a:r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-exp "is" the interpreter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(lambda (exp)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(cases expression 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[</a:t>
            </a:r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lit-exp</a:t>
            </a:r>
            <a:r>
              <a:rPr lang="en-US" sz="2000" b="1" dirty="0">
                <a:latin typeface="Courier New" pitchFamily="49" charset="0"/>
              </a:rPr>
              <a:t> (datum) datum]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>
                <a:latin typeface="Courier New" pitchFamily="49" charset="0"/>
              </a:rPr>
              <a:t>     [</a:t>
            </a:r>
            <a:r>
              <a:rPr lang="en-US" sz="2000" b="1">
                <a:solidFill>
                  <a:srgbClr val="CC0099"/>
                </a:solidFill>
                <a:latin typeface="Courier New" pitchFamily="49" charset="0"/>
              </a:rPr>
              <a:t>var-exp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(id)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(apply-env </a:t>
            </a:r>
            <a:r>
              <a:rPr lang="en-US" sz="2000" b="1" dirty="0" err="1">
                <a:latin typeface="Courier New" pitchFamily="49" charset="0"/>
              </a:rPr>
              <a:t>init</a:t>
            </a:r>
            <a:r>
              <a:rPr lang="en-US" sz="2000" b="1" dirty="0">
                <a:latin typeface="Courier New" pitchFamily="49" charset="0"/>
              </a:rPr>
              <a:t>-env)]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[</a:t>
            </a:r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app-exp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rator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rands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(let ([proc-value (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 </a:t>
            </a:r>
            <a:r>
              <a:rPr lang="en-US" sz="2000" b="1" dirty="0" err="1">
                <a:latin typeface="Courier New" pitchFamily="49" charset="0"/>
              </a:rPr>
              <a:t>rator</a:t>
            </a:r>
            <a:r>
              <a:rPr lang="en-US" sz="20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[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eval-rands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rands</a:t>
            </a:r>
            <a:r>
              <a:rPr lang="en-US" sz="2000" b="1" dirty="0">
                <a:latin typeface="Courier New" pitchFamily="49" charset="0"/>
              </a:rPr>
              <a:t>)])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(apply-proc proc-value </a:t>
            </a:r>
            <a:r>
              <a:rPr lang="en-US" sz="2000" b="1" dirty="0" err="1">
                <a:latin typeface="Courier New" pitchFamily="49" charset="0"/>
              </a:rPr>
              <a:t>args</a:t>
            </a:r>
            <a:r>
              <a:rPr lang="en-US" sz="2000" b="1" dirty="0">
                <a:latin typeface="Courier New" pitchFamily="49" charset="0"/>
              </a:rPr>
              <a:t>))]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[</a:t>
            </a:r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</a:rPr>
              <a:t> (eopl:error 'eval-exp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"Bad abstract syntax: ~a" exp)])))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6324600" cy="381000"/>
          </a:xfrm>
        </p:spPr>
        <p:txBody>
          <a:bodyPr/>
          <a:lstStyle/>
          <a:p>
            <a:r>
              <a:rPr lang="en-US" sz="4000"/>
              <a:t>eval-rands and apply-proc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839200" cy="5715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</a:t>
            </a:r>
            <a:r>
              <a:rPr lang="en-US" sz="2400" b="1" dirty="0" err="1">
                <a:latin typeface="Courier New" pitchFamily="49" charset="0"/>
              </a:rPr>
              <a:t>eval-rands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evaluate all of the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args</a:t>
            </a:r>
            <a:endParaRPr lang="en-US" sz="2400" b="1" dirty="0">
              <a:solidFill>
                <a:srgbClr val="CC00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)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return a list of values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(map </a:t>
            </a: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-exp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 Apply a procedure to its arguments.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 At this point, only primitive procedures.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 User-defined procedures will be added later.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600" b="1" dirty="0">
              <a:solidFill>
                <a:srgbClr val="CC00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define apply-proc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(proc-value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proc-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 proc-value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prim-proc</a:t>
            </a:r>
            <a:r>
              <a:rPr lang="en-US" sz="2400" b="1" dirty="0">
                <a:latin typeface="Courier New" pitchFamily="49" charset="0"/>
              </a:rPr>
              <a:t> (op) (apply-prim-proc op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        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eopl:error</a:t>
            </a:r>
            <a:r>
              <a:rPr lang="en-US" sz="2400" b="1" dirty="0">
                <a:latin typeface="Courier New" pitchFamily="49" charset="0"/>
              </a:rPr>
              <a:t> 'apply-proc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"Attempt to apply bad procedure:"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proc-value)])))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/>
          <a:lstStyle/>
          <a:p>
            <a:r>
              <a:rPr lang="en-US" sz="4000"/>
              <a:t>apply-prim-proc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Usually an interpreter must define each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    ; built-in (primitive) procedure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    ; individually.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apply-prim-proc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(prim-proc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 prim-proc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[(+) (+ (1st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 (2nd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better?: (apply +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args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[(-) (- (1st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 (2nd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[(*) (* (1st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 (2nd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[(add1) (+ (1st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 1)]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[(sub1) (- (1st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 1)]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[(cons) (cons (1st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 (2nd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[(=) (= (1st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 (2nd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[else (</a:t>
            </a:r>
            <a:r>
              <a:rPr lang="en-US" sz="2400" b="1" dirty="0" err="1">
                <a:latin typeface="Courier New" pitchFamily="49" charset="0"/>
              </a:rPr>
              <a:t>eopl:error</a:t>
            </a:r>
            <a:r>
              <a:rPr lang="en-US" sz="2400" b="1" dirty="0">
                <a:latin typeface="Courier New" pitchFamily="49" charset="0"/>
              </a:rPr>
              <a:t> 'apply-prim-proc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"Bad primitive procedure name:"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prim-op)])))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781800" cy="381000"/>
          </a:xfrm>
        </p:spPr>
        <p:txBody>
          <a:bodyPr/>
          <a:lstStyle/>
          <a:p>
            <a:r>
              <a:rPr lang="en-US" sz="4000"/>
              <a:t>build the initial environment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define *prim-proc-names*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'(+ - * add1 sub1 cons =))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init-</a:t>
            </a:r>
            <a:r>
              <a:rPr lang="en-US" sz="2800" b="1" dirty="0" err="1">
                <a:latin typeface="Courier New" pitchFamily="49" charset="0"/>
              </a:rPr>
              <a:t>env</a:t>
            </a: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initial environment</a:t>
            </a:r>
            <a:r>
              <a:rPr lang="en-US" sz="2800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(extend-</a:t>
            </a:r>
            <a:r>
              <a:rPr lang="en-US" sz="2800" b="1" dirty="0" err="1">
                <a:latin typeface="Courier New" pitchFamily="49" charset="0"/>
              </a:rPr>
              <a:t>env</a:t>
            </a:r>
            <a:r>
              <a:rPr lang="en-US" sz="2800" dirty="0"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only contains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                 ; primitive procedures.</a:t>
            </a:r>
            <a:r>
              <a:rPr lang="en-US" sz="2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*prim-proc-names*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Recall that an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                     ; environment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                     ; associates values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(map prim-proc   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(not expressions)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                     ; with variables.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     </a:t>
            </a:r>
            <a:r>
              <a:rPr lang="en-US" sz="2800" b="1" dirty="0">
                <a:latin typeface="Courier New" pitchFamily="49" charset="0"/>
              </a:rPr>
              <a:t>*prim-proc-names*)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(empty-</a:t>
            </a:r>
            <a:r>
              <a:rPr lang="en-US" sz="2800" b="1" dirty="0" err="1">
                <a:latin typeface="Courier New" pitchFamily="49" charset="0"/>
              </a:rPr>
              <a:t>env</a:t>
            </a:r>
            <a:r>
              <a:rPr lang="en-US" sz="2800" b="1" dirty="0">
                <a:latin typeface="Courier New" pitchFamily="49" charset="0"/>
              </a:rPr>
              <a:t>)))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Enhance the Interpreter </a:t>
            </a:r>
            <a:br>
              <a:rPr lang="en-US" dirty="0"/>
            </a:b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8534400" cy="3886200"/>
          </a:xfrm>
        </p:spPr>
        <p:txBody>
          <a:bodyPr/>
          <a:lstStyle/>
          <a:p>
            <a:r>
              <a:rPr lang="en-US" dirty="0"/>
              <a:t>add to </a:t>
            </a:r>
            <a:r>
              <a:rPr lang="en-US" dirty="0" err="1">
                <a:latin typeface="Courier New" pitchFamily="49" charset="0"/>
              </a:rPr>
              <a:t>eval</a:t>
            </a:r>
            <a:r>
              <a:rPr lang="en-US" dirty="0">
                <a:latin typeface="Courier New" pitchFamily="49" charset="0"/>
              </a:rPr>
              <a:t>-exp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let-exp, </a:t>
            </a:r>
          </a:p>
          <a:p>
            <a:pPr lvl="1"/>
            <a:r>
              <a:rPr lang="en-US" dirty="0"/>
              <a:t>if-exp, </a:t>
            </a:r>
          </a:p>
          <a:p>
            <a:pPr lvl="1"/>
            <a:r>
              <a:rPr lang="en-US" dirty="0"/>
              <a:t>lambda-exp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How to apply user-defined procedures?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819400" y="2819400"/>
            <a:ext cx="6324600" cy="1647825"/>
          </a:xfrm>
          <a:prstGeom prst="rect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(define-</a:t>
            </a:r>
            <a:r>
              <a:rPr lang="en-US" sz="2000" b="1" dirty="0" err="1">
                <a:solidFill>
                  <a:srgbClr val="CC0099"/>
                </a:solidFill>
                <a:latin typeface="Courier New" pitchFamily="49" charset="0"/>
              </a:rPr>
              <a:t>datatype</a:t>
            </a:r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 expression </a:t>
            </a:r>
            <a:r>
              <a:rPr lang="en-US" sz="2000" b="1" dirty="0" err="1">
                <a:solidFill>
                  <a:srgbClr val="CC0099"/>
                </a:solidFill>
                <a:latin typeface="Courier New" pitchFamily="49" charset="0"/>
              </a:rPr>
              <a:t>expression</a:t>
            </a:r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?</a:t>
            </a:r>
          </a:p>
          <a:p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  [let-exp</a:t>
            </a:r>
          </a:p>
          <a:p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   (</a:t>
            </a:r>
            <a:r>
              <a:rPr lang="en-US" sz="2000" b="1" dirty="0" err="1">
                <a:solidFill>
                  <a:srgbClr val="CC0099"/>
                </a:solidFill>
                <a:latin typeface="Courier New" pitchFamily="49" charset="0"/>
              </a:rPr>
              <a:t>vars</a:t>
            </a:r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 (list-of symbol?))</a:t>
            </a:r>
          </a:p>
          <a:p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   (</a:t>
            </a:r>
            <a:r>
              <a:rPr lang="en-US" sz="2000" b="1" dirty="0" err="1">
                <a:solidFill>
                  <a:srgbClr val="CC0099"/>
                </a:solidFill>
                <a:latin typeface="Courier New" pitchFamily="49" charset="0"/>
              </a:rPr>
              <a:t>exps</a:t>
            </a:r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 (list-of expression?))</a:t>
            </a:r>
          </a:p>
          <a:p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   (bodies (list-of expression?))]</a:t>
            </a:r>
            <a:r>
              <a:rPr lang="en-US" sz="1400" b="1" dirty="0">
                <a:solidFill>
                  <a:srgbClr val="CC0099"/>
                </a:solidFill>
                <a:latin typeface="Courier New" pitchFamily="49" charset="0"/>
              </a:rPr>
              <a:t> . . .</a:t>
            </a:r>
            <a:r>
              <a:rPr lang="en-US" sz="2000" b="1" dirty="0">
                <a:solidFill>
                  <a:srgbClr val="CC0099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top-level-eval </a:t>
            </a:r>
            <a:br>
              <a:rPr lang="en-US" dirty="0"/>
            </a:br>
            <a:r>
              <a:rPr lang="en-US" sz="2800" dirty="0">
                <a:solidFill>
                  <a:srgbClr val="FF00FF"/>
                </a:solidFill>
              </a:rPr>
              <a:t>(modified to support let)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2296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global-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init-env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top-level-eval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(lambda (form)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(eval-exp form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</a:t>
            </a:r>
            <a:r>
              <a:rPr lang="en-US" b="1" dirty="0">
                <a:solidFill>
                  <a:srgbClr val="FF00FF"/>
                </a:solidFill>
                <a:latin typeface="Courier New" pitchFamily="49" charset="0"/>
              </a:rPr>
              <a:t>(empty-</a:t>
            </a:r>
            <a:r>
              <a:rPr lang="en-US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FF00FF"/>
                </a:solidFill>
                <a:latin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</a:rPr>
              <a:t>))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892829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apply-env  </a:t>
            </a:r>
            <a:r>
              <a:rPr lang="en-US" sz="2800" dirty="0">
                <a:solidFill>
                  <a:srgbClr val="FF00FF"/>
                </a:solidFill>
              </a:rPr>
              <a:t>(modified to support let)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6096000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apply-env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(env sym) 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(cases environment env 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[empty-env-record ()      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00FF"/>
                </a:solidFill>
                <a:latin typeface="Courier New" pitchFamily="49" charset="0"/>
              </a:rPr>
              <a:t>(apply-global-env sym) </a:t>
            </a:r>
            <a:r>
              <a:rPr lang="en-US" sz="1800" dirty="0">
                <a:latin typeface="Courier New" pitchFamily="49" charset="0"/>
              </a:rPr>
              <a:t>]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[extended-env-record (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env)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(let ((pos (list-find-position sym 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)))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	    (if (number? pos)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     (list-ref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pos)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     (apply-env env sym)))])))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apply-global-env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(sym) 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(cases environment global-env 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[extended-env-record (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env)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	(let ((pos (list-find-position sym 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)))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	  (if (number? pos)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   (list-ref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pos)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   (eopl:error 'global-env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			  "Symbol ~s is not bound in global env"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			  sym)))]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[empty-env-record ()     </a:t>
            </a:r>
          </a:p>
          <a:p>
            <a:pPr>
              <a:lnSpc>
                <a:spcPts val="2000"/>
              </a:lnSpc>
              <a:spcBef>
                <a:spcPts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(eopl:error 'global-env "This should never happen")])))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7690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/>
          <a:lstStyle/>
          <a:p>
            <a:r>
              <a:rPr lang="en-US" dirty="0"/>
              <a:t>eval-exp   code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(modified to support </a:t>
            </a:r>
            <a:r>
              <a:rPr lang="en-US" b="1" dirty="0">
                <a:solidFill>
                  <a:srgbClr val="FF00FF"/>
                </a:solidFill>
              </a:rPr>
              <a:t>let</a:t>
            </a:r>
            <a:r>
              <a:rPr lang="en-US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eval-exp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dirty="0">
                <a:latin typeface="Courier New" pitchFamily="49" charset="0"/>
              </a:rPr>
              <a:t> (let ([identity-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(lambda (x) x)])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expression </a:t>
            </a:r>
            <a:r>
              <a:rPr lang="en-US" sz="2400" b="1" dirty="0" err="1">
                <a:latin typeface="Courier New" pitchFamily="49" charset="0"/>
              </a:rPr>
              <a:t>exp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lit-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</a:rPr>
              <a:t>var-exp</a:t>
            </a:r>
            <a:r>
              <a:rPr lang="en-US" sz="2400" b="1" dirty="0">
                <a:latin typeface="Courier New" pitchFamily="49" charset="0"/>
              </a:rPr>
              <a:t> (id)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; look up its value.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(apply-env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env </a:t>
            </a:r>
            <a:r>
              <a:rPr lang="en-US" sz="2400" b="1" dirty="0">
                <a:latin typeface="Courier New" pitchFamily="49" charset="0"/>
              </a:rPr>
              <a:t>id)]</a:t>
            </a:r>
          </a:p>
          <a:p>
            <a:pPr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app-exp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rator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(let ([proc-value (eval-exp </a:t>
            </a:r>
            <a:r>
              <a:rPr lang="en-US" sz="2400" b="1" dirty="0" err="1">
                <a:latin typeface="Courier New" pitchFamily="49" charset="0"/>
              </a:rPr>
              <a:t>rator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[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 (eval-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(apply-proc proc-value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</a:rPr>
              <a:t> (error 'eval-exp </a:t>
            </a:r>
          </a:p>
          <a:p>
            <a:pPr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"Bad abstract syntax: ~a" exp)])))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041168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381000"/>
          </a:xfrm>
        </p:spPr>
        <p:txBody>
          <a:bodyPr/>
          <a:lstStyle/>
          <a:p>
            <a:r>
              <a:rPr lang="en-US" sz="4000" dirty="0"/>
              <a:t>Modify eval-</a:t>
            </a:r>
            <a:r>
              <a:rPr lang="en-US" sz="4000" dirty="0" err="1"/>
              <a:t>rands</a:t>
            </a:r>
            <a:r>
              <a:rPr lang="en-US" sz="4000" dirty="0"/>
              <a:t> and apply-proc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eval-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(map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(lambda (e)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(eval-exp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e env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)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;  Apply a procedure to its arguments.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;  At this point, we only have primitive procedures.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;  User-defined procedures will be added later.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define apply-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; does this need to change?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-value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proc-val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-value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[prim-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(op) (apply-prim-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op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        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[else (error 'apply-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"Attempt to apply bad procedure:"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-value)])))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994" y="6273225"/>
            <a:ext cx="7829006" cy="584775"/>
          </a:xfrm>
          <a:prstGeom prst="rect">
            <a:avLst/>
          </a:prstGeom>
          <a:gradFill>
            <a:gsLst>
              <a:gs pos="37000">
                <a:srgbClr val="CCFFFF"/>
              </a:gs>
              <a:gs pos="100000">
                <a:srgbClr val="99CCFF"/>
              </a:gs>
            </a:gsLst>
            <a:path path="rect">
              <a:fillToRect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Add let, if, lambda (on the whiteboard)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43400" y="887849"/>
            <a:ext cx="4800600" cy="1169551"/>
          </a:xfrm>
          <a:prstGeom prst="rect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(define-datatype expression </a:t>
            </a:r>
            <a:r>
              <a:rPr lang="en-US" sz="1400" b="1" dirty="0" err="1">
                <a:solidFill>
                  <a:srgbClr val="0033CC"/>
                </a:solidFill>
                <a:latin typeface="Courier New" pitchFamily="49" charset="0"/>
              </a:rPr>
              <a:t>expression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?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[let-exp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1400" b="1" dirty="0" err="1">
                <a:solidFill>
                  <a:srgbClr val="0033CC"/>
                </a:solidFill>
                <a:latin typeface="Courier New" pitchFamily="49" charset="0"/>
              </a:rPr>
              <a:t>vars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(list-of symbol?))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1400" b="1" dirty="0" err="1">
                <a:solidFill>
                  <a:srgbClr val="0033CC"/>
                </a:solidFill>
                <a:latin typeface="Courier New" pitchFamily="49" charset="0"/>
              </a:rPr>
              <a:t>exps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(list-of expression?))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 (bodies (list-of expression?))] </a:t>
            </a:r>
            <a:r>
              <a:rPr lang="en-US" sz="1400" b="1" dirty="0">
                <a:solidFill>
                  <a:srgbClr val="FF3300"/>
                </a:solidFill>
                <a:latin typeface="Courier New" pitchFamily="49" charset="0"/>
              </a:rPr>
              <a:t>. . .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44513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-57150"/>
            <a:ext cx="9201150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12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</a:t>
            </a:r>
          </a:p>
          <a:p>
            <a:r>
              <a:rPr lang="en-US" dirty="0"/>
              <a:t>lambda</a:t>
            </a:r>
          </a:p>
          <a:p>
            <a:r>
              <a:rPr lang="en-US" dirty="0"/>
              <a:t>application of a closure</a:t>
            </a:r>
          </a:p>
        </p:txBody>
      </p:sp>
    </p:spTree>
    <p:extLst>
      <p:ext uri="{BB962C8B-B14F-4D97-AF65-F5344CB8AC3E}">
        <p14:creationId xmlns:p14="http://schemas.microsoft.com/office/powerpoint/2010/main" val="122501955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406900"/>
            <a:ext cx="8153400" cy="1362075"/>
          </a:xfrm>
        </p:spPr>
        <p:txBody>
          <a:bodyPr/>
          <a:lstStyle/>
          <a:p>
            <a:r>
              <a:rPr lang="en-US" sz="3600" dirty="0" err="1"/>
              <a:t>Memoization</a:t>
            </a:r>
            <a:r>
              <a:rPr lang="en-US" sz="3600" dirty="0"/>
              <a:t> (a brief diversion about efficiency)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83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the </a:t>
            </a:r>
            <a:r>
              <a:rPr lang="en-US" sz="4000" b="1" dirty="0" err="1">
                <a:solidFill>
                  <a:srgbClr val="0000CC"/>
                </a:solidFill>
                <a:latin typeface="Courier New" pitchFamily="49" charset="0"/>
                <a:ea typeface="+mn-ea"/>
                <a:cs typeface="+mn-cs"/>
              </a:rPr>
              <a:t>assoc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/>
              <a:t>family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981200"/>
            <a:ext cx="8610600" cy="4114800"/>
          </a:xfrm>
        </p:spPr>
        <p:txBody>
          <a:bodyPr/>
          <a:lstStyle/>
          <a:p>
            <a:r>
              <a:rPr lang="en-US" dirty="0"/>
              <a:t>A list of 2-lists, is called an </a:t>
            </a:r>
            <a:r>
              <a:rPr lang="en-US" i="1" dirty="0"/>
              <a:t>association list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Each 2-list is treated as a key-value pair.</a:t>
            </a:r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dirty="0"/>
              <a:t> procedure finds a key and its associated value (along with the rest of the list).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 '((a 1) (b 2) (c 3) (d 4) (e 5)))</a:t>
            </a:r>
            <a:b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(c 3)</a:t>
            </a:r>
          </a:p>
          <a:p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dirty="0"/>
              <a:t> uses </a:t>
            </a: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equal?</a:t>
            </a:r>
            <a:r>
              <a:rPr lang="en-US" dirty="0"/>
              <a:t> when testing the keys. 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assq</a:t>
            </a:r>
            <a:r>
              <a:rPr lang="en-US" dirty="0"/>
              <a:t> uses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                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assv</a:t>
            </a:r>
            <a:r>
              <a:rPr lang="en-US" dirty="0"/>
              <a:t> uses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b="1" dirty="0">
              <a:solidFill>
                <a:srgbClr val="CC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66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Example of a </a:t>
            </a:r>
            <a:r>
              <a:rPr lang="en-US" sz="4000" b="1" dirty="0" err="1"/>
              <a:t>Memoizing</a:t>
            </a:r>
            <a:r>
              <a:rPr lang="en-US" sz="4000" b="1" dirty="0"/>
              <a:t> (Caching) Function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14600"/>
            <a:ext cx="7772400" cy="3276600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(define fibonacci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(lambda (n)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(if (or (zero? n) (= n 1))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1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(+ (fibonacci (- n 2))  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   (fibonacci (- n 1))))))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28600" y="5638800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CC0099"/>
                </a:solidFill>
                <a:latin typeface="Arial" charset="0"/>
              </a:rPr>
              <a:t>Very simple to define, but it has a problem!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600200" y="1981200"/>
            <a:ext cx="518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Without</a:t>
            </a:r>
            <a:r>
              <a:rPr lang="en-US" sz="3200" b="1" dirty="0">
                <a:solidFill>
                  <a:srgbClr val="CC0099"/>
                </a:solidFill>
                <a:latin typeface="Arial" charset="0"/>
              </a:rPr>
              <a:t> </a:t>
            </a:r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caching:</a:t>
            </a:r>
          </a:p>
        </p:txBody>
      </p:sp>
    </p:spTree>
    <p:extLst>
      <p:ext uri="{BB962C8B-B14F-4D97-AF65-F5344CB8AC3E}">
        <p14:creationId xmlns:p14="http://schemas.microsoft.com/office/powerpoint/2010/main" val="1460814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/>
              <a:t>Timing the fibonacci function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191000" cy="56388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&gt;(define time-fib   (lambda (n)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(collect) 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(time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  (fibonacci n))))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&gt;</a:t>
            </a:r>
            <a:r>
              <a:rPr lang="en-US" sz="2000" b="1">
                <a:latin typeface="Courier New" pitchFamily="49" charset="0"/>
              </a:rPr>
              <a:t>(time-fib 30)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no collections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770 ms elapsed cpu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770 ms elapsed real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0 bytes allocated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1346269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&gt; </a:t>
            </a:r>
            <a:r>
              <a:rPr lang="en-US" sz="2000" b="1">
                <a:latin typeface="Courier New" pitchFamily="49" charset="0"/>
              </a:rPr>
              <a:t>(time-fib 31)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(time (fibonacci n))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no collections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1220 ms elapsed cpu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1220 ms elapsed real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0 bytes allocated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2178309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143000"/>
            <a:ext cx="4114800" cy="55626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&gt; </a:t>
            </a:r>
            <a:r>
              <a:rPr lang="en-US" sz="2000" b="1">
                <a:latin typeface="Courier New" pitchFamily="49" charset="0"/>
              </a:rPr>
              <a:t>(time-fib 32)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(time (fibonacci n))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no collections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2010 ms elapsed cpu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2020 ms elapsed real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0 bytes allocated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3524578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&gt; </a:t>
            </a:r>
            <a:r>
              <a:rPr lang="en-US" sz="2000" b="1">
                <a:latin typeface="Courier New" pitchFamily="49" charset="0"/>
              </a:rPr>
              <a:t>(time-fib 33)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(time (fibonacci n))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no collections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3240 ms elapsed cpu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3240 ms elapsed real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  0 bytes allocated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5702887</a:t>
            </a:r>
          </a:p>
        </p:txBody>
      </p:sp>
    </p:spTree>
    <p:extLst>
      <p:ext uri="{BB962C8B-B14F-4D97-AF65-F5344CB8AC3E}">
        <p14:creationId xmlns:p14="http://schemas.microsoft.com/office/powerpoint/2010/main" val="926904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762000"/>
          </a:xfrm>
        </p:spPr>
        <p:txBody>
          <a:bodyPr/>
          <a:lstStyle/>
          <a:p>
            <a:r>
              <a:rPr lang="en-US" sz="4000" dirty="0" err="1"/>
              <a:t>fibonacci</a:t>
            </a:r>
            <a:r>
              <a:rPr lang="en-US" sz="4000" dirty="0"/>
              <a:t> with caching (</a:t>
            </a:r>
            <a:r>
              <a:rPr lang="en-US" sz="4000" dirty="0" err="1"/>
              <a:t>memoization</a:t>
            </a:r>
            <a:r>
              <a:rPr lang="en-US" sz="4000" dirty="0"/>
              <a:t>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3820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define fib-memo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(let ([max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'((1 . 1) (0 . 1))])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(if (&lt;= n max)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(cdr (</a:t>
            </a:r>
            <a:r>
              <a:rPr lang="en-US" sz="2400" b="1" dirty="0" err="1">
                <a:latin typeface="Courier New" pitchFamily="49" charset="0"/>
              </a:rPr>
              <a:t>assq</a:t>
            </a:r>
            <a:r>
              <a:rPr lang="en-US" sz="2400" b="1" dirty="0">
                <a:latin typeface="Courier New" pitchFamily="49" charset="0"/>
              </a:rPr>
              <a:t> n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(let* ([v1 (fib-memo (- n 1))]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[v2 (fib-memo (- n 2))]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[v3 (+ v2 v1)])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(set! max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(set!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(cons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(cons n v3)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v3)))))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04800" y="5638800"/>
            <a:ext cx="83058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i="1" dirty="0">
                <a:solidFill>
                  <a:srgbClr val="CC0099"/>
                </a:solidFill>
                <a:latin typeface="Arial" charset="0"/>
              </a:rPr>
              <a:t>max</a:t>
            </a:r>
            <a:r>
              <a:rPr lang="en-US" sz="2800" b="1" dirty="0">
                <a:solidFill>
                  <a:srgbClr val="CC0099"/>
                </a:solidFill>
                <a:latin typeface="Arial" charset="0"/>
              </a:rPr>
              <a:t> and </a:t>
            </a:r>
            <a:r>
              <a:rPr lang="en-US" sz="3000" b="1" i="1" dirty="0" err="1">
                <a:solidFill>
                  <a:srgbClr val="CC0099"/>
                </a:solidFill>
                <a:latin typeface="Arial" charset="0"/>
              </a:rPr>
              <a:t>sofar</a:t>
            </a:r>
            <a:r>
              <a:rPr lang="en-US" sz="2800" b="1" dirty="0">
                <a:solidFill>
                  <a:srgbClr val="CC0099"/>
                </a:solidFill>
                <a:latin typeface="Arial" charset="0"/>
              </a:rPr>
              <a:t> are used to cache previously computed values of fib-memo</a:t>
            </a:r>
            <a:endParaRPr lang="en-US" sz="2800" b="1" i="1" dirty="0">
              <a:solidFill>
                <a:srgbClr val="CC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65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/>
              <a:t>Timing the fib-memo function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191000" cy="56388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&gt;(define time-memo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(lambda (n)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(collect)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(time (fib-memo n))))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&gt; (time-memo 30)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(time (fib-memo n))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0 ms elapsed cpu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0 ms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464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1346269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&gt; (time-memo 120)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(time (fib-memo n))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0 ms elapsed cpu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0 ms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2704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8670007398507948658051921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143000"/>
            <a:ext cx="4114800" cy="55626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&gt; (time-memo 480)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(time (fib-memo n))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10 ms elapsed cpu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10 ms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18168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14913169640232740127827512057302148063648650711209401966150219926546779697987984279570098768737999681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&gt; (time-memo 1920)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(time (fib-memo n))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0 ms elapsed cpu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0 ms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201096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130548509585974025289403903399342332195533153264149057012466373585260855440922729886517665791348772431832647927017501018894903833887134985970384628647382836605175649149276410087245331524919858263915987811572358836471880641113736192407569546597943636025003714415011830903968180799768315063395136835768779659490153054076902321531244169951765324840758127291467883962057798767411224848804669073085015870721</a:t>
            </a:r>
          </a:p>
        </p:txBody>
      </p:sp>
    </p:spTree>
    <p:extLst>
      <p:ext uri="{BB962C8B-B14F-4D97-AF65-F5344CB8AC3E}">
        <p14:creationId xmlns:p14="http://schemas.microsoft.com/office/powerpoint/2010/main" val="164990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1247775"/>
            <a:ext cx="4762307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29050"/>
            <a:ext cx="8759439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152400"/>
            <a:ext cx="6970700" cy="20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9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1219200"/>
            <a:ext cx="4762307" cy="274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2241"/>
            <a:ext cx="8686800" cy="35843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10399"/>
            <a:ext cx="6858000" cy="21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6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76200" y="0"/>
            <a:ext cx="5829300" cy="4591050"/>
            <a:chOff x="0" y="857250"/>
            <a:chExt cx="5829300" cy="45910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2200"/>
              <a:ext cx="4019550" cy="30861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857250"/>
              <a:ext cx="4000500" cy="150495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462623"/>
            <a:ext cx="6019800" cy="2395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8600" y="872873"/>
            <a:ext cx="1619250" cy="6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4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more about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(define a 0)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(map (lambda (x)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(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set! a (add1 a)</a:t>
            </a:r>
            <a:r>
              <a:rPr lang="pt-BR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pt-BR" b="1" dirty="0">
                <a:latin typeface="Courier New" pitchFamily="49" charset="0"/>
                <a:cs typeface="Courier New" pitchFamily="49" charset="0"/>
              </a:rPr>
            </a:br>
            <a:r>
              <a:rPr lang="pt-BR" b="1" dirty="0">
                <a:latin typeface="Courier New" pitchFamily="49" charset="0"/>
                <a:cs typeface="Courier New" pitchFamily="49" charset="0"/>
              </a:rPr>
              <a:t>         a) </a:t>
            </a:r>
            <a:br>
              <a:rPr lang="pt-BR" b="1" dirty="0">
                <a:latin typeface="Courier New" pitchFamily="49" charset="0"/>
                <a:cs typeface="Courier New" pitchFamily="49" charset="0"/>
              </a:rPr>
            </a:br>
            <a:r>
              <a:rPr lang="pt-BR" b="1" dirty="0">
                <a:latin typeface="Courier New" pitchFamily="49" charset="0"/>
                <a:cs typeface="Courier New" pitchFamily="49" charset="0"/>
              </a:rPr>
              <a:t>     '(a b c d e f g h i j k l </a:t>
            </a:r>
            <a:br>
              <a:rPr lang="pt-BR" b="1" dirty="0">
                <a:latin typeface="Courier New" pitchFamily="49" charset="0"/>
                <a:cs typeface="Courier New" pitchFamily="49" charset="0"/>
              </a:rPr>
            </a:br>
            <a:r>
              <a:rPr lang="pt-BR" b="1" dirty="0">
                <a:latin typeface="Courier New" pitchFamily="49" charset="0"/>
                <a:cs typeface="Courier New" pitchFamily="49" charset="0"/>
              </a:rPr>
              <a:t>       m n o p))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b="1" dirty="0">
                <a:solidFill>
                  <a:srgbClr val="CC0099"/>
                </a:solidFill>
              </a:rPr>
              <a:t>What is the result?</a:t>
            </a:r>
          </a:p>
        </p:txBody>
      </p:sp>
    </p:spTree>
    <p:extLst>
      <p:ext uri="{BB962C8B-B14F-4D97-AF65-F5344CB8AC3E}">
        <p14:creationId xmlns:p14="http://schemas.microsoft.com/office/powerpoint/2010/main" val="31005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b="1" dirty="0"/>
              <a:t>map</a:t>
            </a:r>
            <a:r>
              <a:rPr lang="en-US" dirty="0"/>
              <a:t> order of evaluation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800" dirty="0"/>
              <a:t>   </a:t>
            </a:r>
            <a:r>
              <a:rPr lang="pt-BR" sz="2800" b="1" dirty="0">
                <a:solidFill>
                  <a:srgbClr val="CC0099"/>
                </a:solidFill>
              </a:rPr>
              <a:t>Don't write code that depends on a particular order unless you write and use your own version of map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600" b="1" dirty="0">
                <a:latin typeface="Courier New" pitchFamily="49" charset="0"/>
                <a:cs typeface="Courier New" pitchFamily="49" charset="0"/>
              </a:rPr>
              <a:t>(define a 0)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sz="26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600" b="1" dirty="0">
                <a:latin typeface="Courier New" pitchFamily="49" charset="0"/>
                <a:cs typeface="Courier New" pitchFamily="49" charset="0"/>
              </a:rPr>
              <a:t>(map (lambda (x) (set! a (add1 a)) a) </a:t>
            </a:r>
            <a:br>
              <a:rPr lang="pt-BR" sz="2600" b="1" dirty="0">
                <a:latin typeface="Courier New" pitchFamily="49" charset="0"/>
                <a:cs typeface="Courier New" pitchFamily="49" charset="0"/>
              </a:rPr>
            </a:br>
            <a:r>
              <a:rPr lang="pt-BR" sz="2600" b="1" dirty="0">
                <a:latin typeface="Courier New" pitchFamily="49" charset="0"/>
                <a:cs typeface="Courier New" pitchFamily="49" charset="0"/>
              </a:rPr>
              <a:t>     '(a b c d e f g h i j k l m n o p))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pt-BR" b="1" dirty="0">
                <a:solidFill>
                  <a:srgbClr val="CC0099"/>
                </a:solidFill>
              </a:rPr>
              <a:t>What is the result?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b="1" dirty="0"/>
              <a:t>; Chez Scheme version 6</a:t>
            </a:r>
            <a:endParaRPr lang="pt-BR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dirty="0"/>
              <a:t>(16 1 15 2 14 3 13 4 12 5 11 6 10 7 9 8)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b="1" dirty="0"/>
              <a:t>; Chez Scheme version 7 and 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dirty="0"/>
              <a:t>(16 15 14 13 12 11 10 9 8 7 6 5 4 3 2 1)</a:t>
            </a:r>
          </a:p>
          <a:p>
            <a:pPr>
              <a:lnSpc>
                <a:spcPct val="80000"/>
              </a:lnSpc>
              <a:buNone/>
            </a:pPr>
            <a:r>
              <a:rPr lang="pt-BR" sz="2800" b="1" dirty="0"/>
              <a:t> ; Chez Scheme version 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dirty="0"/>
              <a:t>(15 16 13 14 11 12 9 10 7 8 5 6 3 4 1 2)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b="1" dirty="0"/>
              <a:t>; Racket (r5rs language)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800" dirty="0"/>
              <a:t>(1 2 3 4 5 6 7 8 9 10 11 12 13 14 15 16)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3924300"/>
            <a:ext cx="205185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CC0099"/>
                </a:solidFill>
                <a:latin typeface="+mn-lt"/>
              </a:rPr>
              <a:t>Also look at </a:t>
            </a:r>
            <a:r>
              <a:rPr lang="en-US" sz="3200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for-each</a:t>
            </a:r>
          </a:p>
        </p:txBody>
      </p:sp>
    </p:spTree>
    <p:extLst>
      <p:ext uri="{BB962C8B-B14F-4D97-AF65-F5344CB8AC3E}">
        <p14:creationId xmlns:p14="http://schemas.microsoft.com/office/powerpoint/2010/main" val="330617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the Interpreter Project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709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10932</TotalTime>
  <Words>1917</Words>
  <Application>Microsoft Office PowerPoint</Application>
  <PresentationFormat>On-screen Show (4:3)</PresentationFormat>
  <Paragraphs>381</Paragraphs>
  <Slides>36</Slides>
  <Notes>13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Wingdings</vt:lpstr>
      <vt:lpstr>Default Design</vt:lpstr>
      <vt:lpstr>CSSE 304 Day 20</vt:lpstr>
      <vt:lpstr>Environment and closures solution</vt:lpstr>
      <vt:lpstr>PowerPoint Presentation</vt:lpstr>
      <vt:lpstr>PowerPoint Presentation</vt:lpstr>
      <vt:lpstr>PowerPoint Presentation</vt:lpstr>
      <vt:lpstr>PowerPoint Presentation</vt:lpstr>
      <vt:lpstr>Aside: more about map</vt:lpstr>
      <vt:lpstr>map order of evaluation</vt:lpstr>
      <vt:lpstr>Continue the Interpreter Project Introduction </vt:lpstr>
      <vt:lpstr>Why and What?</vt:lpstr>
      <vt:lpstr>Major parts of an interpreter</vt:lpstr>
      <vt:lpstr>Language</vt:lpstr>
      <vt:lpstr>Interlude</vt:lpstr>
      <vt:lpstr>Interpreter background code</vt:lpstr>
      <vt:lpstr>Load everything up!</vt:lpstr>
      <vt:lpstr>CSSE 304 Interpreter</vt:lpstr>
      <vt:lpstr>read-eval-print loop</vt:lpstr>
      <vt:lpstr>top-level-eval</vt:lpstr>
      <vt:lpstr>representing procedures</vt:lpstr>
      <vt:lpstr>eval-exp – how it works</vt:lpstr>
      <vt:lpstr>eval-exp   code</vt:lpstr>
      <vt:lpstr>eval-rands and apply-proc</vt:lpstr>
      <vt:lpstr>apply-prim-proc</vt:lpstr>
      <vt:lpstr>build the initial environment</vt:lpstr>
      <vt:lpstr>Next: Enhance the Interpreter  </vt:lpstr>
      <vt:lpstr>top-level-eval  (modified to support let)</vt:lpstr>
      <vt:lpstr>apply-env  (modified to support let)</vt:lpstr>
      <vt:lpstr>eval-exp   code  (modified to support let)</vt:lpstr>
      <vt:lpstr>Modify eval-rands and apply-proc</vt:lpstr>
      <vt:lpstr>Now add if and lambda</vt:lpstr>
      <vt:lpstr>Memoization (a brief diversion about efficiency)</vt:lpstr>
      <vt:lpstr>Background: the assoc family</vt:lpstr>
      <vt:lpstr>Example of a Memoizing (Caching) Function</vt:lpstr>
      <vt:lpstr>Timing the fibonacci function</vt:lpstr>
      <vt:lpstr>fibonacci with caching (memoization)</vt:lpstr>
      <vt:lpstr>Timing the fib-memo function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146</cp:revision>
  <cp:lastPrinted>2019-10-04T18:40:28Z</cp:lastPrinted>
  <dcterms:created xsi:type="dcterms:W3CDTF">2003-10-20T17:10:23Z</dcterms:created>
  <dcterms:modified xsi:type="dcterms:W3CDTF">2020-10-05T18:24:00Z</dcterms:modified>
</cp:coreProperties>
</file>