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53" r:id="rId6"/>
    <p:sldId id="320" r:id="rId7"/>
    <p:sldId id="319" r:id="rId8"/>
    <p:sldId id="289" r:id="rId9"/>
    <p:sldId id="354" r:id="rId10"/>
    <p:sldId id="352" r:id="rId11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03DFF"/>
    <a:srgbClr val="FFFFFF"/>
    <a:srgbClr val="8D0002"/>
    <a:srgbClr val="6600CC"/>
    <a:srgbClr val="0000FF"/>
    <a:srgbClr val="9973FF"/>
    <a:srgbClr val="0000CC"/>
    <a:srgbClr val="F7F7F7"/>
    <a:srgbClr val="F6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83375-8B09-46B3-B550-89DDE8A944EA}" v="64" dt="2020-09-10T11:54:11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62" autoAdjust="0"/>
    <p:restoredTop sz="86410" autoAdjust="0"/>
  </p:normalViewPr>
  <p:slideViewPr>
    <p:cSldViewPr>
      <p:cViewPr varScale="1">
        <p:scale>
          <a:sx n="75" d="100"/>
          <a:sy n="75" d="100"/>
        </p:scale>
        <p:origin x="42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9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7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8" tIns="47934" rIns="95868" bIns="4793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8" y="7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8" tIns="47934" rIns="95868" bIns="4793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9118377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8" tIns="47934" rIns="95868" bIns="4793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8" y="9118377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8" tIns="47934" rIns="95868" bIns="4793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05F31E-D289-40EE-B667-A5DCBF38C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4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7"/>
            <a:ext cx="3170420" cy="480615"/>
          </a:xfrm>
          <a:prstGeom prst="rect">
            <a:avLst/>
          </a:prstGeom>
        </p:spPr>
        <p:txBody>
          <a:bodyPr vert="horz" lIns="94825" tIns="47412" rIns="94825" bIns="474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38" y="7"/>
            <a:ext cx="3170420" cy="480615"/>
          </a:xfrm>
          <a:prstGeom prst="rect">
            <a:avLst/>
          </a:prstGeom>
        </p:spPr>
        <p:txBody>
          <a:bodyPr vert="horz" lIns="94825" tIns="47412" rIns="94825" bIns="47412" rtlCol="0"/>
          <a:lstStyle>
            <a:lvl1pPr algn="r">
              <a:defRPr sz="1200"/>
            </a:lvl1pPr>
          </a:lstStyle>
          <a:p>
            <a:fld id="{6E46AC5E-5A9B-4056-B802-8260EC10E66A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5" tIns="47412" rIns="94825" bIns="474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021" y="4560298"/>
            <a:ext cx="5851161" cy="4321092"/>
          </a:xfrm>
          <a:prstGeom prst="rect">
            <a:avLst/>
          </a:prstGeom>
        </p:spPr>
        <p:txBody>
          <a:bodyPr vert="horz" lIns="94825" tIns="47412" rIns="94825" bIns="4741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9118377"/>
            <a:ext cx="3170420" cy="480612"/>
          </a:xfrm>
          <a:prstGeom prst="rect">
            <a:avLst/>
          </a:prstGeom>
        </p:spPr>
        <p:txBody>
          <a:bodyPr vert="horz" lIns="94825" tIns="47412" rIns="94825" bIns="474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38" y="9118377"/>
            <a:ext cx="3170420" cy="480612"/>
          </a:xfrm>
          <a:prstGeom prst="rect">
            <a:avLst/>
          </a:prstGeom>
        </p:spPr>
        <p:txBody>
          <a:bodyPr vert="horz" lIns="94825" tIns="47412" rIns="94825" bIns="47412" rtlCol="0" anchor="b"/>
          <a:lstStyle>
            <a:lvl1pPr algn="r">
              <a:defRPr sz="1200"/>
            </a:lvl1pPr>
          </a:lstStyle>
          <a:p>
            <a:fld id="{F352D5B2-AE34-4C55-AB6F-517E1ACFB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4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1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6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0"/>
          <p:cNvSpPr>
            <a:spLocks/>
          </p:cNvSpPr>
          <p:nvPr/>
        </p:nvSpPr>
        <p:spPr bwMode="blackWhite">
          <a:xfrm>
            <a:off x="27517" y="12701"/>
            <a:ext cx="1186180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60351" y="234950"/>
            <a:ext cx="5050367" cy="1778000"/>
            <a:chOff x="123" y="148"/>
            <a:chExt cx="2386" cy="1120"/>
          </a:xfrm>
        </p:grpSpPr>
        <p:sp>
          <p:nvSpPr>
            <p:cNvPr id="6" name="Freeform 28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9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30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9" name="Group 57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31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32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33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Freeform 34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35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5" name="Group 59"/>
          <p:cNvGrpSpPr>
            <a:grpSpLocks/>
          </p:cNvGrpSpPr>
          <p:nvPr/>
        </p:nvGrpSpPr>
        <p:grpSpPr bwMode="auto">
          <a:xfrm>
            <a:off x="10553700" y="4368801"/>
            <a:ext cx="990600" cy="1058863"/>
            <a:chOff x="4986" y="2752"/>
            <a:chExt cx="468" cy="667"/>
          </a:xfrm>
        </p:grpSpPr>
        <p:sp>
          <p:nvSpPr>
            <p:cNvPr id="16" name="Freeform 37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38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39"/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9" name="Group 58"/>
            <p:cNvGrpSpPr>
              <a:grpSpLocks/>
            </p:cNvGrpSpPr>
            <p:nvPr userDrawn="1"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20" name="Freeform 40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Freeform 41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Freeform 42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Freeform 43"/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Freeform 44"/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5" name="Freeform 45"/>
          <p:cNvSpPr>
            <a:spLocks/>
          </p:cNvSpPr>
          <p:nvPr/>
        </p:nvSpPr>
        <p:spPr bwMode="auto">
          <a:xfrm>
            <a:off x="1202267" y="5054601"/>
            <a:ext cx="9076267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Freeform 49"/>
          <p:cNvSpPr>
            <a:spLocks/>
          </p:cNvSpPr>
          <p:nvPr/>
        </p:nvSpPr>
        <p:spPr bwMode="auto">
          <a:xfrm>
            <a:off x="5435600" y="1930400"/>
            <a:ext cx="1185333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1511300"/>
            <a:ext cx="85344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5867" y="4051300"/>
            <a:ext cx="8043333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546EF4-5852-45D2-93C0-689FD51AF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3CFC5-27DC-4EAE-910F-4E8CDFE8F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152400"/>
            <a:ext cx="25654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493000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754AF-2D27-4C96-B2AF-E77164DA7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9160933" cy="1600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828800"/>
            <a:ext cx="50292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828800"/>
            <a:ext cx="5029200" cy="17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3733800"/>
            <a:ext cx="5029200" cy="17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A4D0E-395B-4411-9415-A9A55EF5D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9160933" cy="1600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828800"/>
            <a:ext cx="50292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8800"/>
            <a:ext cx="50292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C9B20-5A20-43A5-9C8A-5E7AD93F8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00BEC-C6C8-4115-BD9B-319ADA115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C3FDB-D3D1-47CC-BF83-749C2B472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50292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8800"/>
            <a:ext cx="50292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D7A15-EF34-4264-BB2A-342F3A799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E418B-49A7-447B-942C-AE8FC6DE8B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C49CC-3262-4F9A-A133-AC8A4C610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72A3C-6962-446E-B0EA-618A0AC40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DFBBF-4D59-4228-8E5F-811EA01BB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5CD6A-2C51-438C-BF19-CCD4A195B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Freeform 24"/>
          <p:cNvSpPr>
            <a:spLocks/>
          </p:cNvSpPr>
          <p:nvPr/>
        </p:nvSpPr>
        <p:spPr bwMode="auto">
          <a:xfrm rot="-3172564">
            <a:off x="10564284" y="-362479"/>
            <a:ext cx="1162050" cy="2779183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916093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10261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88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41333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57733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68AC44A-8DD1-41E4-A0CC-5AB393844C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51" name="Freeform 27"/>
          <p:cNvSpPr>
            <a:spLocks/>
          </p:cNvSpPr>
          <p:nvPr/>
        </p:nvSpPr>
        <p:spPr bwMode="auto">
          <a:xfrm rot="-3172564">
            <a:off x="10681230" y="-324907"/>
            <a:ext cx="1165225" cy="2796116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auto">
          <a:xfrm rot="-3172564">
            <a:off x="10612439" y="-69849"/>
            <a:ext cx="1025525" cy="2095500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034" name="Group 142"/>
          <p:cNvGrpSpPr>
            <a:grpSpLocks/>
          </p:cNvGrpSpPr>
          <p:nvPr/>
        </p:nvGrpSpPr>
        <p:grpSpPr bwMode="auto">
          <a:xfrm>
            <a:off x="10584" y="5540375"/>
            <a:ext cx="2379133" cy="1246188"/>
            <a:chOff x="5" y="3490"/>
            <a:chExt cx="1124" cy="785"/>
          </a:xfrm>
        </p:grpSpPr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9" name="Freeform 35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" name="Group 137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4" name="Group 128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3" name="Freeform 49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7" name="Freeform 5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0" name="Freeform 56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070" name="Freeform 46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4" name="Freeform 50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5" name="Freeform 51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5" name="Group 126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56" name="Freeform 32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9" name="Freeform 45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1" name="Freeform 47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2" name="Freeform 48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6" name="Freeform 52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8" name="Freeform 5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9" name="Freeform 5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1" name="Freeform 57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035" name="Group 136"/>
          <p:cNvGrpSpPr>
            <a:grpSpLocks/>
          </p:cNvGrpSpPr>
          <p:nvPr/>
        </p:nvGrpSpPr>
        <p:grpSpPr bwMode="auto">
          <a:xfrm>
            <a:off x="11573934" y="2116139"/>
            <a:ext cx="514351" cy="4308475"/>
            <a:chOff x="5468" y="1333"/>
            <a:chExt cx="243" cy="2714"/>
          </a:xfrm>
        </p:grpSpPr>
        <p:sp>
          <p:nvSpPr>
            <p:cNvPr id="1052" name="Freeform 2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3" name="Freeform 5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36" name="Group 141"/>
          <p:cNvGrpSpPr>
            <a:grpSpLocks/>
          </p:cNvGrpSpPr>
          <p:nvPr/>
        </p:nvGrpSpPr>
        <p:grpSpPr bwMode="auto">
          <a:xfrm>
            <a:off x="9757833" y="90488"/>
            <a:ext cx="2844800" cy="1911350"/>
            <a:chOff x="4610" y="57"/>
            <a:chExt cx="1344" cy="1204"/>
          </a:xfrm>
        </p:grpSpPr>
        <p:grpSp>
          <p:nvGrpSpPr>
            <p:cNvPr id="1037" name="Group 132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54" name="Freeform 30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040" name="Group 131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55" name="Freeform 31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2" name="Freeform 38"/>
                <p:cNvSpPr>
                  <a:spLocks/>
                </p:cNvSpPr>
                <p:nvPr userDrawn="1"/>
              </p:nvSpPr>
              <p:spPr bwMode="auto">
                <a:xfrm rot="-3172564">
                  <a:off x="5049" y="331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3" name="Freeform 39"/>
                <p:cNvSpPr>
                  <a:spLocks/>
                </p:cNvSpPr>
                <p:nvPr userDrawn="1"/>
              </p:nvSpPr>
              <p:spPr bwMode="auto">
                <a:xfrm rot="-3172564">
                  <a:off x="4859" y="181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4" name="Freeform 40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5" name="Freeform 41"/>
                <p:cNvSpPr>
                  <a:spLocks/>
                </p:cNvSpPr>
                <p:nvPr userDrawn="1"/>
              </p:nvSpPr>
              <p:spPr bwMode="auto">
                <a:xfrm rot="-3172564">
                  <a:off x="5298" y="896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6" name="Freeform 42"/>
                <p:cNvSpPr>
                  <a:spLocks/>
                </p:cNvSpPr>
                <p:nvPr userDrawn="1"/>
              </p:nvSpPr>
              <p:spPr bwMode="auto">
                <a:xfrm rot="-3172564">
                  <a:off x="5253" y="805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7" name="Freeform 43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49" y="141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164" name="Line 140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1511300"/>
            <a:ext cx="6400800" cy="1536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CSSE 304 Day 5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124200"/>
            <a:ext cx="9372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Instructor intro, part 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Reflexive? solution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Lambda is magnificent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Recursion practice (letrec, named let?)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43200" y="6019801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56030-AF96-49E3-8A23-2195465EED11}"/>
              </a:ext>
            </a:extLst>
          </p:cNvPr>
          <p:cNvSpPr txBox="1"/>
          <p:nvPr/>
        </p:nvSpPr>
        <p:spPr>
          <a:xfrm>
            <a:off x="4191000" y="587758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questions do you have?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B144-1F3D-4E4D-9105-8D6B7B3B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Guy Steele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574F-709E-43B5-BB14-A352E20A3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breakout rooms</a:t>
            </a:r>
          </a:p>
          <a:p>
            <a:r>
              <a:rPr lang="en-US" dirty="0"/>
              <a:t>Each student,  about 1 minute:</a:t>
            </a:r>
          </a:p>
          <a:p>
            <a:pPr lvl="1"/>
            <a:r>
              <a:rPr lang="en-US" dirty="0"/>
              <a:t>What about this video made the biggest impression on you</a:t>
            </a:r>
          </a:p>
        </p:txBody>
      </p:sp>
    </p:spTree>
    <p:extLst>
      <p:ext uri="{BB962C8B-B14F-4D97-AF65-F5344CB8AC3E}">
        <p14:creationId xmlns:p14="http://schemas.microsoft.com/office/powerpoint/2010/main" val="359598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0520-B08E-492C-B908-D3F542A7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52400"/>
            <a:ext cx="6870700" cy="914400"/>
          </a:xfrm>
        </p:spPr>
        <p:txBody>
          <a:bodyPr/>
          <a:lstStyle/>
          <a:p>
            <a:r>
              <a:rPr lang="en-US" dirty="0"/>
              <a:t>reflexive?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8B89D-24C2-42AA-B0AC-7EF386A6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A1CDE-1A06-4CDB-B987-FD20FE18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67758"/>
            <a:ext cx="903026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5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5D2A-6821-4D5C-BB9B-6E3F6B89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0"/>
            <a:ext cx="6870700" cy="762000"/>
          </a:xfrm>
        </p:spPr>
        <p:txBody>
          <a:bodyPr/>
          <a:lstStyle/>
          <a:p>
            <a:r>
              <a:rPr lang="en-US" dirty="0"/>
              <a:t>Lambda is magnificent!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AF0A7-2D6E-4134-9A46-1EEA7442E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38200"/>
            <a:ext cx="4136746" cy="22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2D575B-3290-4644-8F32-B765E3A6B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418" y="2895600"/>
            <a:ext cx="5359692" cy="1733550"/>
          </a:xfrm>
          <a:prstGeom prst="rect">
            <a:avLst/>
          </a:prstGeom>
          <a:ln w="25400">
            <a:solidFill>
              <a:schemeClr val="tx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F1ED00-5D7B-4832-894A-A5DB95490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1" y="4629150"/>
            <a:ext cx="3375355" cy="2152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42D7EC-A12A-4AE0-A2E9-6E8426CCF6D3}"/>
              </a:ext>
            </a:extLst>
          </p:cNvPr>
          <p:cNvSpPr txBox="1"/>
          <p:nvPr/>
        </p:nvSpPr>
        <p:spPr>
          <a:xfrm>
            <a:off x="5942464" y="996345"/>
            <a:ext cx="3963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600CC"/>
                </a:solidFill>
              </a:rPr>
              <a:t>A procedure can create and return a new procedure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E59B2-2EB2-4544-97C3-E0D75A449AA8}"/>
              </a:ext>
            </a:extLst>
          </p:cNvPr>
          <p:cNvSpPr txBox="1"/>
          <p:nvPr/>
        </p:nvSpPr>
        <p:spPr>
          <a:xfrm>
            <a:off x="6094864" y="4983540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600CC"/>
                </a:solidFill>
              </a:rPr>
              <a:t>Procedures can be anonymous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9D09E-B79F-45B5-A983-3E4DC021C3FC}"/>
              </a:ext>
            </a:extLst>
          </p:cNvPr>
          <p:cNvSpPr txBox="1"/>
          <p:nvPr/>
        </p:nvSpPr>
        <p:spPr>
          <a:xfrm>
            <a:off x="1600200" y="3048000"/>
            <a:ext cx="32766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6600CC"/>
                </a:solidFill>
              </a:rPr>
              <a:t>Make-adder is a “curried” procedure.</a:t>
            </a:r>
          </a:p>
        </p:txBody>
      </p:sp>
    </p:spTree>
    <p:extLst>
      <p:ext uri="{BB962C8B-B14F-4D97-AF65-F5344CB8AC3E}">
        <p14:creationId xmlns:p14="http://schemas.microsoft.com/office/powerpoint/2010/main" val="39359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first-class data object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828800"/>
            <a:ext cx="7696200" cy="3657600"/>
          </a:xfr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US" dirty="0"/>
              <a:t>Can be stored in a data structure</a:t>
            </a:r>
          </a:p>
          <a:p>
            <a:pPr>
              <a:spcBef>
                <a:spcPts val="900"/>
              </a:spcBef>
            </a:pPr>
            <a:r>
              <a:rPr lang="en-US" dirty="0"/>
              <a:t>Can be passed as an argument to a procedure</a:t>
            </a:r>
          </a:p>
          <a:p>
            <a:pPr>
              <a:spcBef>
                <a:spcPts val="900"/>
              </a:spcBef>
            </a:pPr>
            <a:r>
              <a:rPr lang="en-US" dirty="0"/>
              <a:t>Can be returned by a procedure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In Scheme, </a:t>
            </a:r>
            <a:r>
              <a:rPr lang="en-US" b="1" dirty="0"/>
              <a:t>procedures</a:t>
            </a:r>
            <a:r>
              <a:rPr lang="en-US" dirty="0"/>
              <a:t> are first-class.  In some other languages, they are “second-class citizens”.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436D-5B78-4EE1-A434-0FEEE4EA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6B98-1C11-4E74-9D67-A7732567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the other group members to try to write the largest-in-lists code.  </a:t>
            </a:r>
          </a:p>
          <a:p>
            <a:r>
              <a:rPr lang="en-US" dirty="0"/>
              <a:t>Along the way, experiment with letrec and/or named let.</a:t>
            </a:r>
          </a:p>
        </p:txBody>
      </p:sp>
    </p:spTree>
    <p:extLst>
      <p:ext uri="{BB962C8B-B14F-4D97-AF65-F5344CB8AC3E}">
        <p14:creationId xmlns:p14="http://schemas.microsoft.com/office/powerpoint/2010/main" val="55178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304800"/>
            <a:ext cx="8229600" cy="1139825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10972800" cy="5486400"/>
          </a:xfrm>
          <a:noFill/>
        </p:spPr>
        <p:txBody>
          <a:bodyPr/>
          <a:lstStyle/>
          <a:p>
            <a:pPr>
              <a:lnSpc>
                <a:spcPct val="90000"/>
              </a:lnSpc>
              <a:spcAft>
                <a:spcPts val="1800"/>
              </a:spcAft>
              <a:buNone/>
            </a:pPr>
            <a:r>
              <a:rPr lang="en-US" sz="2800" dirty="0">
                <a:latin typeface="Times New Roman" pitchFamily="18" charset="0"/>
              </a:rPr>
              <a:t>Write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largest-in-lists</a:t>
            </a:r>
            <a:r>
              <a:rPr lang="en-US" sz="2800" dirty="0">
                <a:latin typeface="Times New Roman" pitchFamily="18" charset="0"/>
              </a:rPr>
              <a:t>, which takes a list of lists of numbers and finds the largest number.  Returns 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#f</a:t>
            </a:r>
            <a:r>
              <a:rPr lang="en-US" sz="2800" dirty="0">
                <a:latin typeface="Times New Roman" pitchFamily="18" charset="0"/>
              </a:rPr>
              <a:t> if there are no numbers in any of the lists.  Try to create at least one of your recursive procedures using use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letrec</a:t>
            </a:r>
            <a:r>
              <a:rPr lang="en-US" sz="2800" dirty="0">
                <a:latin typeface="Times New Roman" pitchFamily="18" charset="0"/>
              </a:rPr>
              <a:t> or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named let</a:t>
            </a:r>
            <a:endParaRPr lang="en-US" sz="28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6600CC"/>
                </a:solidFill>
                <a:latin typeface="Courier New" pitchFamily="49" charset="0"/>
              </a:rPr>
              <a:t>(largest-in-lists '((1 3 5) () (4) (2 6 1) (4))) 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Wingdings" pitchFamily="2" charset="2"/>
              </a:rPr>
              <a:t></a:t>
            </a:r>
            <a:r>
              <a:rPr lang="en-US" sz="2400" b="1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en-US" sz="2400" b="1" dirty="0">
                <a:solidFill>
                  <a:srgbClr val="703DFF"/>
                </a:solidFill>
                <a:latin typeface="Courier New" pitchFamily="49" charset="0"/>
                <a:sym typeface="Wingdings" pitchFamily="2" charset="2"/>
              </a:rPr>
              <a:t>6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6600CC"/>
                </a:solidFill>
                <a:latin typeface="Courier New" pitchFamily="49" charset="0"/>
              </a:rPr>
              <a:t>(largest-in-lists '(() ()))</a:t>
            </a:r>
            <a:r>
              <a:rPr lang="en-US" sz="2400" b="1" dirty="0">
                <a:solidFill>
                  <a:srgbClr val="703DFF"/>
                </a:solidFill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Wingdings" pitchFamily="2" charset="2"/>
              </a:rPr>
              <a:t></a:t>
            </a:r>
            <a:r>
              <a:rPr lang="en-US" sz="2400" b="1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ourier New" pitchFamily="49" charset="0"/>
                <a:sym typeface="Wingdings" pitchFamily="2" charset="2"/>
              </a:rPr>
              <a:t>f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rgbClr val="6600CC"/>
                </a:solidFill>
                <a:latin typeface="Courier New" pitchFamily="49" charset="0"/>
              </a:rPr>
              <a:t>#f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="1" dirty="0">
              <a:solidFill>
                <a:srgbClr val="FFE7FF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1700" y="3581400"/>
            <a:ext cx="7848600" cy="1508105"/>
          </a:xfrm>
          <a:prstGeom prst="rect">
            <a:avLst/>
          </a:prstGeom>
          <a:noFill/>
          <a:ln w="19050">
            <a:solidFill>
              <a:srgbClr val="703D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rgbClr val="FF0000"/>
                </a:solidFill>
              </a:rPr>
              <a:t>Work with another student or two.  Pair program. </a:t>
            </a:r>
            <a:br>
              <a:rPr lang="en-US" sz="2300" b="1" dirty="0">
                <a:solidFill>
                  <a:srgbClr val="FF0000"/>
                </a:solidFill>
              </a:rPr>
            </a:br>
            <a:r>
              <a:rPr lang="en-US" sz="2300" b="1" dirty="0">
                <a:solidFill>
                  <a:srgbClr val="FF0000"/>
                </a:solidFill>
              </a:rPr>
              <a:t>Test cases available on the PLC grading server.  </a:t>
            </a:r>
          </a:p>
          <a:p>
            <a:r>
              <a:rPr lang="en-US" sz="2300" b="1" dirty="0">
                <a:solidFill>
                  <a:srgbClr val="FF0000"/>
                </a:solidFill>
              </a:rPr>
              <a:t>There is also a file with test code:</a:t>
            </a:r>
          </a:p>
          <a:p>
            <a:r>
              <a:rPr lang="en-US" sz="2300" b="1" dirty="0">
                <a:solidFill>
                  <a:srgbClr val="FF0000"/>
                </a:solidFill>
              </a:rPr>
              <a:t>Live-in-class/Day05</a:t>
            </a:r>
          </a:p>
        </p:txBody>
      </p:sp>
    </p:spTree>
    <p:extLst>
      <p:ext uri="{BB962C8B-B14F-4D97-AF65-F5344CB8AC3E}">
        <p14:creationId xmlns:p14="http://schemas.microsoft.com/office/powerpoint/2010/main" val="418294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67E08BD33AF847BFFFCEA660B9D12D" ma:contentTypeVersion="10" ma:contentTypeDescription="Create a new document." ma:contentTypeScope="" ma:versionID="a7176ac148a46b9626f62d7172fb2b84">
  <xsd:schema xmlns:xsd="http://www.w3.org/2001/XMLSchema" xmlns:xs="http://www.w3.org/2001/XMLSchema" xmlns:p="http://schemas.microsoft.com/office/2006/metadata/properties" xmlns:ns3="4fa51c9f-cbf9-4bd7-bfa8-f86e014663cd" targetNamespace="http://schemas.microsoft.com/office/2006/metadata/properties" ma:root="true" ma:fieldsID="7375f36b3db55b92c59ca0a0465392b8" ns3:_="">
    <xsd:import namespace="4fa51c9f-cbf9-4bd7-bfa8-f86e014663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51c9f-cbf9-4bd7-bfa8-f86e014663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333086-6E9D-49A9-A953-D2208E3943F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fa51c9f-cbf9-4bd7-bfa8-f86e014663c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03DE43B-91D5-4455-B74A-B5141B94E9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a51c9f-cbf9-4bd7-bfa8-f86e014663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80830A-847B-4E08-85F2-07215055C5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29187</TotalTime>
  <Words>243</Words>
  <Application>Microsoft Office PowerPoint</Application>
  <PresentationFormat>Widescreen</PresentationFormat>
  <Paragraphs>34</Paragraphs>
  <Slides>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Comic Sans MS</vt:lpstr>
      <vt:lpstr>Courier New</vt:lpstr>
      <vt:lpstr>Times New Roman</vt:lpstr>
      <vt:lpstr>Wingdings</vt:lpstr>
      <vt:lpstr>Crayons</vt:lpstr>
      <vt:lpstr>CSSE 304 Day 5</vt:lpstr>
      <vt:lpstr>Guy Steele Discussion</vt:lpstr>
      <vt:lpstr>reflexive? solution</vt:lpstr>
      <vt:lpstr>Lambda is magnificent!</vt:lpstr>
      <vt:lpstr>A first-class data object</vt:lpstr>
      <vt:lpstr>Breakout rooms</vt:lpstr>
      <vt:lpstr>Exercise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Catapult II 2002</dc:title>
  <dc:creator>Claude Anderson</dc:creator>
  <cp:lastModifiedBy>Claude Anderson</cp:lastModifiedBy>
  <cp:revision>145</cp:revision>
  <cp:lastPrinted>2019-12-09T14:39:51Z</cp:lastPrinted>
  <dcterms:created xsi:type="dcterms:W3CDTF">2002-07-12T12:18:30Z</dcterms:created>
  <dcterms:modified xsi:type="dcterms:W3CDTF">2020-12-07T11:22:17Z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ContentTypeId">
    <vt:lpwstr>0x010100CA67E08BD33AF847BFFFCEA660B9D12D</vt:lpwstr>
  </property>
</Properties>
</file>