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71" r:id="rId3"/>
    <p:sldId id="314" r:id="rId4"/>
    <p:sldId id="320" r:id="rId5"/>
    <p:sldId id="319" r:id="rId6"/>
    <p:sldId id="289" r:id="rId7"/>
    <p:sldId id="316" r:id="rId8"/>
    <p:sldId id="317" r:id="rId9"/>
    <p:sldId id="318" r:id="rId10"/>
    <p:sldId id="292" r:id="rId11"/>
    <p:sldId id="296" r:id="rId12"/>
    <p:sldId id="297" r:id="rId13"/>
    <p:sldId id="298" r:id="rId14"/>
    <p:sldId id="300" r:id="rId15"/>
    <p:sldId id="301" r:id="rId16"/>
    <p:sldId id="311" r:id="rId17"/>
    <p:sldId id="312" r:id="rId18"/>
    <p:sldId id="313" r:id="rId19"/>
    <p:sldId id="309" r:id="rId20"/>
    <p:sldId id="306" r:id="rId21"/>
    <p:sldId id="307" r:id="rId22"/>
    <p:sldId id="310" r:id="rId23"/>
    <p:sldId id="315" r:id="rId24"/>
    <p:sldId id="305" r:id="rId2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0002"/>
    <a:srgbClr val="703DFF"/>
    <a:srgbClr val="6600CC"/>
    <a:srgbClr val="0000FF"/>
    <a:srgbClr val="9973FF"/>
    <a:srgbClr val="0000CC"/>
    <a:srgbClr val="F7F7F7"/>
    <a:srgbClr val="F6F3FF"/>
    <a:srgbClr val="E9E1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62" autoAdjust="0"/>
    <p:restoredTop sz="86410" autoAdjust="0"/>
  </p:normalViewPr>
  <p:slideViewPr>
    <p:cSldViewPr>
      <p:cViewPr varScale="1">
        <p:scale>
          <a:sx n="62" d="100"/>
          <a:sy n="62" d="100"/>
        </p:scale>
        <p:origin x="84" y="3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9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7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68" tIns="47934" rIns="95868" bIns="4793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38" y="7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68" tIns="47934" rIns="95868" bIns="4793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5" y="9118377"/>
            <a:ext cx="3170420" cy="48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68" tIns="47934" rIns="95868" bIns="4793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38" y="9118377"/>
            <a:ext cx="3170420" cy="48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68" tIns="47934" rIns="95868" bIns="4793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505F31E-D289-40EE-B667-A5DCBF38C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42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7"/>
            <a:ext cx="3170420" cy="480615"/>
          </a:xfrm>
          <a:prstGeom prst="rect">
            <a:avLst/>
          </a:prstGeom>
        </p:spPr>
        <p:txBody>
          <a:bodyPr vert="horz" lIns="94825" tIns="47412" rIns="94825" bIns="4741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38" y="7"/>
            <a:ext cx="3170420" cy="480615"/>
          </a:xfrm>
          <a:prstGeom prst="rect">
            <a:avLst/>
          </a:prstGeom>
        </p:spPr>
        <p:txBody>
          <a:bodyPr vert="horz" lIns="94825" tIns="47412" rIns="94825" bIns="47412" rtlCol="0"/>
          <a:lstStyle>
            <a:lvl1pPr algn="r">
              <a:defRPr sz="1200"/>
            </a:lvl1pPr>
          </a:lstStyle>
          <a:p>
            <a:fld id="{6E46AC5E-5A9B-4056-B802-8260EC10E66A}" type="datetimeFigureOut">
              <a:rPr lang="en-US" smtClean="0"/>
              <a:pPr/>
              <a:t>12/9/2019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19138"/>
            <a:ext cx="4803775" cy="3602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25" tIns="47412" rIns="94825" bIns="4741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2021" y="4560298"/>
            <a:ext cx="5851161" cy="4321092"/>
          </a:xfrm>
          <a:prstGeom prst="rect">
            <a:avLst/>
          </a:prstGeom>
        </p:spPr>
        <p:txBody>
          <a:bodyPr vert="horz" lIns="94825" tIns="47412" rIns="94825" bIns="4741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5" y="9118377"/>
            <a:ext cx="3170420" cy="480612"/>
          </a:xfrm>
          <a:prstGeom prst="rect">
            <a:avLst/>
          </a:prstGeom>
        </p:spPr>
        <p:txBody>
          <a:bodyPr vert="horz" lIns="94825" tIns="47412" rIns="94825" bIns="4741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38" y="9118377"/>
            <a:ext cx="3170420" cy="480612"/>
          </a:xfrm>
          <a:prstGeom prst="rect">
            <a:avLst/>
          </a:prstGeom>
        </p:spPr>
        <p:txBody>
          <a:bodyPr vert="horz" lIns="94825" tIns="47412" rIns="94825" bIns="47412" rtlCol="0" anchor="b"/>
          <a:lstStyle>
            <a:lvl1pPr algn="r">
              <a:defRPr sz="1200"/>
            </a:lvl1pPr>
          </a:lstStyle>
          <a:p>
            <a:fld id="{F352D5B2-AE34-4C55-AB6F-517E1ACFB3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48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72A2D-1FB5-4235-BD2A-A47C126380A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67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8500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BBEE-0ED0-4AF6-8D22-ECE7454DC3F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71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BBEE-0ED0-4AF6-8D22-ECE7454DC3F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76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 the translation on the board.</a:t>
            </a:r>
          </a:p>
          <a:p>
            <a:r>
              <a:rPr lang="en-US" dirty="0"/>
              <a:t>Tell them that one of the  problems in  A4 is to do this translation automatically.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2D5B2-AE34-4C55-AB6F-517E1ACFB39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71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BBEE-0ED0-4AF6-8D22-ECE7454DC3F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03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2D5B2-AE34-4C55-AB6F-517E1ACFB39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41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BBEE-0ED0-4AF6-8D22-ECE7454DC3F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55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BBEE-0ED0-4AF6-8D22-ECE7454DC3F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54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0"/>
          <p:cNvSpPr>
            <a:spLocks/>
          </p:cNvSpPr>
          <p:nvPr/>
        </p:nvSpPr>
        <p:spPr bwMode="blackWhite">
          <a:xfrm>
            <a:off x="20638" y="12700"/>
            <a:ext cx="8896350" cy="6780213"/>
          </a:xfrm>
          <a:custGeom>
            <a:avLst/>
            <a:gdLst/>
            <a:ahLst/>
            <a:cxnLst>
              <a:cxn ang="0">
                <a:pos x="2822" y="0"/>
              </a:cxn>
              <a:cxn ang="0">
                <a:pos x="0" y="975"/>
              </a:cxn>
              <a:cxn ang="0">
                <a:pos x="2169" y="3619"/>
              </a:cxn>
              <a:cxn ang="0">
                <a:pos x="3985" y="1125"/>
              </a:cxn>
              <a:cxn ang="0">
                <a:pos x="2822" y="0"/>
              </a:cxn>
              <a:cxn ang="0">
                <a:pos x="2822" y="0"/>
              </a:cxn>
            </a:cxnLst>
            <a:rect l="0" t="0" r="r" b="b"/>
            <a:pathLst>
              <a:path w="3985" h="3619">
                <a:moveTo>
                  <a:pt x="2822" y="0"/>
                </a:moveTo>
                <a:lnTo>
                  <a:pt x="0" y="975"/>
                </a:lnTo>
                <a:lnTo>
                  <a:pt x="2169" y="3619"/>
                </a:lnTo>
                <a:lnTo>
                  <a:pt x="3985" y="1125"/>
                </a:lnTo>
                <a:lnTo>
                  <a:pt x="2822" y="0"/>
                </a:lnTo>
                <a:lnTo>
                  <a:pt x="282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195263" y="234950"/>
            <a:ext cx="3787775" cy="1778000"/>
            <a:chOff x="123" y="148"/>
            <a:chExt cx="2386" cy="1120"/>
          </a:xfrm>
        </p:grpSpPr>
        <p:sp>
          <p:nvSpPr>
            <p:cNvPr id="6" name="Freeform 28"/>
            <p:cNvSpPr>
              <a:spLocks/>
            </p:cNvSpPr>
            <p:nvPr userDrawn="1"/>
          </p:nvSpPr>
          <p:spPr bwMode="auto">
            <a:xfrm>
              <a:off x="177" y="177"/>
              <a:ext cx="2250" cy="1017"/>
            </a:xfrm>
            <a:custGeom>
              <a:avLst/>
              <a:gdLst/>
              <a:ahLst/>
              <a:cxnLst>
                <a:cxn ang="0">
                  <a:pos x="794" y="395"/>
                </a:cxn>
                <a:cxn ang="0">
                  <a:pos x="710" y="318"/>
                </a:cxn>
                <a:cxn ang="0">
                  <a:pos x="556" y="210"/>
                </a:cxn>
                <a:cxn ang="0">
                  <a:pos x="71" y="0"/>
                </a:cxn>
                <a:cxn ang="0">
                  <a:pos x="23" y="20"/>
                </a:cxn>
                <a:cxn ang="0">
                  <a:pos x="0" y="83"/>
                </a:cxn>
                <a:cxn ang="0">
                  <a:pos x="28" y="155"/>
                </a:cxn>
                <a:cxn ang="0">
                  <a:pos x="570" y="409"/>
                </a:cxn>
                <a:cxn ang="0">
                  <a:pos x="689" y="393"/>
                </a:cxn>
                <a:cxn ang="0">
                  <a:pos x="785" y="414"/>
                </a:cxn>
                <a:cxn ang="0">
                  <a:pos x="794" y="395"/>
                </a:cxn>
                <a:cxn ang="0">
                  <a:pos x="794" y="395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29"/>
            <p:cNvSpPr>
              <a:spLocks/>
            </p:cNvSpPr>
            <p:nvPr userDrawn="1"/>
          </p:nvSpPr>
          <p:spPr bwMode="auto">
            <a:xfrm>
              <a:off x="166" y="261"/>
              <a:ext cx="2244" cy="100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30"/>
            <p:cNvSpPr>
              <a:spLocks/>
            </p:cNvSpPr>
            <p:nvPr userDrawn="1"/>
          </p:nvSpPr>
          <p:spPr bwMode="auto">
            <a:xfrm>
              <a:off x="474" y="344"/>
              <a:ext cx="1488" cy="919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9" name="Group 57"/>
            <p:cNvGrpSpPr>
              <a:grpSpLocks/>
            </p:cNvGrpSpPr>
            <p:nvPr userDrawn="1"/>
          </p:nvGrpSpPr>
          <p:grpSpPr bwMode="auto">
            <a:xfrm>
              <a:off x="123" y="148"/>
              <a:ext cx="2386" cy="1081"/>
              <a:chOff x="123" y="148"/>
              <a:chExt cx="2386" cy="1081"/>
            </a:xfrm>
          </p:grpSpPr>
          <p:sp>
            <p:nvSpPr>
              <p:cNvPr id="10" name="Freeform 31"/>
              <p:cNvSpPr>
                <a:spLocks/>
              </p:cNvSpPr>
              <p:nvPr userDrawn="1"/>
            </p:nvSpPr>
            <p:spPr bwMode="auto">
              <a:xfrm>
                <a:off x="2005" y="934"/>
                <a:ext cx="212" cy="214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40" y="66"/>
                  </a:cxn>
                  <a:cxn ang="0">
                    <a:pos x="0" y="173"/>
                  </a:cxn>
                  <a:cxn ang="0">
                    <a:pos x="80" y="160"/>
                  </a:cxn>
                  <a:cxn ang="0">
                    <a:pos x="103" y="84"/>
                  </a:cxn>
                  <a:cxn ang="0">
                    <a:pos x="150" y="27"/>
                  </a:cxn>
                  <a:cxn ang="0">
                    <a:pos x="110" y="0"/>
                  </a:cxn>
                  <a:cxn ang="0">
                    <a:pos x="110" y="0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Freeform 32"/>
              <p:cNvSpPr>
                <a:spLocks/>
              </p:cNvSpPr>
              <p:nvPr userDrawn="1"/>
            </p:nvSpPr>
            <p:spPr bwMode="auto">
              <a:xfrm>
                <a:off x="123" y="148"/>
                <a:ext cx="2386" cy="1081"/>
              </a:xfrm>
              <a:custGeom>
                <a:avLst/>
                <a:gdLst/>
                <a:ahLst/>
                <a:cxnLst>
                  <a:cxn ang="0">
                    <a:pos x="156" y="0"/>
                  </a:cxn>
                  <a:cxn ang="0">
                    <a:pos x="63" y="52"/>
                  </a:cxn>
                  <a:cxn ang="0">
                    <a:pos x="0" y="208"/>
                  </a:cxn>
                  <a:cxn ang="0">
                    <a:pos x="67" y="358"/>
                  </a:cxn>
                  <a:cxn ang="0">
                    <a:pos x="1182" y="867"/>
                  </a:cxn>
                  <a:cxn ang="0">
                    <a:pos x="1422" y="835"/>
                  </a:cxn>
                  <a:cxn ang="0">
                    <a:pos x="1616" y="880"/>
                  </a:cxn>
                  <a:cxn ang="0">
                    <a:pos x="1684" y="808"/>
                  </a:cxn>
                  <a:cxn ang="0">
                    <a:pos x="1502" y="664"/>
                  </a:cxn>
                  <a:cxn ang="0">
                    <a:pos x="1428" y="512"/>
                  </a:cxn>
                  <a:cxn ang="0">
                    <a:pos x="1369" y="527"/>
                  </a:cxn>
                  <a:cxn ang="0">
                    <a:pos x="1439" y="664"/>
                  </a:cxn>
                  <a:cxn ang="0">
                    <a:pos x="1578" y="810"/>
                  </a:cxn>
                  <a:cxn ang="0">
                    <a:pos x="1413" y="787"/>
                  </a:cxn>
                  <a:cxn ang="0">
                    <a:pos x="1219" y="814"/>
                  </a:cxn>
                  <a:cxn ang="0">
                    <a:pos x="1255" y="650"/>
                  </a:cxn>
                  <a:cxn ang="0">
                    <a:pos x="1338" y="538"/>
                  </a:cxn>
                  <a:cxn ang="0">
                    <a:pos x="1241" y="552"/>
                  </a:cxn>
                  <a:cxn ang="0">
                    <a:pos x="1165" y="658"/>
                  </a:cxn>
                  <a:cxn ang="0">
                    <a:pos x="1139" y="791"/>
                  </a:cxn>
                  <a:cxn ang="0">
                    <a:pos x="107" y="310"/>
                  </a:cxn>
                  <a:cxn ang="0">
                    <a:pos x="80" y="215"/>
                  </a:cxn>
                  <a:cxn ang="0">
                    <a:pos x="103" y="95"/>
                  </a:cxn>
                  <a:cxn ang="0">
                    <a:pos x="217" y="0"/>
                  </a:cxn>
                  <a:cxn ang="0">
                    <a:pos x="156" y="0"/>
                  </a:cxn>
                  <a:cxn ang="0">
                    <a:pos x="156" y="0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" name="Freeform 33"/>
              <p:cNvSpPr>
                <a:spLocks/>
              </p:cNvSpPr>
              <p:nvPr userDrawn="1"/>
            </p:nvSpPr>
            <p:spPr bwMode="auto">
              <a:xfrm>
                <a:off x="324" y="158"/>
                <a:ext cx="1686" cy="614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Freeform 34"/>
              <p:cNvSpPr>
                <a:spLocks/>
              </p:cNvSpPr>
              <p:nvPr userDrawn="1"/>
            </p:nvSpPr>
            <p:spPr bwMode="auto">
              <a:xfrm>
                <a:off x="409" y="251"/>
                <a:ext cx="227" cy="410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9" y="106"/>
                  </a:cxn>
                  <a:cxn ang="0">
                    <a:pos x="0" y="230"/>
                  </a:cxn>
                  <a:cxn ang="0">
                    <a:pos x="33" y="314"/>
                  </a:cxn>
                  <a:cxn ang="0">
                    <a:pos x="94" y="335"/>
                  </a:cxn>
                  <a:cxn ang="0">
                    <a:pos x="76" y="154"/>
                  </a:cxn>
                  <a:cxn ang="0">
                    <a:pos x="160" y="17"/>
                  </a:cxn>
                  <a:cxn ang="0">
                    <a:pos x="116" y="0"/>
                  </a:cxn>
                  <a:cxn ang="0">
                    <a:pos x="116" y="0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" name="Freeform 35"/>
              <p:cNvSpPr>
                <a:spLocks/>
              </p:cNvSpPr>
              <p:nvPr userDrawn="1"/>
            </p:nvSpPr>
            <p:spPr bwMode="auto">
              <a:xfrm>
                <a:off x="846" y="536"/>
                <a:ext cx="691" cy="36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15" name="Group 59"/>
          <p:cNvGrpSpPr>
            <a:grpSpLocks/>
          </p:cNvGrpSpPr>
          <p:nvPr/>
        </p:nvGrpSpPr>
        <p:grpSpPr bwMode="auto">
          <a:xfrm>
            <a:off x="7915275" y="4368800"/>
            <a:ext cx="742950" cy="1058863"/>
            <a:chOff x="4986" y="2752"/>
            <a:chExt cx="468" cy="667"/>
          </a:xfrm>
        </p:grpSpPr>
        <p:sp>
          <p:nvSpPr>
            <p:cNvPr id="16" name="Freeform 37"/>
            <p:cNvSpPr>
              <a:spLocks/>
            </p:cNvSpPr>
            <p:nvPr userDrawn="1"/>
          </p:nvSpPr>
          <p:spPr bwMode="auto">
            <a:xfrm rot="7320404">
              <a:off x="4909" y="2936"/>
              <a:ext cx="629" cy="293"/>
            </a:xfrm>
            <a:custGeom>
              <a:avLst/>
              <a:gdLst/>
              <a:ahLst/>
              <a:cxnLst>
                <a:cxn ang="0">
                  <a:pos x="794" y="395"/>
                </a:cxn>
                <a:cxn ang="0">
                  <a:pos x="710" y="318"/>
                </a:cxn>
                <a:cxn ang="0">
                  <a:pos x="556" y="210"/>
                </a:cxn>
                <a:cxn ang="0">
                  <a:pos x="71" y="0"/>
                </a:cxn>
                <a:cxn ang="0">
                  <a:pos x="23" y="20"/>
                </a:cxn>
                <a:cxn ang="0">
                  <a:pos x="0" y="83"/>
                </a:cxn>
                <a:cxn ang="0">
                  <a:pos x="28" y="155"/>
                </a:cxn>
                <a:cxn ang="0">
                  <a:pos x="570" y="409"/>
                </a:cxn>
                <a:cxn ang="0">
                  <a:pos x="689" y="393"/>
                </a:cxn>
                <a:cxn ang="0">
                  <a:pos x="785" y="414"/>
                </a:cxn>
                <a:cxn ang="0">
                  <a:pos x="794" y="395"/>
                </a:cxn>
                <a:cxn ang="0">
                  <a:pos x="794" y="395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Freeform 38"/>
            <p:cNvSpPr>
              <a:spLocks/>
            </p:cNvSpPr>
            <p:nvPr userDrawn="1"/>
          </p:nvSpPr>
          <p:spPr bwMode="auto">
            <a:xfrm rot="7320404">
              <a:off x="4893" y="2923"/>
              <a:ext cx="627" cy="290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Freeform 39"/>
            <p:cNvSpPr>
              <a:spLocks/>
            </p:cNvSpPr>
            <p:nvPr userDrawn="1"/>
          </p:nvSpPr>
          <p:spPr bwMode="auto">
            <a:xfrm rot="7320404">
              <a:off x="5000" y="2913"/>
              <a:ext cx="416" cy="265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9" name="Group 58"/>
            <p:cNvGrpSpPr>
              <a:grpSpLocks/>
            </p:cNvGrpSpPr>
            <p:nvPr userDrawn="1"/>
          </p:nvGrpSpPr>
          <p:grpSpPr bwMode="auto">
            <a:xfrm>
              <a:off x="4986" y="2752"/>
              <a:ext cx="469" cy="667"/>
              <a:chOff x="4986" y="2752"/>
              <a:chExt cx="469" cy="667"/>
            </a:xfrm>
          </p:grpSpPr>
          <p:sp>
            <p:nvSpPr>
              <p:cNvPr id="20" name="Freeform 40"/>
              <p:cNvSpPr>
                <a:spLocks/>
              </p:cNvSpPr>
              <p:nvPr userDrawn="1"/>
            </p:nvSpPr>
            <p:spPr bwMode="auto">
              <a:xfrm rot="7320404">
                <a:off x="4987" y="3190"/>
                <a:ext cx="59" cy="61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40" y="66"/>
                  </a:cxn>
                  <a:cxn ang="0">
                    <a:pos x="0" y="173"/>
                  </a:cxn>
                  <a:cxn ang="0">
                    <a:pos x="80" y="160"/>
                  </a:cxn>
                  <a:cxn ang="0">
                    <a:pos x="103" y="84"/>
                  </a:cxn>
                  <a:cxn ang="0">
                    <a:pos x="150" y="27"/>
                  </a:cxn>
                  <a:cxn ang="0">
                    <a:pos x="110" y="0"/>
                  </a:cxn>
                  <a:cxn ang="0">
                    <a:pos x="110" y="0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" name="Freeform 41"/>
              <p:cNvSpPr>
                <a:spLocks/>
              </p:cNvSpPr>
              <p:nvPr userDrawn="1"/>
            </p:nvSpPr>
            <p:spPr bwMode="auto">
              <a:xfrm rot="7320404">
                <a:off x="4887" y="2930"/>
                <a:ext cx="667" cy="311"/>
              </a:xfrm>
              <a:custGeom>
                <a:avLst/>
                <a:gdLst/>
                <a:ahLst/>
                <a:cxnLst>
                  <a:cxn ang="0">
                    <a:pos x="156" y="0"/>
                  </a:cxn>
                  <a:cxn ang="0">
                    <a:pos x="63" y="52"/>
                  </a:cxn>
                  <a:cxn ang="0">
                    <a:pos x="0" y="208"/>
                  </a:cxn>
                  <a:cxn ang="0">
                    <a:pos x="67" y="358"/>
                  </a:cxn>
                  <a:cxn ang="0">
                    <a:pos x="1182" y="867"/>
                  </a:cxn>
                  <a:cxn ang="0">
                    <a:pos x="1422" y="835"/>
                  </a:cxn>
                  <a:cxn ang="0">
                    <a:pos x="1616" y="880"/>
                  </a:cxn>
                  <a:cxn ang="0">
                    <a:pos x="1684" y="808"/>
                  </a:cxn>
                  <a:cxn ang="0">
                    <a:pos x="1502" y="664"/>
                  </a:cxn>
                  <a:cxn ang="0">
                    <a:pos x="1428" y="512"/>
                  </a:cxn>
                  <a:cxn ang="0">
                    <a:pos x="1369" y="527"/>
                  </a:cxn>
                  <a:cxn ang="0">
                    <a:pos x="1439" y="664"/>
                  </a:cxn>
                  <a:cxn ang="0">
                    <a:pos x="1578" y="810"/>
                  </a:cxn>
                  <a:cxn ang="0">
                    <a:pos x="1413" y="787"/>
                  </a:cxn>
                  <a:cxn ang="0">
                    <a:pos x="1219" y="814"/>
                  </a:cxn>
                  <a:cxn ang="0">
                    <a:pos x="1255" y="650"/>
                  </a:cxn>
                  <a:cxn ang="0">
                    <a:pos x="1338" y="538"/>
                  </a:cxn>
                  <a:cxn ang="0">
                    <a:pos x="1241" y="552"/>
                  </a:cxn>
                  <a:cxn ang="0">
                    <a:pos x="1165" y="658"/>
                  </a:cxn>
                  <a:cxn ang="0">
                    <a:pos x="1139" y="791"/>
                  </a:cxn>
                  <a:cxn ang="0">
                    <a:pos x="107" y="310"/>
                  </a:cxn>
                  <a:cxn ang="0">
                    <a:pos x="80" y="215"/>
                  </a:cxn>
                  <a:cxn ang="0">
                    <a:pos x="103" y="95"/>
                  </a:cxn>
                  <a:cxn ang="0">
                    <a:pos x="217" y="0"/>
                  </a:cxn>
                  <a:cxn ang="0">
                    <a:pos x="156" y="0"/>
                  </a:cxn>
                  <a:cxn ang="0">
                    <a:pos x="156" y="0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" name="Freeform 42"/>
              <p:cNvSpPr>
                <a:spLocks/>
              </p:cNvSpPr>
              <p:nvPr userDrawn="1"/>
            </p:nvSpPr>
            <p:spPr bwMode="auto">
              <a:xfrm rot="7320404">
                <a:off x="5062" y="2997"/>
                <a:ext cx="472" cy="176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3" name="Freeform 43"/>
              <p:cNvSpPr>
                <a:spLocks/>
              </p:cNvSpPr>
              <p:nvPr userDrawn="1"/>
            </p:nvSpPr>
            <p:spPr bwMode="auto">
              <a:xfrm rot="7320404">
                <a:off x="5364" y="2873"/>
                <a:ext cx="63" cy="118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9" y="106"/>
                  </a:cxn>
                  <a:cxn ang="0">
                    <a:pos x="0" y="230"/>
                  </a:cxn>
                  <a:cxn ang="0">
                    <a:pos x="33" y="314"/>
                  </a:cxn>
                  <a:cxn ang="0">
                    <a:pos x="94" y="335"/>
                  </a:cxn>
                  <a:cxn ang="0">
                    <a:pos x="76" y="154"/>
                  </a:cxn>
                  <a:cxn ang="0">
                    <a:pos x="160" y="17"/>
                  </a:cxn>
                  <a:cxn ang="0">
                    <a:pos x="116" y="0"/>
                  </a:cxn>
                  <a:cxn ang="0">
                    <a:pos x="116" y="0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" name="Freeform 44"/>
              <p:cNvSpPr>
                <a:spLocks/>
              </p:cNvSpPr>
              <p:nvPr userDrawn="1"/>
            </p:nvSpPr>
            <p:spPr bwMode="auto">
              <a:xfrm rot="7320404">
                <a:off x="5137" y="3000"/>
                <a:ext cx="193" cy="10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25" name="Freeform 45"/>
          <p:cNvSpPr>
            <a:spLocks/>
          </p:cNvSpPr>
          <p:nvPr/>
        </p:nvSpPr>
        <p:spPr bwMode="auto">
          <a:xfrm>
            <a:off x="901700" y="5054600"/>
            <a:ext cx="6807200" cy="7286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256"/>
              </a:cxn>
              <a:cxn ang="0">
                <a:pos x="1560" y="144"/>
              </a:cxn>
              <a:cxn ang="0">
                <a:pos x="1856" y="376"/>
              </a:cxn>
              <a:cxn ang="0">
                <a:pos x="2344" y="152"/>
              </a:cxn>
              <a:cxn ang="0">
                <a:pos x="3536" y="456"/>
              </a:cxn>
              <a:cxn ang="0">
                <a:pos x="4288" y="136"/>
              </a:cxn>
            </a:cxnLst>
            <a:rect l="0" t="0" r="r" b="b"/>
            <a:pathLst>
              <a:path w="4288" h="459">
                <a:moveTo>
                  <a:pt x="0" y="0"/>
                </a:moveTo>
                <a:cubicBezTo>
                  <a:pt x="136" y="43"/>
                  <a:pt x="556" y="232"/>
                  <a:pt x="816" y="256"/>
                </a:cubicBezTo>
                <a:cubicBezTo>
                  <a:pt x="1076" y="280"/>
                  <a:pt x="1387" y="124"/>
                  <a:pt x="1560" y="144"/>
                </a:cubicBezTo>
                <a:cubicBezTo>
                  <a:pt x="1733" y="164"/>
                  <a:pt x="1725" y="375"/>
                  <a:pt x="1856" y="376"/>
                </a:cubicBezTo>
                <a:cubicBezTo>
                  <a:pt x="1987" y="377"/>
                  <a:pt x="2064" y="139"/>
                  <a:pt x="2344" y="152"/>
                </a:cubicBezTo>
                <a:cubicBezTo>
                  <a:pt x="2624" y="165"/>
                  <a:pt x="3212" y="459"/>
                  <a:pt x="3536" y="456"/>
                </a:cubicBezTo>
                <a:cubicBezTo>
                  <a:pt x="3860" y="453"/>
                  <a:pt x="4165" y="188"/>
                  <a:pt x="4288" y="136"/>
                </a:cubicBezTo>
              </a:path>
            </a:pathLst>
          </a:custGeom>
          <a:noFill/>
          <a:ln w="76200" cap="flat" cmpd="sng">
            <a:solidFill>
              <a:schemeClr val="folHlink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6" name="Freeform 49"/>
          <p:cNvSpPr>
            <a:spLocks/>
          </p:cNvSpPr>
          <p:nvPr/>
        </p:nvSpPr>
        <p:spPr bwMode="auto">
          <a:xfrm>
            <a:off x="4076700" y="1930400"/>
            <a:ext cx="889000" cy="381000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280" y="144"/>
              </a:cxn>
              <a:cxn ang="0">
                <a:pos x="448" y="16"/>
              </a:cxn>
              <a:cxn ang="0">
                <a:pos x="560" y="240"/>
              </a:cxn>
            </a:cxnLst>
            <a:rect l="0" t="0" r="r" b="b"/>
            <a:pathLst>
              <a:path w="560" h="240">
                <a:moveTo>
                  <a:pt x="0" y="32"/>
                </a:moveTo>
                <a:cubicBezTo>
                  <a:pt x="102" y="89"/>
                  <a:pt x="205" y="147"/>
                  <a:pt x="280" y="144"/>
                </a:cubicBezTo>
                <a:cubicBezTo>
                  <a:pt x="355" y="141"/>
                  <a:pt x="401" y="0"/>
                  <a:pt x="448" y="16"/>
                </a:cubicBezTo>
                <a:cubicBezTo>
                  <a:pt x="495" y="32"/>
                  <a:pt x="541" y="201"/>
                  <a:pt x="560" y="240"/>
                </a:cubicBezTo>
              </a:path>
            </a:pathLst>
          </a:custGeom>
          <a:noFill/>
          <a:ln w="114300" cmpd="sng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1511300"/>
            <a:ext cx="6400800" cy="2273300"/>
          </a:xfrm>
          <a:effectLst>
            <a:outerShdw dist="45791" dir="2021404" algn="ctr" rotWithShape="0">
              <a:schemeClr val="bg2"/>
            </a:outerShdw>
          </a:effectLst>
        </p:spPr>
        <p:txBody>
          <a:bodyPr/>
          <a:lstStyle>
            <a:lvl1pPr>
              <a:defRPr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9400" y="4051300"/>
            <a:ext cx="6032500" cy="1003300"/>
          </a:xfrm>
        </p:spPr>
        <p:txBody>
          <a:bodyPr/>
          <a:lstStyle>
            <a:lvl1pPr marL="0" indent="0" algn="ctr">
              <a:buFontTx/>
              <a:buNone/>
              <a:defRPr sz="28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5546EF4-5852-45D2-93C0-689FD51AFF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A3CFC5-27DC-4EAE-910F-4E8CDFE8F1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152400"/>
            <a:ext cx="1924050" cy="5334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19750" cy="5334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D754AF-2D27-4C96-B2AF-E77164DA72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1600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37719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828800"/>
            <a:ext cx="3771900" cy="175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3733800"/>
            <a:ext cx="3771900" cy="175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CA4D0E-395B-4411-9415-A9A55EF5DF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1600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37719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828800"/>
            <a:ext cx="37719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5C9B20-5A20-43A5-9C8A-5E7AD93F86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B00BEC-C6C8-4115-BD9B-319ADA115A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C3FDB-D3D1-47CC-BF83-749C2B472C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7719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828800"/>
            <a:ext cx="37719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D7A15-EF34-4264-BB2A-342F3A799E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E418B-49A7-447B-942C-AE8FC6DE8B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DC49CC-3262-4F9A-A133-AC8A4C6105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B72A3C-6962-446E-B0EA-618A0AC408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4DFBBF-4D59-4228-8E5F-811EA01BB8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A5CD6A-2C51-438C-BF19-CCD4A195BD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Freeform 24"/>
          <p:cNvSpPr>
            <a:spLocks/>
          </p:cNvSpPr>
          <p:nvPr/>
        </p:nvSpPr>
        <p:spPr bwMode="auto">
          <a:xfrm rot="-3172564">
            <a:off x="7777957" y="-15081"/>
            <a:ext cx="1162050" cy="2084387"/>
          </a:xfrm>
          <a:custGeom>
            <a:avLst/>
            <a:gdLst/>
            <a:ahLst/>
            <a:cxnLst>
              <a:cxn ang="0">
                <a:pos x="2903" y="433"/>
              </a:cxn>
              <a:cxn ang="0">
                <a:pos x="2565" y="80"/>
              </a:cxn>
              <a:cxn ang="0">
                <a:pos x="2241" y="0"/>
              </a:cxn>
              <a:cxn ang="0">
                <a:pos x="110" y="2811"/>
              </a:cxn>
              <a:cxn ang="0">
                <a:pos x="110" y="3228"/>
              </a:cxn>
              <a:cxn ang="0">
                <a:pos x="0" y="3631"/>
              </a:cxn>
              <a:cxn ang="0">
                <a:pos x="72" y="3686"/>
              </a:cxn>
              <a:cxn ang="0">
                <a:pos x="441" y="3355"/>
              </a:cxn>
              <a:cxn ang="0">
                <a:pos x="740" y="3228"/>
              </a:cxn>
              <a:cxn ang="0">
                <a:pos x="2903" y="433"/>
              </a:cxn>
              <a:cxn ang="0">
                <a:pos x="2903" y="433"/>
              </a:cxn>
            </a:cxnLst>
            <a:rect l="0" t="0" r="r" b="b"/>
            <a:pathLst>
              <a:path w="2903" h="3686">
                <a:moveTo>
                  <a:pt x="2903" y="433"/>
                </a:moveTo>
                <a:lnTo>
                  <a:pt x="2565" y="80"/>
                </a:lnTo>
                <a:lnTo>
                  <a:pt x="2241" y="0"/>
                </a:lnTo>
                <a:lnTo>
                  <a:pt x="110" y="2811"/>
                </a:lnTo>
                <a:lnTo>
                  <a:pt x="110" y="3228"/>
                </a:lnTo>
                <a:lnTo>
                  <a:pt x="0" y="3631"/>
                </a:lnTo>
                <a:lnTo>
                  <a:pt x="72" y="3686"/>
                </a:lnTo>
                <a:lnTo>
                  <a:pt x="441" y="3355"/>
                </a:lnTo>
                <a:lnTo>
                  <a:pt x="740" y="3228"/>
                </a:lnTo>
                <a:lnTo>
                  <a:pt x="2903" y="433"/>
                </a:lnTo>
                <a:lnTo>
                  <a:pt x="2903" y="43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68707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696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56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D68AC44A-8DD1-41E4-A0CC-5AB393844C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51" name="Freeform 27"/>
          <p:cNvSpPr>
            <a:spLocks/>
          </p:cNvSpPr>
          <p:nvPr/>
        </p:nvSpPr>
        <p:spPr bwMode="auto">
          <a:xfrm rot="-3172564">
            <a:off x="7865269" y="24607"/>
            <a:ext cx="1165225" cy="2097087"/>
          </a:xfrm>
          <a:custGeom>
            <a:avLst/>
            <a:gdLst/>
            <a:ahLst/>
            <a:cxnLst>
              <a:cxn ang="0">
                <a:pos x="2293" y="0"/>
              </a:cxn>
              <a:cxn ang="0">
                <a:pos x="130" y="2835"/>
              </a:cxn>
              <a:cxn ang="0">
                <a:pos x="131" y="3201"/>
              </a:cxn>
              <a:cxn ang="0">
                <a:pos x="0" y="3633"/>
              </a:cxn>
              <a:cxn ang="0">
                <a:pos x="50" y="3703"/>
              </a:cxn>
              <a:cxn ang="0">
                <a:pos x="422" y="3352"/>
              </a:cxn>
              <a:cxn ang="0">
                <a:pos x="763" y="3220"/>
              </a:cxn>
              <a:cxn ang="0">
                <a:pos x="2911" y="428"/>
              </a:cxn>
              <a:cxn ang="0">
                <a:pos x="2589" y="96"/>
              </a:cxn>
              <a:cxn ang="0">
                <a:pos x="2293" y="0"/>
              </a:cxn>
              <a:cxn ang="0">
                <a:pos x="2293" y="0"/>
              </a:cxn>
            </a:cxnLst>
            <a:rect l="0" t="0" r="r" b="b"/>
            <a:pathLst>
              <a:path w="2911" h="3703">
                <a:moveTo>
                  <a:pt x="2293" y="0"/>
                </a:moveTo>
                <a:lnTo>
                  <a:pt x="130" y="2835"/>
                </a:lnTo>
                <a:lnTo>
                  <a:pt x="131" y="3201"/>
                </a:lnTo>
                <a:lnTo>
                  <a:pt x="0" y="3633"/>
                </a:lnTo>
                <a:lnTo>
                  <a:pt x="50" y="3703"/>
                </a:lnTo>
                <a:lnTo>
                  <a:pt x="422" y="3352"/>
                </a:lnTo>
                <a:lnTo>
                  <a:pt x="763" y="3220"/>
                </a:lnTo>
                <a:lnTo>
                  <a:pt x="2911" y="428"/>
                </a:lnTo>
                <a:lnTo>
                  <a:pt x="2589" y="96"/>
                </a:lnTo>
                <a:lnTo>
                  <a:pt x="2293" y="0"/>
                </a:lnTo>
                <a:lnTo>
                  <a:pt x="2293" y="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53" name="Freeform 29"/>
          <p:cNvSpPr>
            <a:spLocks/>
          </p:cNvSpPr>
          <p:nvPr/>
        </p:nvSpPr>
        <p:spPr bwMode="auto">
          <a:xfrm rot="-3172564">
            <a:off x="7831138" y="192088"/>
            <a:ext cx="1025525" cy="1571625"/>
          </a:xfrm>
          <a:custGeom>
            <a:avLst/>
            <a:gdLst/>
            <a:ahLst/>
            <a:cxnLst>
              <a:cxn ang="0">
                <a:pos x="0" y="2485"/>
              </a:cxn>
              <a:cxn ang="0">
                <a:pos x="432" y="2553"/>
              </a:cxn>
              <a:cxn ang="0">
                <a:pos x="736" y="2777"/>
              </a:cxn>
              <a:cxn ang="0">
                <a:pos x="2561" y="399"/>
              </a:cxn>
              <a:cxn ang="0">
                <a:pos x="2118" y="82"/>
              </a:cxn>
              <a:cxn ang="0">
                <a:pos x="1898" y="0"/>
              </a:cxn>
              <a:cxn ang="0">
                <a:pos x="0" y="2485"/>
              </a:cxn>
              <a:cxn ang="0">
                <a:pos x="0" y="2485"/>
              </a:cxn>
            </a:cxnLst>
            <a:rect l="0" t="0" r="r" b="b"/>
            <a:pathLst>
              <a:path w="2561" h="2777">
                <a:moveTo>
                  <a:pt x="0" y="2485"/>
                </a:moveTo>
                <a:lnTo>
                  <a:pt x="432" y="2553"/>
                </a:lnTo>
                <a:lnTo>
                  <a:pt x="736" y="2777"/>
                </a:lnTo>
                <a:lnTo>
                  <a:pt x="2561" y="399"/>
                </a:lnTo>
                <a:lnTo>
                  <a:pt x="2118" y="82"/>
                </a:lnTo>
                <a:lnTo>
                  <a:pt x="1898" y="0"/>
                </a:lnTo>
                <a:lnTo>
                  <a:pt x="0" y="2485"/>
                </a:lnTo>
                <a:lnTo>
                  <a:pt x="0" y="2485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1034" name="Group 142"/>
          <p:cNvGrpSpPr>
            <a:grpSpLocks/>
          </p:cNvGrpSpPr>
          <p:nvPr/>
        </p:nvGrpSpPr>
        <p:grpSpPr bwMode="auto">
          <a:xfrm>
            <a:off x="7938" y="5540375"/>
            <a:ext cx="1784350" cy="1246188"/>
            <a:chOff x="5" y="3490"/>
            <a:chExt cx="1124" cy="785"/>
          </a:xfrm>
        </p:grpSpPr>
        <p:sp>
          <p:nvSpPr>
            <p:cNvPr id="1046" name="Freeform 22"/>
            <p:cNvSpPr>
              <a:spLocks/>
            </p:cNvSpPr>
            <p:nvPr userDrawn="1"/>
          </p:nvSpPr>
          <p:spPr bwMode="auto">
            <a:xfrm>
              <a:off x="24" y="3505"/>
              <a:ext cx="1089" cy="649"/>
            </a:xfrm>
            <a:custGeom>
              <a:avLst/>
              <a:gdLst/>
              <a:ahLst/>
              <a:cxnLst>
                <a:cxn ang="0">
                  <a:pos x="1587" y="1260"/>
                </a:cxn>
                <a:cxn ang="0">
                  <a:pos x="1420" y="1106"/>
                </a:cxn>
                <a:cxn ang="0">
                  <a:pos x="1331" y="477"/>
                </a:cxn>
                <a:cxn ang="0">
                  <a:pos x="2139" y="330"/>
                </a:cxn>
                <a:cxn ang="0">
                  <a:pos x="2177" y="203"/>
                </a:cxn>
                <a:cxn ang="0">
                  <a:pos x="2099" y="100"/>
                </a:cxn>
                <a:cxn ang="0">
                  <a:pos x="1276" y="211"/>
                </a:cxn>
                <a:cxn ang="0">
                  <a:pos x="1219" y="32"/>
                </a:cxn>
                <a:cxn ang="0">
                  <a:pos x="1085" y="0"/>
                </a:cxn>
                <a:cxn ang="0">
                  <a:pos x="958" y="28"/>
                </a:cxn>
                <a:cxn ang="0">
                  <a:pos x="888" y="106"/>
                </a:cxn>
                <a:cxn ang="0">
                  <a:pos x="937" y="285"/>
                </a:cxn>
                <a:cxn ang="0">
                  <a:pos x="660" y="441"/>
                </a:cxn>
                <a:cxn ang="0">
                  <a:pos x="983" y="473"/>
                </a:cxn>
                <a:cxn ang="0">
                  <a:pos x="1112" y="889"/>
                </a:cxn>
                <a:cxn ang="0">
                  <a:pos x="141" y="469"/>
                </a:cxn>
                <a:cxn ang="0">
                  <a:pos x="46" y="509"/>
                </a:cxn>
                <a:cxn ang="0">
                  <a:pos x="0" y="636"/>
                </a:cxn>
                <a:cxn ang="0">
                  <a:pos x="55" y="779"/>
                </a:cxn>
                <a:cxn ang="0">
                  <a:pos x="1139" y="1288"/>
                </a:cxn>
                <a:cxn ang="0">
                  <a:pos x="1378" y="1256"/>
                </a:cxn>
                <a:cxn ang="0">
                  <a:pos x="1570" y="1298"/>
                </a:cxn>
                <a:cxn ang="0">
                  <a:pos x="1587" y="1260"/>
                </a:cxn>
                <a:cxn ang="0">
                  <a:pos x="1587" y="1260"/>
                </a:cxn>
              </a:cxnLst>
              <a:rect l="0" t="0" r="r" b="b"/>
              <a:pathLst>
                <a:path w="2177" h="1298">
                  <a:moveTo>
                    <a:pt x="1587" y="1260"/>
                  </a:moveTo>
                  <a:lnTo>
                    <a:pt x="1420" y="1106"/>
                  </a:lnTo>
                  <a:lnTo>
                    <a:pt x="1331" y="477"/>
                  </a:lnTo>
                  <a:lnTo>
                    <a:pt x="2139" y="330"/>
                  </a:lnTo>
                  <a:lnTo>
                    <a:pt x="2177" y="203"/>
                  </a:lnTo>
                  <a:lnTo>
                    <a:pt x="2099" y="100"/>
                  </a:lnTo>
                  <a:lnTo>
                    <a:pt x="1276" y="211"/>
                  </a:lnTo>
                  <a:lnTo>
                    <a:pt x="1219" y="32"/>
                  </a:lnTo>
                  <a:lnTo>
                    <a:pt x="1085" y="0"/>
                  </a:lnTo>
                  <a:lnTo>
                    <a:pt x="958" y="28"/>
                  </a:lnTo>
                  <a:lnTo>
                    <a:pt x="888" y="106"/>
                  </a:lnTo>
                  <a:lnTo>
                    <a:pt x="937" y="285"/>
                  </a:lnTo>
                  <a:lnTo>
                    <a:pt x="660" y="441"/>
                  </a:lnTo>
                  <a:lnTo>
                    <a:pt x="983" y="473"/>
                  </a:lnTo>
                  <a:lnTo>
                    <a:pt x="1112" y="889"/>
                  </a:lnTo>
                  <a:lnTo>
                    <a:pt x="141" y="469"/>
                  </a:lnTo>
                  <a:lnTo>
                    <a:pt x="46" y="509"/>
                  </a:lnTo>
                  <a:lnTo>
                    <a:pt x="0" y="636"/>
                  </a:lnTo>
                  <a:lnTo>
                    <a:pt x="55" y="779"/>
                  </a:lnTo>
                  <a:lnTo>
                    <a:pt x="1139" y="1288"/>
                  </a:lnTo>
                  <a:lnTo>
                    <a:pt x="1378" y="1256"/>
                  </a:lnTo>
                  <a:lnTo>
                    <a:pt x="1570" y="1298"/>
                  </a:lnTo>
                  <a:lnTo>
                    <a:pt x="1587" y="1260"/>
                  </a:lnTo>
                  <a:lnTo>
                    <a:pt x="1587" y="1260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auto">
            <a:xfrm>
              <a:off x="1022" y="3582"/>
              <a:ext cx="71" cy="129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20" y="0"/>
                </a:cxn>
                <a:cxn ang="0">
                  <a:pos x="143" y="233"/>
                </a:cxn>
                <a:cxn ang="0">
                  <a:pos x="8" y="258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143" h="258">
                  <a:moveTo>
                    <a:pt x="0" y="7"/>
                  </a:moveTo>
                  <a:lnTo>
                    <a:pt x="120" y="0"/>
                  </a:lnTo>
                  <a:lnTo>
                    <a:pt x="143" y="233"/>
                  </a:lnTo>
                  <a:lnTo>
                    <a:pt x="8" y="258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9" name="Freeform 25"/>
            <p:cNvSpPr>
              <a:spLocks/>
            </p:cNvSpPr>
            <p:nvPr userDrawn="1"/>
          </p:nvSpPr>
          <p:spPr bwMode="auto">
            <a:xfrm>
              <a:off x="20" y="3774"/>
              <a:ext cx="792" cy="410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0" name="Freeform 26"/>
            <p:cNvSpPr>
              <a:spLocks/>
            </p:cNvSpPr>
            <p:nvPr userDrawn="1"/>
          </p:nvSpPr>
          <p:spPr bwMode="auto">
            <a:xfrm>
              <a:off x="129" y="3808"/>
              <a:ext cx="525" cy="374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7" name="Freeform 33"/>
            <p:cNvSpPr>
              <a:spLocks/>
            </p:cNvSpPr>
            <p:nvPr userDrawn="1"/>
          </p:nvSpPr>
          <p:spPr bwMode="auto">
            <a:xfrm>
              <a:off x="485" y="3532"/>
              <a:ext cx="135" cy="121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160" y="0"/>
                </a:cxn>
                <a:cxn ang="0">
                  <a:pos x="251" y="36"/>
                </a:cxn>
                <a:cxn ang="0">
                  <a:pos x="272" y="139"/>
                </a:cxn>
                <a:cxn ang="0">
                  <a:pos x="164" y="146"/>
                </a:cxn>
                <a:cxn ang="0">
                  <a:pos x="32" y="241"/>
                </a:cxn>
                <a:cxn ang="0">
                  <a:pos x="0" y="28"/>
                </a:cxn>
                <a:cxn ang="0">
                  <a:pos x="0" y="28"/>
                </a:cxn>
              </a:cxnLst>
              <a:rect l="0" t="0" r="r" b="b"/>
              <a:pathLst>
                <a:path w="272" h="241">
                  <a:moveTo>
                    <a:pt x="0" y="28"/>
                  </a:moveTo>
                  <a:lnTo>
                    <a:pt x="160" y="0"/>
                  </a:lnTo>
                  <a:lnTo>
                    <a:pt x="251" y="36"/>
                  </a:lnTo>
                  <a:lnTo>
                    <a:pt x="272" y="139"/>
                  </a:lnTo>
                  <a:lnTo>
                    <a:pt x="164" y="146"/>
                  </a:lnTo>
                  <a:lnTo>
                    <a:pt x="32" y="241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8" name="Freeform 34"/>
            <p:cNvSpPr>
              <a:spLocks/>
            </p:cNvSpPr>
            <p:nvPr userDrawn="1"/>
          </p:nvSpPr>
          <p:spPr bwMode="auto">
            <a:xfrm>
              <a:off x="641" y="4163"/>
              <a:ext cx="76" cy="112"/>
            </a:xfrm>
            <a:custGeom>
              <a:avLst/>
              <a:gdLst/>
              <a:ahLst/>
              <a:cxnLst>
                <a:cxn ang="0">
                  <a:pos x="152" y="4"/>
                </a:cxn>
                <a:cxn ang="0">
                  <a:pos x="152" y="224"/>
                </a:cxn>
                <a:cxn ang="0">
                  <a:pos x="0" y="8"/>
                </a:cxn>
                <a:cxn ang="0">
                  <a:pos x="72" y="0"/>
                </a:cxn>
                <a:cxn ang="0">
                  <a:pos x="152" y="4"/>
                </a:cxn>
                <a:cxn ang="0">
                  <a:pos x="152" y="4"/>
                </a:cxn>
              </a:cxnLst>
              <a:rect l="0" t="0" r="r" b="b"/>
              <a:pathLst>
                <a:path w="152" h="224">
                  <a:moveTo>
                    <a:pt x="152" y="4"/>
                  </a:moveTo>
                  <a:lnTo>
                    <a:pt x="152" y="224"/>
                  </a:lnTo>
                  <a:lnTo>
                    <a:pt x="0" y="8"/>
                  </a:lnTo>
                  <a:lnTo>
                    <a:pt x="72" y="0"/>
                  </a:lnTo>
                  <a:lnTo>
                    <a:pt x="152" y="4"/>
                  </a:lnTo>
                  <a:lnTo>
                    <a:pt x="152" y="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9" name="Freeform 35"/>
            <p:cNvSpPr>
              <a:spLocks/>
            </p:cNvSpPr>
            <p:nvPr userDrawn="1"/>
          </p:nvSpPr>
          <p:spPr bwMode="auto">
            <a:xfrm>
              <a:off x="504" y="3607"/>
              <a:ext cx="193" cy="383"/>
            </a:xfrm>
            <a:custGeom>
              <a:avLst/>
              <a:gdLst/>
              <a:ahLst/>
              <a:cxnLst>
                <a:cxn ang="0">
                  <a:pos x="0" y="80"/>
                </a:cxn>
                <a:cxn ang="0">
                  <a:pos x="87" y="0"/>
                </a:cxn>
                <a:cxn ang="0">
                  <a:pos x="232" y="6"/>
                </a:cxn>
                <a:cxn ang="0">
                  <a:pos x="386" y="764"/>
                </a:cxn>
                <a:cxn ang="0">
                  <a:pos x="279" y="720"/>
                </a:cxn>
                <a:cxn ang="0">
                  <a:pos x="152" y="677"/>
                </a:cxn>
                <a:cxn ang="0">
                  <a:pos x="0" y="80"/>
                </a:cxn>
                <a:cxn ang="0">
                  <a:pos x="0" y="80"/>
                </a:cxn>
              </a:cxnLst>
              <a:rect l="0" t="0" r="r" b="b"/>
              <a:pathLst>
                <a:path w="386" h="764">
                  <a:moveTo>
                    <a:pt x="0" y="80"/>
                  </a:moveTo>
                  <a:lnTo>
                    <a:pt x="87" y="0"/>
                  </a:lnTo>
                  <a:lnTo>
                    <a:pt x="232" y="6"/>
                  </a:lnTo>
                  <a:lnTo>
                    <a:pt x="386" y="764"/>
                  </a:lnTo>
                  <a:lnTo>
                    <a:pt x="279" y="720"/>
                  </a:lnTo>
                  <a:lnTo>
                    <a:pt x="152" y="677"/>
                  </a:lnTo>
                  <a:lnTo>
                    <a:pt x="0" y="8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0" name="Freeform 36"/>
            <p:cNvSpPr>
              <a:spLocks/>
            </p:cNvSpPr>
            <p:nvPr userDrawn="1"/>
          </p:nvSpPr>
          <p:spPr bwMode="auto">
            <a:xfrm>
              <a:off x="668" y="3590"/>
              <a:ext cx="364" cy="174"/>
            </a:xfrm>
            <a:custGeom>
              <a:avLst/>
              <a:gdLst/>
              <a:ahLst/>
              <a:cxnLst>
                <a:cxn ang="0">
                  <a:pos x="692" y="0"/>
                </a:cxn>
                <a:cxn ang="0">
                  <a:pos x="0" y="106"/>
                </a:cxn>
                <a:cxn ang="0">
                  <a:pos x="28" y="348"/>
                </a:cxn>
                <a:cxn ang="0">
                  <a:pos x="715" y="237"/>
                </a:cxn>
                <a:cxn ang="0">
                  <a:pos x="728" y="43"/>
                </a:cxn>
                <a:cxn ang="0">
                  <a:pos x="692" y="0"/>
                </a:cxn>
                <a:cxn ang="0">
                  <a:pos x="692" y="0"/>
                </a:cxn>
              </a:cxnLst>
              <a:rect l="0" t="0" r="r" b="b"/>
              <a:pathLst>
                <a:path w="728" h="348">
                  <a:moveTo>
                    <a:pt x="692" y="0"/>
                  </a:moveTo>
                  <a:lnTo>
                    <a:pt x="0" y="106"/>
                  </a:lnTo>
                  <a:lnTo>
                    <a:pt x="28" y="348"/>
                  </a:lnTo>
                  <a:lnTo>
                    <a:pt x="715" y="237"/>
                  </a:lnTo>
                  <a:lnTo>
                    <a:pt x="728" y="43"/>
                  </a:lnTo>
                  <a:lnTo>
                    <a:pt x="692" y="0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1" name="Freeform 37"/>
            <p:cNvSpPr>
              <a:spLocks/>
            </p:cNvSpPr>
            <p:nvPr userDrawn="1"/>
          </p:nvSpPr>
          <p:spPr bwMode="auto">
            <a:xfrm>
              <a:off x="347" y="3693"/>
              <a:ext cx="156" cy="67"/>
            </a:xfrm>
            <a:custGeom>
              <a:avLst/>
              <a:gdLst/>
              <a:ahLst/>
              <a:cxnLst>
                <a:cxn ang="0">
                  <a:pos x="272" y="0"/>
                </a:cxn>
                <a:cxn ang="0">
                  <a:pos x="0" y="78"/>
                </a:cxn>
                <a:cxn ang="0">
                  <a:pos x="312" y="135"/>
                </a:cxn>
                <a:cxn ang="0">
                  <a:pos x="272" y="0"/>
                </a:cxn>
                <a:cxn ang="0">
                  <a:pos x="272" y="0"/>
                </a:cxn>
              </a:cxnLst>
              <a:rect l="0" t="0" r="r" b="b"/>
              <a:pathLst>
                <a:path w="312" h="135">
                  <a:moveTo>
                    <a:pt x="272" y="0"/>
                  </a:moveTo>
                  <a:lnTo>
                    <a:pt x="0" y="78"/>
                  </a:lnTo>
                  <a:lnTo>
                    <a:pt x="312" y="135"/>
                  </a:lnTo>
                  <a:lnTo>
                    <a:pt x="272" y="0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3" name="Group 137"/>
            <p:cNvGrpSpPr>
              <a:grpSpLocks/>
            </p:cNvGrpSpPr>
            <p:nvPr userDrawn="1"/>
          </p:nvGrpSpPr>
          <p:grpSpPr bwMode="auto">
            <a:xfrm>
              <a:off x="5" y="3490"/>
              <a:ext cx="1124" cy="780"/>
              <a:chOff x="5" y="3490"/>
              <a:chExt cx="1124" cy="780"/>
            </a:xfrm>
          </p:grpSpPr>
          <p:grpSp>
            <p:nvGrpSpPr>
              <p:cNvPr id="4" name="Group 128"/>
              <p:cNvGrpSpPr>
                <a:grpSpLocks/>
              </p:cNvGrpSpPr>
              <p:nvPr userDrawn="1"/>
            </p:nvGrpSpPr>
            <p:grpSpPr bwMode="auto">
              <a:xfrm>
                <a:off x="499" y="3562"/>
                <a:ext cx="548" cy="708"/>
                <a:chOff x="499" y="3562"/>
                <a:chExt cx="548" cy="708"/>
              </a:xfrm>
            </p:grpSpPr>
            <p:sp>
              <p:nvSpPr>
                <p:cNvPr id="1073" name="Freeform 49"/>
                <p:cNvSpPr>
                  <a:spLocks/>
                </p:cNvSpPr>
                <p:nvPr userDrawn="1"/>
              </p:nvSpPr>
              <p:spPr bwMode="auto">
                <a:xfrm>
                  <a:off x="499" y="3587"/>
                  <a:ext cx="157" cy="87"/>
                </a:xfrm>
                <a:custGeom>
                  <a:avLst/>
                  <a:gdLst/>
                  <a:ahLst/>
                  <a:cxnLst>
                    <a:cxn ang="0">
                      <a:pos x="0" y="107"/>
                    </a:cxn>
                    <a:cxn ang="0">
                      <a:pos x="114" y="10"/>
                    </a:cxn>
                    <a:cxn ang="0">
                      <a:pos x="213" y="0"/>
                    </a:cxn>
                    <a:cxn ang="0">
                      <a:pos x="292" y="27"/>
                    </a:cxn>
                    <a:cxn ang="0">
                      <a:pos x="313" y="91"/>
                    </a:cxn>
                    <a:cxn ang="0">
                      <a:pos x="167" y="67"/>
                    </a:cxn>
                    <a:cxn ang="0">
                      <a:pos x="74" y="101"/>
                    </a:cxn>
                    <a:cxn ang="0">
                      <a:pos x="13" y="175"/>
                    </a:cxn>
                    <a:cxn ang="0">
                      <a:pos x="0" y="107"/>
                    </a:cxn>
                    <a:cxn ang="0">
                      <a:pos x="0" y="107"/>
                    </a:cxn>
                  </a:cxnLst>
                  <a:rect l="0" t="0" r="r" b="b"/>
                  <a:pathLst>
                    <a:path w="313" h="175">
                      <a:moveTo>
                        <a:pt x="0" y="107"/>
                      </a:moveTo>
                      <a:lnTo>
                        <a:pt x="114" y="10"/>
                      </a:lnTo>
                      <a:lnTo>
                        <a:pt x="213" y="0"/>
                      </a:lnTo>
                      <a:lnTo>
                        <a:pt x="292" y="27"/>
                      </a:lnTo>
                      <a:lnTo>
                        <a:pt x="313" y="91"/>
                      </a:lnTo>
                      <a:lnTo>
                        <a:pt x="167" y="67"/>
                      </a:lnTo>
                      <a:lnTo>
                        <a:pt x="74" y="101"/>
                      </a:lnTo>
                      <a:lnTo>
                        <a:pt x="13" y="175"/>
                      </a:lnTo>
                      <a:lnTo>
                        <a:pt x="0" y="107"/>
                      </a:lnTo>
                      <a:lnTo>
                        <a:pt x="0" y="10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77" name="Freeform 53"/>
                <p:cNvSpPr>
                  <a:spLocks/>
                </p:cNvSpPr>
                <p:nvPr userDrawn="1"/>
              </p:nvSpPr>
              <p:spPr bwMode="auto">
                <a:xfrm>
                  <a:off x="636" y="4137"/>
                  <a:ext cx="115" cy="133"/>
                </a:xfrm>
                <a:custGeom>
                  <a:avLst/>
                  <a:gdLst/>
                  <a:ahLst/>
                  <a:cxnLst>
                    <a:cxn ang="0">
                      <a:pos x="0" y="40"/>
                    </a:cxn>
                    <a:cxn ang="0">
                      <a:pos x="160" y="266"/>
                    </a:cxn>
                    <a:cxn ang="0">
                      <a:pos x="230" y="251"/>
                    </a:cxn>
                    <a:cxn ang="0">
                      <a:pos x="223" y="17"/>
                    </a:cxn>
                    <a:cxn ang="0">
                      <a:pos x="166" y="0"/>
                    </a:cxn>
                    <a:cxn ang="0">
                      <a:pos x="179" y="197"/>
                    </a:cxn>
                    <a:cxn ang="0">
                      <a:pos x="71" y="4"/>
                    </a:cxn>
                    <a:cxn ang="0">
                      <a:pos x="0" y="40"/>
                    </a:cxn>
                    <a:cxn ang="0">
                      <a:pos x="0" y="40"/>
                    </a:cxn>
                  </a:cxnLst>
                  <a:rect l="0" t="0" r="r" b="b"/>
                  <a:pathLst>
                    <a:path w="230" h="266">
                      <a:moveTo>
                        <a:pt x="0" y="40"/>
                      </a:moveTo>
                      <a:lnTo>
                        <a:pt x="160" y="266"/>
                      </a:lnTo>
                      <a:lnTo>
                        <a:pt x="230" y="251"/>
                      </a:lnTo>
                      <a:lnTo>
                        <a:pt x="223" y="17"/>
                      </a:lnTo>
                      <a:lnTo>
                        <a:pt x="166" y="0"/>
                      </a:lnTo>
                      <a:lnTo>
                        <a:pt x="179" y="197"/>
                      </a:lnTo>
                      <a:lnTo>
                        <a:pt x="71" y="4"/>
                      </a:lnTo>
                      <a:lnTo>
                        <a:pt x="0" y="40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80" name="Freeform 56"/>
                <p:cNvSpPr>
                  <a:spLocks/>
                </p:cNvSpPr>
                <p:nvPr userDrawn="1"/>
              </p:nvSpPr>
              <p:spPr bwMode="auto">
                <a:xfrm>
                  <a:off x="1004" y="3562"/>
                  <a:ext cx="43" cy="117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36" y="93"/>
                    </a:cxn>
                    <a:cxn ang="0">
                      <a:pos x="44" y="154"/>
                    </a:cxn>
                    <a:cxn ang="0">
                      <a:pos x="27" y="234"/>
                    </a:cxn>
                    <a:cxn ang="0">
                      <a:pos x="80" y="220"/>
                    </a:cxn>
                    <a:cxn ang="0">
                      <a:pos x="87" y="116"/>
                    </a:cxn>
                    <a:cxn ang="0">
                      <a:pos x="46" y="0"/>
                    </a:cxn>
                    <a:cxn ang="0">
                      <a:pos x="0" y="1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87" h="234">
                      <a:moveTo>
                        <a:pt x="0" y="19"/>
                      </a:moveTo>
                      <a:lnTo>
                        <a:pt x="36" y="93"/>
                      </a:lnTo>
                      <a:lnTo>
                        <a:pt x="44" y="154"/>
                      </a:lnTo>
                      <a:lnTo>
                        <a:pt x="27" y="234"/>
                      </a:lnTo>
                      <a:lnTo>
                        <a:pt x="80" y="220"/>
                      </a:lnTo>
                      <a:lnTo>
                        <a:pt x="87" y="116"/>
                      </a:lnTo>
                      <a:lnTo>
                        <a:pt x="46" y="0"/>
                      </a:lnTo>
                      <a:lnTo>
                        <a:pt x="0" y="1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sp>
            <p:nvSpPr>
              <p:cNvPr id="1070" name="Freeform 46"/>
              <p:cNvSpPr>
                <a:spLocks/>
              </p:cNvSpPr>
              <p:nvPr userDrawn="1"/>
            </p:nvSpPr>
            <p:spPr bwMode="auto">
              <a:xfrm>
                <a:off x="76" y="3732"/>
                <a:ext cx="595" cy="250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74" name="Freeform 50"/>
              <p:cNvSpPr>
                <a:spLocks/>
              </p:cNvSpPr>
              <p:nvPr userDrawn="1"/>
            </p:nvSpPr>
            <p:spPr bwMode="auto">
              <a:xfrm>
                <a:off x="260" y="3886"/>
                <a:ext cx="244" cy="148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75" name="Freeform 51"/>
              <p:cNvSpPr>
                <a:spLocks/>
              </p:cNvSpPr>
              <p:nvPr userDrawn="1"/>
            </p:nvSpPr>
            <p:spPr bwMode="auto">
              <a:xfrm>
                <a:off x="565" y="3680"/>
                <a:ext cx="107" cy="23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91" y="25"/>
                  </a:cxn>
                  <a:cxn ang="0">
                    <a:pos x="80" y="192"/>
                  </a:cxn>
                  <a:cxn ang="0">
                    <a:pos x="106" y="327"/>
                  </a:cxn>
                  <a:cxn ang="0">
                    <a:pos x="213" y="451"/>
                  </a:cxn>
                  <a:cxn ang="0">
                    <a:pos x="97" y="478"/>
                  </a:cxn>
                  <a:cxn ang="0">
                    <a:pos x="30" y="344"/>
                  </a:cxn>
                  <a:cxn ang="0">
                    <a:pos x="0" y="57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213" h="478">
                    <a:moveTo>
                      <a:pt x="24" y="0"/>
                    </a:moveTo>
                    <a:lnTo>
                      <a:pt x="91" y="25"/>
                    </a:lnTo>
                    <a:lnTo>
                      <a:pt x="80" y="192"/>
                    </a:lnTo>
                    <a:lnTo>
                      <a:pt x="106" y="327"/>
                    </a:lnTo>
                    <a:lnTo>
                      <a:pt x="213" y="451"/>
                    </a:lnTo>
                    <a:lnTo>
                      <a:pt x="97" y="478"/>
                    </a:lnTo>
                    <a:lnTo>
                      <a:pt x="30" y="344"/>
                    </a:lnTo>
                    <a:lnTo>
                      <a:pt x="0" y="57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5" name="Group 126"/>
              <p:cNvGrpSpPr>
                <a:grpSpLocks/>
              </p:cNvGrpSpPr>
              <p:nvPr userDrawn="1"/>
            </p:nvGrpSpPr>
            <p:grpSpPr bwMode="auto">
              <a:xfrm>
                <a:off x="5" y="3490"/>
                <a:ext cx="1124" cy="678"/>
                <a:chOff x="5" y="3490"/>
                <a:chExt cx="1124" cy="678"/>
              </a:xfrm>
            </p:grpSpPr>
            <p:sp>
              <p:nvSpPr>
                <p:cNvPr id="1056" name="Freeform 32"/>
                <p:cNvSpPr>
                  <a:spLocks/>
                </p:cNvSpPr>
                <p:nvPr userDrawn="1"/>
              </p:nvSpPr>
              <p:spPr bwMode="auto">
                <a:xfrm>
                  <a:off x="669" y="4048"/>
                  <a:ext cx="75" cy="87"/>
                </a:xfrm>
                <a:custGeom>
                  <a:avLst/>
                  <a:gdLst/>
                  <a:ahLst/>
                  <a:cxnLst>
                    <a:cxn ang="0">
                      <a:pos x="110" y="0"/>
                    </a:cxn>
                    <a:cxn ang="0">
                      <a:pos x="40" y="66"/>
                    </a:cxn>
                    <a:cxn ang="0">
                      <a:pos x="0" y="173"/>
                    </a:cxn>
                    <a:cxn ang="0">
                      <a:pos x="80" y="160"/>
                    </a:cxn>
                    <a:cxn ang="0">
                      <a:pos x="103" y="84"/>
                    </a:cxn>
                    <a:cxn ang="0">
                      <a:pos x="150" y="27"/>
                    </a:cxn>
                    <a:cxn ang="0">
                      <a:pos x="110" y="0"/>
                    </a:cxn>
                    <a:cxn ang="0">
                      <a:pos x="110" y="0"/>
                    </a:cxn>
                  </a:cxnLst>
                  <a:rect l="0" t="0" r="r" b="b"/>
                  <a:pathLst>
                    <a:path w="150" h="173">
                      <a:moveTo>
                        <a:pt x="110" y="0"/>
                      </a:moveTo>
                      <a:lnTo>
                        <a:pt x="40" y="66"/>
                      </a:lnTo>
                      <a:lnTo>
                        <a:pt x="0" y="173"/>
                      </a:lnTo>
                      <a:lnTo>
                        <a:pt x="80" y="160"/>
                      </a:lnTo>
                      <a:lnTo>
                        <a:pt x="103" y="84"/>
                      </a:lnTo>
                      <a:lnTo>
                        <a:pt x="150" y="27"/>
                      </a:lnTo>
                      <a:lnTo>
                        <a:pt x="110" y="0"/>
                      </a:lnTo>
                      <a:lnTo>
                        <a:pt x="11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9" name="Freeform 45"/>
                <p:cNvSpPr>
                  <a:spLocks/>
                </p:cNvSpPr>
                <p:nvPr userDrawn="1"/>
              </p:nvSpPr>
              <p:spPr bwMode="auto">
                <a:xfrm>
                  <a:off x="5" y="3728"/>
                  <a:ext cx="842" cy="440"/>
                </a:xfrm>
                <a:custGeom>
                  <a:avLst/>
                  <a:gdLst/>
                  <a:ahLst/>
                  <a:cxnLst>
                    <a:cxn ang="0">
                      <a:pos x="156" y="0"/>
                    </a:cxn>
                    <a:cxn ang="0">
                      <a:pos x="63" y="52"/>
                    </a:cxn>
                    <a:cxn ang="0">
                      <a:pos x="0" y="208"/>
                    </a:cxn>
                    <a:cxn ang="0">
                      <a:pos x="67" y="358"/>
                    </a:cxn>
                    <a:cxn ang="0">
                      <a:pos x="1182" y="867"/>
                    </a:cxn>
                    <a:cxn ang="0">
                      <a:pos x="1422" y="835"/>
                    </a:cxn>
                    <a:cxn ang="0">
                      <a:pos x="1616" y="880"/>
                    </a:cxn>
                    <a:cxn ang="0">
                      <a:pos x="1684" y="808"/>
                    </a:cxn>
                    <a:cxn ang="0">
                      <a:pos x="1502" y="664"/>
                    </a:cxn>
                    <a:cxn ang="0">
                      <a:pos x="1428" y="512"/>
                    </a:cxn>
                    <a:cxn ang="0">
                      <a:pos x="1369" y="527"/>
                    </a:cxn>
                    <a:cxn ang="0">
                      <a:pos x="1439" y="664"/>
                    </a:cxn>
                    <a:cxn ang="0">
                      <a:pos x="1578" y="810"/>
                    </a:cxn>
                    <a:cxn ang="0">
                      <a:pos x="1413" y="787"/>
                    </a:cxn>
                    <a:cxn ang="0">
                      <a:pos x="1219" y="814"/>
                    </a:cxn>
                    <a:cxn ang="0">
                      <a:pos x="1255" y="650"/>
                    </a:cxn>
                    <a:cxn ang="0">
                      <a:pos x="1338" y="538"/>
                    </a:cxn>
                    <a:cxn ang="0">
                      <a:pos x="1241" y="552"/>
                    </a:cxn>
                    <a:cxn ang="0">
                      <a:pos x="1165" y="658"/>
                    </a:cxn>
                    <a:cxn ang="0">
                      <a:pos x="1139" y="791"/>
                    </a:cxn>
                    <a:cxn ang="0">
                      <a:pos x="107" y="310"/>
                    </a:cxn>
                    <a:cxn ang="0">
                      <a:pos x="80" y="215"/>
                    </a:cxn>
                    <a:cxn ang="0">
                      <a:pos x="103" y="95"/>
                    </a:cxn>
                    <a:cxn ang="0">
                      <a:pos x="217" y="0"/>
                    </a:cxn>
                    <a:cxn ang="0">
                      <a:pos x="156" y="0"/>
                    </a:cxn>
                    <a:cxn ang="0">
                      <a:pos x="156" y="0"/>
                    </a:cxn>
                  </a:cxnLst>
                  <a:rect l="0" t="0" r="r" b="b"/>
                  <a:pathLst>
                    <a:path w="1684" h="880">
                      <a:moveTo>
                        <a:pt x="156" y="0"/>
                      </a:moveTo>
                      <a:lnTo>
                        <a:pt x="63" y="52"/>
                      </a:lnTo>
                      <a:lnTo>
                        <a:pt x="0" y="208"/>
                      </a:lnTo>
                      <a:lnTo>
                        <a:pt x="67" y="358"/>
                      </a:lnTo>
                      <a:lnTo>
                        <a:pt x="1182" y="867"/>
                      </a:lnTo>
                      <a:lnTo>
                        <a:pt x="1422" y="835"/>
                      </a:lnTo>
                      <a:lnTo>
                        <a:pt x="1616" y="880"/>
                      </a:lnTo>
                      <a:lnTo>
                        <a:pt x="1684" y="808"/>
                      </a:lnTo>
                      <a:lnTo>
                        <a:pt x="1502" y="664"/>
                      </a:lnTo>
                      <a:lnTo>
                        <a:pt x="1428" y="512"/>
                      </a:lnTo>
                      <a:lnTo>
                        <a:pt x="1369" y="527"/>
                      </a:lnTo>
                      <a:lnTo>
                        <a:pt x="1439" y="664"/>
                      </a:lnTo>
                      <a:lnTo>
                        <a:pt x="1578" y="810"/>
                      </a:lnTo>
                      <a:lnTo>
                        <a:pt x="1413" y="787"/>
                      </a:lnTo>
                      <a:lnTo>
                        <a:pt x="1219" y="814"/>
                      </a:lnTo>
                      <a:lnTo>
                        <a:pt x="1255" y="650"/>
                      </a:lnTo>
                      <a:lnTo>
                        <a:pt x="1338" y="538"/>
                      </a:lnTo>
                      <a:lnTo>
                        <a:pt x="1241" y="552"/>
                      </a:lnTo>
                      <a:lnTo>
                        <a:pt x="1165" y="658"/>
                      </a:lnTo>
                      <a:lnTo>
                        <a:pt x="1139" y="791"/>
                      </a:lnTo>
                      <a:lnTo>
                        <a:pt x="107" y="310"/>
                      </a:lnTo>
                      <a:lnTo>
                        <a:pt x="80" y="215"/>
                      </a:lnTo>
                      <a:lnTo>
                        <a:pt x="103" y="95"/>
                      </a:lnTo>
                      <a:lnTo>
                        <a:pt x="217" y="0"/>
                      </a:lnTo>
                      <a:lnTo>
                        <a:pt x="156" y="0"/>
                      </a:lnTo>
                      <a:lnTo>
                        <a:pt x="15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71" name="Freeform 47"/>
                <p:cNvSpPr>
                  <a:spLocks/>
                </p:cNvSpPr>
                <p:nvPr userDrawn="1"/>
              </p:nvSpPr>
              <p:spPr bwMode="auto">
                <a:xfrm>
                  <a:off x="106" y="3770"/>
                  <a:ext cx="80" cy="167"/>
                </a:xfrm>
                <a:custGeom>
                  <a:avLst/>
                  <a:gdLst/>
                  <a:ahLst/>
                  <a:cxnLst>
                    <a:cxn ang="0">
                      <a:pos x="116" y="0"/>
                    </a:cxn>
                    <a:cxn ang="0">
                      <a:pos x="19" y="106"/>
                    </a:cxn>
                    <a:cxn ang="0">
                      <a:pos x="0" y="230"/>
                    </a:cxn>
                    <a:cxn ang="0">
                      <a:pos x="33" y="314"/>
                    </a:cxn>
                    <a:cxn ang="0">
                      <a:pos x="94" y="335"/>
                    </a:cxn>
                    <a:cxn ang="0">
                      <a:pos x="76" y="154"/>
                    </a:cxn>
                    <a:cxn ang="0">
                      <a:pos x="160" y="17"/>
                    </a:cxn>
                    <a:cxn ang="0">
                      <a:pos x="116" y="0"/>
                    </a:cxn>
                    <a:cxn ang="0">
                      <a:pos x="116" y="0"/>
                    </a:cxn>
                  </a:cxnLst>
                  <a:rect l="0" t="0" r="r" b="b"/>
                  <a:pathLst>
                    <a:path w="160" h="335">
                      <a:moveTo>
                        <a:pt x="116" y="0"/>
                      </a:moveTo>
                      <a:lnTo>
                        <a:pt x="19" y="106"/>
                      </a:lnTo>
                      <a:lnTo>
                        <a:pt x="0" y="230"/>
                      </a:lnTo>
                      <a:lnTo>
                        <a:pt x="33" y="314"/>
                      </a:lnTo>
                      <a:lnTo>
                        <a:pt x="94" y="335"/>
                      </a:lnTo>
                      <a:lnTo>
                        <a:pt x="76" y="154"/>
                      </a:lnTo>
                      <a:lnTo>
                        <a:pt x="160" y="17"/>
                      </a:lnTo>
                      <a:lnTo>
                        <a:pt x="116" y="0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72" name="Freeform 48"/>
                <p:cNvSpPr>
                  <a:spLocks/>
                </p:cNvSpPr>
                <p:nvPr userDrawn="1"/>
              </p:nvSpPr>
              <p:spPr bwMode="auto">
                <a:xfrm>
                  <a:off x="449" y="3490"/>
                  <a:ext cx="322" cy="594"/>
                </a:xfrm>
                <a:custGeom>
                  <a:avLst/>
                  <a:gdLst/>
                  <a:ahLst/>
                  <a:cxnLst>
                    <a:cxn ang="0">
                      <a:pos x="218" y="896"/>
                    </a:cxn>
                    <a:cxn ang="0">
                      <a:pos x="0" y="124"/>
                    </a:cxn>
                    <a:cxn ang="0">
                      <a:pos x="81" y="38"/>
                    </a:cxn>
                    <a:cxn ang="0">
                      <a:pos x="258" y="0"/>
                    </a:cxn>
                    <a:cxn ang="0">
                      <a:pos x="399" y="57"/>
                    </a:cxn>
                    <a:cxn ang="0">
                      <a:pos x="642" y="1188"/>
                    </a:cxn>
                    <a:cxn ang="0">
                      <a:pos x="555" y="1091"/>
                    </a:cxn>
                    <a:cxn ang="0">
                      <a:pos x="355" y="97"/>
                    </a:cxn>
                    <a:cxn ang="0">
                      <a:pos x="226" y="61"/>
                    </a:cxn>
                    <a:cxn ang="0">
                      <a:pos x="119" y="74"/>
                    </a:cxn>
                    <a:cxn ang="0">
                      <a:pos x="76" y="141"/>
                    </a:cxn>
                    <a:cxn ang="0">
                      <a:pos x="306" y="924"/>
                    </a:cxn>
                    <a:cxn ang="0">
                      <a:pos x="218" y="896"/>
                    </a:cxn>
                    <a:cxn ang="0">
                      <a:pos x="218" y="896"/>
                    </a:cxn>
                  </a:cxnLst>
                  <a:rect l="0" t="0" r="r" b="b"/>
                  <a:pathLst>
                    <a:path w="642" h="1188">
                      <a:moveTo>
                        <a:pt x="218" y="896"/>
                      </a:moveTo>
                      <a:lnTo>
                        <a:pt x="0" y="124"/>
                      </a:lnTo>
                      <a:lnTo>
                        <a:pt x="81" y="38"/>
                      </a:lnTo>
                      <a:lnTo>
                        <a:pt x="258" y="0"/>
                      </a:lnTo>
                      <a:lnTo>
                        <a:pt x="399" y="57"/>
                      </a:lnTo>
                      <a:lnTo>
                        <a:pt x="642" y="1188"/>
                      </a:lnTo>
                      <a:lnTo>
                        <a:pt x="555" y="1091"/>
                      </a:lnTo>
                      <a:lnTo>
                        <a:pt x="355" y="97"/>
                      </a:lnTo>
                      <a:lnTo>
                        <a:pt x="226" y="61"/>
                      </a:lnTo>
                      <a:lnTo>
                        <a:pt x="119" y="74"/>
                      </a:lnTo>
                      <a:lnTo>
                        <a:pt x="76" y="141"/>
                      </a:lnTo>
                      <a:lnTo>
                        <a:pt x="306" y="924"/>
                      </a:lnTo>
                      <a:lnTo>
                        <a:pt x="218" y="896"/>
                      </a:lnTo>
                      <a:lnTo>
                        <a:pt x="218" y="89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76" name="Freeform 52"/>
                <p:cNvSpPr>
                  <a:spLocks/>
                </p:cNvSpPr>
                <p:nvPr userDrawn="1"/>
              </p:nvSpPr>
              <p:spPr bwMode="auto">
                <a:xfrm>
                  <a:off x="578" y="3650"/>
                  <a:ext cx="96" cy="252"/>
                </a:xfrm>
                <a:custGeom>
                  <a:avLst/>
                  <a:gdLst/>
                  <a:ahLst/>
                  <a:cxnLst>
                    <a:cxn ang="0">
                      <a:pos x="0" y="27"/>
                    </a:cxn>
                    <a:cxn ang="0">
                      <a:pos x="76" y="194"/>
                    </a:cxn>
                    <a:cxn ang="0">
                      <a:pos x="113" y="318"/>
                    </a:cxn>
                    <a:cxn ang="0">
                      <a:pos x="116" y="504"/>
                    </a:cxn>
                    <a:cxn ang="0">
                      <a:pos x="192" y="504"/>
                    </a:cxn>
                    <a:cxn ang="0">
                      <a:pos x="187" y="360"/>
                    </a:cxn>
                    <a:cxn ang="0">
                      <a:pos x="162" y="208"/>
                    </a:cxn>
                    <a:cxn ang="0">
                      <a:pos x="99" y="59"/>
                    </a:cxn>
                    <a:cxn ang="0">
                      <a:pos x="63" y="0"/>
                    </a:cxn>
                    <a:cxn ang="0">
                      <a:pos x="0" y="27"/>
                    </a:cxn>
                    <a:cxn ang="0">
                      <a:pos x="0" y="27"/>
                    </a:cxn>
                  </a:cxnLst>
                  <a:rect l="0" t="0" r="r" b="b"/>
                  <a:pathLst>
                    <a:path w="192" h="504">
                      <a:moveTo>
                        <a:pt x="0" y="27"/>
                      </a:moveTo>
                      <a:lnTo>
                        <a:pt x="76" y="194"/>
                      </a:lnTo>
                      <a:lnTo>
                        <a:pt x="113" y="318"/>
                      </a:lnTo>
                      <a:lnTo>
                        <a:pt x="116" y="504"/>
                      </a:lnTo>
                      <a:lnTo>
                        <a:pt x="192" y="504"/>
                      </a:lnTo>
                      <a:lnTo>
                        <a:pt x="187" y="360"/>
                      </a:lnTo>
                      <a:lnTo>
                        <a:pt x="162" y="208"/>
                      </a:lnTo>
                      <a:lnTo>
                        <a:pt x="99" y="59"/>
                      </a:lnTo>
                      <a:lnTo>
                        <a:pt x="63" y="0"/>
                      </a:lnTo>
                      <a:lnTo>
                        <a:pt x="0" y="27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78" name="Freeform 54"/>
                <p:cNvSpPr>
                  <a:spLocks/>
                </p:cNvSpPr>
                <p:nvPr userDrawn="1"/>
              </p:nvSpPr>
              <p:spPr bwMode="auto">
                <a:xfrm>
                  <a:off x="328" y="3630"/>
                  <a:ext cx="195" cy="135"/>
                </a:xfrm>
                <a:custGeom>
                  <a:avLst/>
                  <a:gdLst/>
                  <a:ahLst/>
                  <a:cxnLst>
                    <a:cxn ang="0">
                      <a:pos x="297" y="0"/>
                    </a:cxn>
                    <a:cxn ang="0">
                      <a:pos x="257" y="17"/>
                    </a:cxn>
                    <a:cxn ang="0">
                      <a:pos x="253" y="66"/>
                    </a:cxn>
                    <a:cxn ang="0">
                      <a:pos x="0" y="169"/>
                    </a:cxn>
                    <a:cxn ang="0">
                      <a:pos x="0" y="222"/>
                    </a:cxn>
                    <a:cxn ang="0">
                      <a:pos x="284" y="226"/>
                    </a:cxn>
                    <a:cxn ang="0">
                      <a:pos x="320" y="269"/>
                    </a:cxn>
                    <a:cxn ang="0">
                      <a:pos x="390" y="266"/>
                    </a:cxn>
                    <a:cxn ang="0">
                      <a:pos x="383" y="190"/>
                    </a:cxn>
                    <a:cxn ang="0">
                      <a:pos x="116" y="176"/>
                    </a:cxn>
                    <a:cxn ang="0">
                      <a:pos x="333" y="89"/>
                    </a:cxn>
                    <a:cxn ang="0">
                      <a:pos x="297" y="0"/>
                    </a:cxn>
                    <a:cxn ang="0">
                      <a:pos x="297" y="0"/>
                    </a:cxn>
                  </a:cxnLst>
                  <a:rect l="0" t="0" r="r" b="b"/>
                  <a:pathLst>
                    <a:path w="390" h="269">
                      <a:moveTo>
                        <a:pt x="297" y="0"/>
                      </a:moveTo>
                      <a:lnTo>
                        <a:pt x="257" y="17"/>
                      </a:lnTo>
                      <a:lnTo>
                        <a:pt x="253" y="66"/>
                      </a:lnTo>
                      <a:lnTo>
                        <a:pt x="0" y="169"/>
                      </a:lnTo>
                      <a:lnTo>
                        <a:pt x="0" y="222"/>
                      </a:lnTo>
                      <a:lnTo>
                        <a:pt x="284" y="226"/>
                      </a:lnTo>
                      <a:lnTo>
                        <a:pt x="320" y="269"/>
                      </a:lnTo>
                      <a:lnTo>
                        <a:pt x="390" y="266"/>
                      </a:lnTo>
                      <a:lnTo>
                        <a:pt x="383" y="190"/>
                      </a:lnTo>
                      <a:lnTo>
                        <a:pt x="116" y="176"/>
                      </a:lnTo>
                      <a:lnTo>
                        <a:pt x="333" y="89"/>
                      </a:lnTo>
                      <a:lnTo>
                        <a:pt x="297" y="0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79" name="Freeform 55"/>
                <p:cNvSpPr>
                  <a:spLocks/>
                </p:cNvSpPr>
                <p:nvPr userDrawn="1"/>
              </p:nvSpPr>
              <p:spPr bwMode="auto">
                <a:xfrm>
                  <a:off x="658" y="3538"/>
                  <a:ext cx="471" cy="212"/>
                </a:xfrm>
                <a:custGeom>
                  <a:avLst/>
                  <a:gdLst/>
                  <a:ahLst/>
                  <a:cxnLst>
                    <a:cxn ang="0">
                      <a:pos x="0" y="131"/>
                    </a:cxn>
                    <a:cxn ang="0">
                      <a:pos x="863" y="0"/>
                    </a:cxn>
                    <a:cxn ang="0">
                      <a:pos x="926" y="78"/>
                    </a:cxn>
                    <a:cxn ang="0">
                      <a:pos x="941" y="181"/>
                    </a:cxn>
                    <a:cxn ang="0">
                      <a:pos x="903" y="282"/>
                    </a:cxn>
                    <a:cxn ang="0">
                      <a:pos x="57" y="424"/>
                    </a:cxn>
                    <a:cxn ang="0">
                      <a:pos x="53" y="384"/>
                    </a:cxn>
                    <a:cxn ang="0">
                      <a:pos x="863" y="242"/>
                    </a:cxn>
                    <a:cxn ang="0">
                      <a:pos x="893" y="145"/>
                    </a:cxn>
                    <a:cxn ang="0">
                      <a:pos x="840" y="57"/>
                    </a:cxn>
                    <a:cxn ang="0">
                      <a:pos x="0" y="185"/>
                    </a:cxn>
                    <a:cxn ang="0">
                      <a:pos x="0" y="131"/>
                    </a:cxn>
                    <a:cxn ang="0">
                      <a:pos x="0" y="131"/>
                    </a:cxn>
                  </a:cxnLst>
                  <a:rect l="0" t="0" r="r" b="b"/>
                  <a:pathLst>
                    <a:path w="941" h="424">
                      <a:moveTo>
                        <a:pt x="0" y="131"/>
                      </a:moveTo>
                      <a:lnTo>
                        <a:pt x="863" y="0"/>
                      </a:lnTo>
                      <a:lnTo>
                        <a:pt x="926" y="78"/>
                      </a:lnTo>
                      <a:lnTo>
                        <a:pt x="941" y="181"/>
                      </a:lnTo>
                      <a:lnTo>
                        <a:pt x="903" y="282"/>
                      </a:lnTo>
                      <a:lnTo>
                        <a:pt x="57" y="424"/>
                      </a:lnTo>
                      <a:lnTo>
                        <a:pt x="53" y="384"/>
                      </a:lnTo>
                      <a:lnTo>
                        <a:pt x="863" y="242"/>
                      </a:lnTo>
                      <a:lnTo>
                        <a:pt x="893" y="145"/>
                      </a:lnTo>
                      <a:lnTo>
                        <a:pt x="840" y="57"/>
                      </a:lnTo>
                      <a:lnTo>
                        <a:pt x="0" y="185"/>
                      </a:lnTo>
                      <a:lnTo>
                        <a:pt x="0" y="131"/>
                      </a:lnTo>
                      <a:lnTo>
                        <a:pt x="0" y="13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81" name="Freeform 57"/>
                <p:cNvSpPr>
                  <a:spLocks/>
                </p:cNvSpPr>
                <p:nvPr userDrawn="1"/>
              </p:nvSpPr>
              <p:spPr bwMode="auto">
                <a:xfrm>
                  <a:off x="717" y="3606"/>
                  <a:ext cx="245" cy="86"/>
                </a:xfrm>
                <a:custGeom>
                  <a:avLst/>
                  <a:gdLst/>
                  <a:ahLst/>
                  <a:cxnLst>
                    <a:cxn ang="0">
                      <a:pos x="0" y="126"/>
                    </a:cxn>
                    <a:cxn ang="0">
                      <a:pos x="66" y="173"/>
                    </a:cxn>
                    <a:cxn ang="0">
                      <a:pos x="222" y="166"/>
                    </a:cxn>
                    <a:cxn ang="0">
                      <a:pos x="418" y="116"/>
                    </a:cxn>
                    <a:cxn ang="0">
                      <a:pos x="488" y="42"/>
                    </a:cxn>
                    <a:cxn ang="0">
                      <a:pos x="443" y="2"/>
                    </a:cxn>
                    <a:cxn ang="0">
                      <a:pos x="253" y="0"/>
                    </a:cxn>
                    <a:cxn ang="0">
                      <a:pos x="110" y="12"/>
                    </a:cxn>
                    <a:cxn ang="0">
                      <a:pos x="15" y="76"/>
                    </a:cxn>
                    <a:cxn ang="0">
                      <a:pos x="112" y="95"/>
                    </a:cxn>
                    <a:cxn ang="0">
                      <a:pos x="275" y="53"/>
                    </a:cxn>
                    <a:cxn ang="0">
                      <a:pos x="416" y="53"/>
                    </a:cxn>
                    <a:cxn ang="0">
                      <a:pos x="268" y="110"/>
                    </a:cxn>
                    <a:cxn ang="0">
                      <a:pos x="142" y="126"/>
                    </a:cxn>
                    <a:cxn ang="0">
                      <a:pos x="0" y="126"/>
                    </a:cxn>
                    <a:cxn ang="0">
                      <a:pos x="0" y="126"/>
                    </a:cxn>
                  </a:cxnLst>
                  <a:rect l="0" t="0" r="r" b="b"/>
                  <a:pathLst>
                    <a:path w="488" h="173">
                      <a:moveTo>
                        <a:pt x="0" y="126"/>
                      </a:moveTo>
                      <a:lnTo>
                        <a:pt x="66" y="173"/>
                      </a:lnTo>
                      <a:lnTo>
                        <a:pt x="222" y="166"/>
                      </a:lnTo>
                      <a:lnTo>
                        <a:pt x="418" y="116"/>
                      </a:lnTo>
                      <a:lnTo>
                        <a:pt x="488" y="42"/>
                      </a:lnTo>
                      <a:lnTo>
                        <a:pt x="443" y="2"/>
                      </a:lnTo>
                      <a:lnTo>
                        <a:pt x="253" y="0"/>
                      </a:lnTo>
                      <a:lnTo>
                        <a:pt x="110" y="12"/>
                      </a:lnTo>
                      <a:lnTo>
                        <a:pt x="15" y="76"/>
                      </a:lnTo>
                      <a:lnTo>
                        <a:pt x="112" y="95"/>
                      </a:lnTo>
                      <a:lnTo>
                        <a:pt x="275" y="53"/>
                      </a:lnTo>
                      <a:lnTo>
                        <a:pt x="416" y="53"/>
                      </a:lnTo>
                      <a:lnTo>
                        <a:pt x="268" y="110"/>
                      </a:lnTo>
                      <a:lnTo>
                        <a:pt x="142" y="126"/>
                      </a:lnTo>
                      <a:lnTo>
                        <a:pt x="0" y="126"/>
                      </a:lnTo>
                      <a:lnTo>
                        <a:pt x="0" y="1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1035" name="Group 136"/>
          <p:cNvGrpSpPr>
            <a:grpSpLocks/>
          </p:cNvGrpSpPr>
          <p:nvPr/>
        </p:nvGrpSpPr>
        <p:grpSpPr bwMode="auto">
          <a:xfrm>
            <a:off x="8680450" y="2116138"/>
            <a:ext cx="385763" cy="4308475"/>
            <a:chOff x="5468" y="1333"/>
            <a:chExt cx="243" cy="2714"/>
          </a:xfrm>
        </p:grpSpPr>
        <p:sp>
          <p:nvSpPr>
            <p:cNvPr id="1052" name="Freeform 28"/>
            <p:cNvSpPr>
              <a:spLocks/>
            </p:cNvSpPr>
            <p:nvPr userDrawn="1"/>
          </p:nvSpPr>
          <p:spPr bwMode="auto">
            <a:xfrm flipH="1">
              <a:off x="5468" y="2620"/>
              <a:ext cx="205" cy="1427"/>
            </a:xfrm>
            <a:custGeom>
              <a:avLst/>
              <a:gdLst/>
              <a:ahLst/>
              <a:cxnLst>
                <a:cxn ang="0">
                  <a:pos x="692" y="3156"/>
                </a:cxn>
                <a:cxn ang="0">
                  <a:pos x="380" y="2945"/>
                </a:cxn>
                <a:cxn ang="0">
                  <a:pos x="319" y="2783"/>
                </a:cxn>
                <a:cxn ang="0">
                  <a:pos x="371" y="2542"/>
                </a:cxn>
                <a:cxn ang="0">
                  <a:pos x="591" y="2251"/>
                </a:cxn>
                <a:cxn ang="0">
                  <a:pos x="641" y="2070"/>
                </a:cxn>
                <a:cxn ang="0">
                  <a:pos x="591" y="1948"/>
                </a:cxn>
                <a:cxn ang="0">
                  <a:pos x="401" y="1859"/>
                </a:cxn>
                <a:cxn ang="0">
                  <a:pos x="361" y="1747"/>
                </a:cxn>
                <a:cxn ang="0">
                  <a:pos x="430" y="1587"/>
                </a:cxn>
                <a:cxn ang="0">
                  <a:pos x="741" y="1156"/>
                </a:cxn>
                <a:cxn ang="0">
                  <a:pos x="772" y="945"/>
                </a:cxn>
                <a:cxn ang="0">
                  <a:pos x="692" y="713"/>
                </a:cxn>
                <a:cxn ang="0">
                  <a:pos x="430" y="603"/>
                </a:cxn>
                <a:cxn ang="0">
                  <a:pos x="200" y="422"/>
                </a:cxn>
                <a:cxn ang="0">
                  <a:pos x="0" y="0"/>
                </a:cxn>
                <a:cxn ang="0">
                  <a:pos x="29" y="382"/>
                </a:cxn>
                <a:cxn ang="0">
                  <a:pos x="179" y="612"/>
                </a:cxn>
                <a:cxn ang="0">
                  <a:pos x="380" y="753"/>
                </a:cxn>
                <a:cxn ang="0">
                  <a:pos x="601" y="833"/>
                </a:cxn>
                <a:cxn ang="0">
                  <a:pos x="612" y="1044"/>
                </a:cxn>
                <a:cxn ang="0">
                  <a:pos x="500" y="1266"/>
                </a:cxn>
                <a:cxn ang="0">
                  <a:pos x="240" y="1658"/>
                </a:cxn>
                <a:cxn ang="0">
                  <a:pos x="230" y="1909"/>
                </a:cxn>
                <a:cxn ang="0">
                  <a:pos x="471" y="2049"/>
                </a:cxn>
                <a:cxn ang="0">
                  <a:pos x="460" y="2180"/>
                </a:cxn>
                <a:cxn ang="0">
                  <a:pos x="249" y="2452"/>
                </a:cxn>
                <a:cxn ang="0">
                  <a:pos x="160" y="2713"/>
                </a:cxn>
                <a:cxn ang="0">
                  <a:pos x="240" y="2994"/>
                </a:cxn>
                <a:cxn ang="0">
                  <a:pos x="430" y="3144"/>
                </a:cxn>
                <a:cxn ang="0">
                  <a:pos x="671" y="3266"/>
                </a:cxn>
                <a:cxn ang="0">
                  <a:pos x="692" y="3156"/>
                </a:cxn>
                <a:cxn ang="0">
                  <a:pos x="692" y="3156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83" name="Freeform 59"/>
            <p:cNvSpPr>
              <a:spLocks/>
            </p:cNvSpPr>
            <p:nvPr userDrawn="1"/>
          </p:nvSpPr>
          <p:spPr bwMode="auto">
            <a:xfrm flipH="1">
              <a:off x="5506" y="1333"/>
              <a:ext cx="205" cy="1633"/>
            </a:xfrm>
            <a:custGeom>
              <a:avLst/>
              <a:gdLst/>
              <a:ahLst/>
              <a:cxnLst>
                <a:cxn ang="0">
                  <a:pos x="692" y="3156"/>
                </a:cxn>
                <a:cxn ang="0">
                  <a:pos x="380" y="2945"/>
                </a:cxn>
                <a:cxn ang="0">
                  <a:pos x="319" y="2783"/>
                </a:cxn>
                <a:cxn ang="0">
                  <a:pos x="371" y="2542"/>
                </a:cxn>
                <a:cxn ang="0">
                  <a:pos x="591" y="2251"/>
                </a:cxn>
                <a:cxn ang="0">
                  <a:pos x="641" y="2070"/>
                </a:cxn>
                <a:cxn ang="0">
                  <a:pos x="591" y="1948"/>
                </a:cxn>
                <a:cxn ang="0">
                  <a:pos x="401" y="1859"/>
                </a:cxn>
                <a:cxn ang="0">
                  <a:pos x="361" y="1747"/>
                </a:cxn>
                <a:cxn ang="0">
                  <a:pos x="430" y="1587"/>
                </a:cxn>
                <a:cxn ang="0">
                  <a:pos x="741" y="1156"/>
                </a:cxn>
                <a:cxn ang="0">
                  <a:pos x="772" y="945"/>
                </a:cxn>
                <a:cxn ang="0">
                  <a:pos x="692" y="713"/>
                </a:cxn>
                <a:cxn ang="0">
                  <a:pos x="430" y="603"/>
                </a:cxn>
                <a:cxn ang="0">
                  <a:pos x="200" y="422"/>
                </a:cxn>
                <a:cxn ang="0">
                  <a:pos x="0" y="0"/>
                </a:cxn>
                <a:cxn ang="0">
                  <a:pos x="29" y="382"/>
                </a:cxn>
                <a:cxn ang="0">
                  <a:pos x="179" y="612"/>
                </a:cxn>
                <a:cxn ang="0">
                  <a:pos x="380" y="753"/>
                </a:cxn>
                <a:cxn ang="0">
                  <a:pos x="601" y="833"/>
                </a:cxn>
                <a:cxn ang="0">
                  <a:pos x="612" y="1044"/>
                </a:cxn>
                <a:cxn ang="0">
                  <a:pos x="500" y="1266"/>
                </a:cxn>
                <a:cxn ang="0">
                  <a:pos x="240" y="1658"/>
                </a:cxn>
                <a:cxn ang="0">
                  <a:pos x="230" y="1909"/>
                </a:cxn>
                <a:cxn ang="0">
                  <a:pos x="471" y="2049"/>
                </a:cxn>
                <a:cxn ang="0">
                  <a:pos x="460" y="2180"/>
                </a:cxn>
                <a:cxn ang="0">
                  <a:pos x="249" y="2452"/>
                </a:cxn>
                <a:cxn ang="0">
                  <a:pos x="160" y="2713"/>
                </a:cxn>
                <a:cxn ang="0">
                  <a:pos x="240" y="2994"/>
                </a:cxn>
                <a:cxn ang="0">
                  <a:pos x="430" y="3144"/>
                </a:cxn>
                <a:cxn ang="0">
                  <a:pos x="671" y="3266"/>
                </a:cxn>
                <a:cxn ang="0">
                  <a:pos x="692" y="3156"/>
                </a:cxn>
                <a:cxn ang="0">
                  <a:pos x="692" y="3156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036" name="Group 141"/>
          <p:cNvGrpSpPr>
            <a:grpSpLocks/>
          </p:cNvGrpSpPr>
          <p:nvPr/>
        </p:nvGrpSpPr>
        <p:grpSpPr bwMode="auto">
          <a:xfrm>
            <a:off x="7318375" y="90488"/>
            <a:ext cx="2133600" cy="1911350"/>
            <a:chOff x="4610" y="57"/>
            <a:chExt cx="1344" cy="1204"/>
          </a:xfrm>
        </p:grpSpPr>
        <p:grpSp>
          <p:nvGrpSpPr>
            <p:cNvPr id="1037" name="Group 132"/>
            <p:cNvGrpSpPr>
              <a:grpSpLocks/>
            </p:cNvGrpSpPr>
            <p:nvPr userDrawn="1"/>
          </p:nvGrpSpPr>
          <p:grpSpPr bwMode="auto">
            <a:xfrm>
              <a:off x="4610" y="57"/>
              <a:ext cx="1344" cy="1204"/>
              <a:chOff x="4610" y="57"/>
              <a:chExt cx="1344" cy="1204"/>
            </a:xfrm>
          </p:grpSpPr>
          <p:sp>
            <p:nvSpPr>
              <p:cNvPr id="1054" name="Freeform 30"/>
              <p:cNvSpPr>
                <a:spLocks/>
              </p:cNvSpPr>
              <p:nvPr userDrawn="1"/>
            </p:nvSpPr>
            <p:spPr bwMode="auto">
              <a:xfrm rot="-3172564">
                <a:off x="5430" y="1086"/>
                <a:ext cx="62" cy="288"/>
              </a:xfrm>
              <a:custGeom>
                <a:avLst/>
                <a:gdLst/>
                <a:ahLst/>
                <a:cxnLst>
                  <a:cxn ang="0">
                    <a:pos x="123" y="9"/>
                  </a:cxn>
                  <a:cxn ang="0">
                    <a:pos x="131" y="342"/>
                  </a:cxn>
                  <a:cxn ang="0">
                    <a:pos x="0" y="806"/>
                  </a:cxn>
                  <a:cxn ang="0">
                    <a:pos x="79" y="789"/>
                  </a:cxn>
                  <a:cxn ang="0">
                    <a:pos x="218" y="376"/>
                  </a:cxn>
                  <a:cxn ang="0">
                    <a:pos x="245" y="0"/>
                  </a:cxn>
                  <a:cxn ang="0">
                    <a:pos x="123" y="9"/>
                  </a:cxn>
                  <a:cxn ang="0">
                    <a:pos x="123" y="9"/>
                  </a:cxn>
                </a:cxnLst>
                <a:rect l="0" t="0" r="r" b="b"/>
                <a:pathLst>
                  <a:path w="245" h="806">
                    <a:moveTo>
                      <a:pt x="123" y="9"/>
                    </a:moveTo>
                    <a:lnTo>
                      <a:pt x="131" y="342"/>
                    </a:lnTo>
                    <a:lnTo>
                      <a:pt x="0" y="806"/>
                    </a:lnTo>
                    <a:lnTo>
                      <a:pt x="79" y="789"/>
                    </a:lnTo>
                    <a:lnTo>
                      <a:pt x="218" y="376"/>
                    </a:lnTo>
                    <a:lnTo>
                      <a:pt x="245" y="0"/>
                    </a:lnTo>
                    <a:lnTo>
                      <a:pt x="123" y="9"/>
                    </a:lnTo>
                    <a:lnTo>
                      <a:pt x="123" y="9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040" name="Group 131"/>
              <p:cNvGrpSpPr>
                <a:grpSpLocks/>
              </p:cNvGrpSpPr>
              <p:nvPr userDrawn="1"/>
            </p:nvGrpSpPr>
            <p:grpSpPr bwMode="auto">
              <a:xfrm>
                <a:off x="4610" y="57"/>
                <a:ext cx="1344" cy="985"/>
                <a:chOff x="4610" y="57"/>
                <a:chExt cx="1344" cy="985"/>
              </a:xfrm>
            </p:grpSpPr>
            <p:sp>
              <p:nvSpPr>
                <p:cNvPr id="1055" name="Freeform 31"/>
                <p:cNvSpPr>
                  <a:spLocks/>
                </p:cNvSpPr>
                <p:nvPr userDrawn="1"/>
              </p:nvSpPr>
              <p:spPr bwMode="auto">
                <a:xfrm rot="-3172564">
                  <a:off x="4966" y="71"/>
                  <a:ext cx="153" cy="1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98" y="184"/>
                    </a:cxn>
                    <a:cxn ang="0">
                      <a:pos x="500" y="349"/>
                    </a:cxn>
                    <a:cxn ang="0">
                      <a:pos x="604" y="140"/>
                    </a:cxn>
                    <a:cxn ang="0">
                      <a:pos x="359" y="9"/>
                    </a:cxn>
                    <a:cxn ang="0">
                      <a:pos x="464" y="184"/>
                    </a:cxn>
                    <a:cxn ang="0">
                      <a:pos x="131" y="17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04" h="349">
                      <a:moveTo>
                        <a:pt x="0" y="0"/>
                      </a:moveTo>
                      <a:lnTo>
                        <a:pt x="298" y="184"/>
                      </a:lnTo>
                      <a:lnTo>
                        <a:pt x="500" y="349"/>
                      </a:lnTo>
                      <a:lnTo>
                        <a:pt x="604" y="140"/>
                      </a:lnTo>
                      <a:lnTo>
                        <a:pt x="359" y="9"/>
                      </a:lnTo>
                      <a:lnTo>
                        <a:pt x="464" y="184"/>
                      </a:lnTo>
                      <a:lnTo>
                        <a:pt x="131" y="17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2" name="Freeform 38"/>
                <p:cNvSpPr>
                  <a:spLocks/>
                </p:cNvSpPr>
                <p:nvPr userDrawn="1"/>
              </p:nvSpPr>
              <p:spPr bwMode="auto">
                <a:xfrm rot="-3172564">
                  <a:off x="5049" y="331"/>
                  <a:ext cx="269" cy="438"/>
                </a:xfrm>
                <a:custGeom>
                  <a:avLst/>
                  <a:gdLst/>
                  <a:ahLst/>
                  <a:cxnLst>
                    <a:cxn ang="0">
                      <a:pos x="741" y="129"/>
                    </a:cxn>
                    <a:cxn ang="0">
                      <a:pos x="485" y="352"/>
                    </a:cxn>
                    <a:cxn ang="0">
                      <a:pos x="163" y="762"/>
                    </a:cxn>
                    <a:cxn ang="0">
                      <a:pos x="0" y="1101"/>
                    </a:cxn>
                    <a:cxn ang="0">
                      <a:pos x="59" y="1230"/>
                    </a:cxn>
                    <a:cxn ang="0">
                      <a:pos x="262" y="1201"/>
                    </a:cxn>
                    <a:cxn ang="0">
                      <a:pos x="578" y="914"/>
                    </a:cxn>
                    <a:cxn ang="0">
                      <a:pos x="876" y="534"/>
                    </a:cxn>
                    <a:cxn ang="0">
                      <a:pos x="1034" y="270"/>
                    </a:cxn>
                    <a:cxn ang="0">
                      <a:pos x="1064" y="84"/>
                    </a:cxn>
                    <a:cxn ang="0">
                      <a:pos x="977" y="0"/>
                    </a:cxn>
                    <a:cxn ang="0">
                      <a:pos x="836" y="65"/>
                    </a:cxn>
                    <a:cxn ang="0">
                      <a:pos x="969" y="107"/>
                    </a:cxn>
                    <a:cxn ang="0">
                      <a:pos x="876" y="352"/>
                    </a:cxn>
                    <a:cxn ang="0">
                      <a:pos x="690" y="656"/>
                    </a:cxn>
                    <a:cxn ang="0">
                      <a:pos x="350" y="1008"/>
                    </a:cxn>
                    <a:cxn ang="0">
                      <a:pos x="116" y="1114"/>
                    </a:cxn>
                    <a:cxn ang="0">
                      <a:pos x="135" y="943"/>
                    </a:cxn>
                    <a:cxn ang="0">
                      <a:pos x="437" y="504"/>
                    </a:cxn>
                    <a:cxn ang="0">
                      <a:pos x="831" y="118"/>
                    </a:cxn>
                    <a:cxn ang="0">
                      <a:pos x="741" y="129"/>
                    </a:cxn>
                    <a:cxn ang="0">
                      <a:pos x="741" y="129"/>
                    </a:cxn>
                  </a:cxnLst>
                  <a:rect l="0" t="0" r="r" b="b"/>
                  <a:pathLst>
                    <a:path w="1064" h="1230">
                      <a:moveTo>
                        <a:pt x="741" y="129"/>
                      </a:moveTo>
                      <a:lnTo>
                        <a:pt x="485" y="352"/>
                      </a:lnTo>
                      <a:lnTo>
                        <a:pt x="163" y="762"/>
                      </a:lnTo>
                      <a:lnTo>
                        <a:pt x="0" y="1101"/>
                      </a:lnTo>
                      <a:lnTo>
                        <a:pt x="59" y="1230"/>
                      </a:lnTo>
                      <a:lnTo>
                        <a:pt x="262" y="1201"/>
                      </a:lnTo>
                      <a:lnTo>
                        <a:pt x="578" y="914"/>
                      </a:lnTo>
                      <a:lnTo>
                        <a:pt x="876" y="534"/>
                      </a:lnTo>
                      <a:lnTo>
                        <a:pt x="1034" y="270"/>
                      </a:lnTo>
                      <a:lnTo>
                        <a:pt x="1064" y="84"/>
                      </a:lnTo>
                      <a:lnTo>
                        <a:pt x="977" y="0"/>
                      </a:lnTo>
                      <a:lnTo>
                        <a:pt x="836" y="65"/>
                      </a:lnTo>
                      <a:lnTo>
                        <a:pt x="969" y="107"/>
                      </a:lnTo>
                      <a:lnTo>
                        <a:pt x="876" y="352"/>
                      </a:lnTo>
                      <a:lnTo>
                        <a:pt x="690" y="656"/>
                      </a:lnTo>
                      <a:lnTo>
                        <a:pt x="350" y="1008"/>
                      </a:lnTo>
                      <a:lnTo>
                        <a:pt x="116" y="1114"/>
                      </a:lnTo>
                      <a:lnTo>
                        <a:pt x="135" y="943"/>
                      </a:lnTo>
                      <a:lnTo>
                        <a:pt x="437" y="504"/>
                      </a:lnTo>
                      <a:lnTo>
                        <a:pt x="831" y="118"/>
                      </a:lnTo>
                      <a:lnTo>
                        <a:pt x="741" y="129"/>
                      </a:lnTo>
                      <a:lnTo>
                        <a:pt x="741" y="1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3" name="Freeform 39"/>
                <p:cNvSpPr>
                  <a:spLocks/>
                </p:cNvSpPr>
                <p:nvPr userDrawn="1"/>
              </p:nvSpPr>
              <p:spPr bwMode="auto">
                <a:xfrm rot="-3172564">
                  <a:off x="4859" y="181"/>
                  <a:ext cx="505" cy="898"/>
                </a:xfrm>
                <a:custGeom>
                  <a:avLst/>
                  <a:gdLst/>
                  <a:ahLst/>
                  <a:cxnLst>
                    <a:cxn ang="0">
                      <a:pos x="1941" y="0"/>
                    </a:cxn>
                    <a:cxn ang="0">
                      <a:pos x="0" y="2521"/>
                    </a:cxn>
                    <a:cxn ang="0">
                      <a:pos x="192" y="2450"/>
                    </a:cxn>
                    <a:cxn ang="0">
                      <a:pos x="2002" y="61"/>
                    </a:cxn>
                    <a:cxn ang="0">
                      <a:pos x="1941" y="0"/>
                    </a:cxn>
                    <a:cxn ang="0">
                      <a:pos x="1941" y="0"/>
                    </a:cxn>
                  </a:cxnLst>
                  <a:rect l="0" t="0" r="r" b="b"/>
                  <a:pathLst>
                    <a:path w="2002" h="2521">
                      <a:moveTo>
                        <a:pt x="1941" y="0"/>
                      </a:moveTo>
                      <a:lnTo>
                        <a:pt x="0" y="2521"/>
                      </a:lnTo>
                      <a:lnTo>
                        <a:pt x="192" y="2450"/>
                      </a:lnTo>
                      <a:lnTo>
                        <a:pt x="2002" y="61"/>
                      </a:lnTo>
                      <a:lnTo>
                        <a:pt x="1941" y="0"/>
                      </a:lnTo>
                      <a:lnTo>
                        <a:pt x="194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4" name="Freeform 40"/>
                <p:cNvSpPr>
                  <a:spLocks/>
                </p:cNvSpPr>
                <p:nvPr userDrawn="1"/>
              </p:nvSpPr>
              <p:spPr bwMode="auto">
                <a:xfrm rot="-3172564">
                  <a:off x="4903" y="-19"/>
                  <a:ext cx="758" cy="1344"/>
                </a:xfrm>
                <a:custGeom>
                  <a:avLst/>
                  <a:gdLst/>
                  <a:ahLst/>
                  <a:cxnLst>
                    <a:cxn ang="0">
                      <a:pos x="95" y="2844"/>
                    </a:cxn>
                    <a:cxn ang="0">
                      <a:pos x="394" y="2834"/>
                    </a:cxn>
                    <a:cxn ang="0">
                      <a:pos x="821" y="3009"/>
                    </a:cxn>
                    <a:cxn ang="0">
                      <a:pos x="681" y="2817"/>
                    </a:cxn>
                    <a:cxn ang="0">
                      <a:pos x="367" y="2703"/>
                    </a:cxn>
                    <a:cxn ang="0">
                      <a:pos x="637" y="2720"/>
                    </a:cxn>
                    <a:cxn ang="0">
                      <a:pos x="979" y="2870"/>
                    </a:cxn>
                    <a:cxn ang="0">
                      <a:pos x="2859" y="420"/>
                    </a:cxn>
                    <a:cxn ang="0">
                      <a:pos x="2578" y="148"/>
                    </a:cxn>
                    <a:cxn ang="0">
                      <a:pos x="2308" y="0"/>
                    </a:cxn>
                    <a:cxn ang="0">
                      <a:pos x="2692" y="78"/>
                    </a:cxn>
                    <a:cxn ang="0">
                      <a:pos x="3007" y="428"/>
                    </a:cxn>
                    <a:cxn ang="0">
                      <a:pos x="831" y="3273"/>
                    </a:cxn>
                    <a:cxn ang="0">
                      <a:pos x="481" y="3412"/>
                    </a:cxn>
                    <a:cxn ang="0">
                      <a:pos x="105" y="3771"/>
                    </a:cxn>
                    <a:cxn ang="0">
                      <a:pos x="0" y="3667"/>
                    </a:cxn>
                    <a:cxn ang="0">
                      <a:pos x="131" y="3631"/>
                    </a:cxn>
                    <a:cxn ang="0">
                      <a:pos x="376" y="3385"/>
                    </a:cxn>
                    <a:cxn ang="0">
                      <a:pos x="165" y="3273"/>
                    </a:cxn>
                    <a:cxn ang="0">
                      <a:pos x="165" y="3176"/>
                    </a:cxn>
                    <a:cxn ang="0">
                      <a:pos x="411" y="3298"/>
                    </a:cxn>
                    <a:cxn ang="0">
                      <a:pos x="411" y="3186"/>
                    </a:cxn>
                    <a:cxn ang="0">
                      <a:pos x="603" y="3220"/>
                    </a:cxn>
                    <a:cxn ang="0">
                      <a:pos x="428" y="3079"/>
                    </a:cxn>
                    <a:cxn ang="0">
                      <a:pos x="629" y="3062"/>
                    </a:cxn>
                    <a:cxn ang="0">
                      <a:pos x="95" y="2844"/>
                    </a:cxn>
                    <a:cxn ang="0">
                      <a:pos x="95" y="2844"/>
                    </a:cxn>
                  </a:cxnLst>
                  <a:rect l="0" t="0" r="r" b="b"/>
                  <a:pathLst>
                    <a:path w="3007" h="3771">
                      <a:moveTo>
                        <a:pt x="95" y="2844"/>
                      </a:moveTo>
                      <a:lnTo>
                        <a:pt x="394" y="2834"/>
                      </a:lnTo>
                      <a:lnTo>
                        <a:pt x="821" y="3009"/>
                      </a:lnTo>
                      <a:lnTo>
                        <a:pt x="681" y="2817"/>
                      </a:lnTo>
                      <a:lnTo>
                        <a:pt x="367" y="2703"/>
                      </a:lnTo>
                      <a:lnTo>
                        <a:pt x="637" y="2720"/>
                      </a:lnTo>
                      <a:lnTo>
                        <a:pt x="979" y="2870"/>
                      </a:lnTo>
                      <a:lnTo>
                        <a:pt x="2859" y="420"/>
                      </a:lnTo>
                      <a:lnTo>
                        <a:pt x="2578" y="148"/>
                      </a:lnTo>
                      <a:lnTo>
                        <a:pt x="2308" y="0"/>
                      </a:lnTo>
                      <a:lnTo>
                        <a:pt x="2692" y="78"/>
                      </a:lnTo>
                      <a:lnTo>
                        <a:pt x="3007" y="428"/>
                      </a:lnTo>
                      <a:lnTo>
                        <a:pt x="831" y="3273"/>
                      </a:lnTo>
                      <a:lnTo>
                        <a:pt x="481" y="3412"/>
                      </a:lnTo>
                      <a:lnTo>
                        <a:pt x="105" y="3771"/>
                      </a:lnTo>
                      <a:lnTo>
                        <a:pt x="0" y="3667"/>
                      </a:lnTo>
                      <a:lnTo>
                        <a:pt x="131" y="3631"/>
                      </a:lnTo>
                      <a:lnTo>
                        <a:pt x="376" y="3385"/>
                      </a:lnTo>
                      <a:lnTo>
                        <a:pt x="165" y="3273"/>
                      </a:lnTo>
                      <a:lnTo>
                        <a:pt x="165" y="3176"/>
                      </a:lnTo>
                      <a:lnTo>
                        <a:pt x="411" y="3298"/>
                      </a:lnTo>
                      <a:lnTo>
                        <a:pt x="411" y="3186"/>
                      </a:lnTo>
                      <a:lnTo>
                        <a:pt x="603" y="3220"/>
                      </a:lnTo>
                      <a:lnTo>
                        <a:pt x="428" y="3079"/>
                      </a:lnTo>
                      <a:lnTo>
                        <a:pt x="629" y="3062"/>
                      </a:lnTo>
                      <a:lnTo>
                        <a:pt x="95" y="2844"/>
                      </a:lnTo>
                      <a:lnTo>
                        <a:pt x="95" y="28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5" name="Freeform 41"/>
                <p:cNvSpPr>
                  <a:spLocks/>
                </p:cNvSpPr>
                <p:nvPr userDrawn="1"/>
              </p:nvSpPr>
              <p:spPr bwMode="auto">
                <a:xfrm rot="-3172564">
                  <a:off x="5298" y="896"/>
                  <a:ext cx="169" cy="122"/>
                </a:xfrm>
                <a:custGeom>
                  <a:avLst/>
                  <a:gdLst/>
                  <a:ahLst/>
                  <a:cxnLst>
                    <a:cxn ang="0">
                      <a:pos x="0" y="80"/>
                    </a:cxn>
                    <a:cxn ang="0">
                      <a:pos x="255" y="106"/>
                    </a:cxn>
                    <a:cxn ang="0">
                      <a:pos x="639" y="342"/>
                    </a:cxn>
                    <a:cxn ang="0">
                      <a:pos x="673" y="289"/>
                    </a:cxn>
                    <a:cxn ang="0">
                      <a:pos x="447" y="114"/>
                    </a:cxn>
                    <a:cxn ang="0">
                      <a:pos x="26" y="0"/>
                    </a:cxn>
                    <a:cxn ang="0">
                      <a:pos x="0" y="80"/>
                    </a:cxn>
                    <a:cxn ang="0">
                      <a:pos x="0" y="80"/>
                    </a:cxn>
                  </a:cxnLst>
                  <a:rect l="0" t="0" r="r" b="b"/>
                  <a:pathLst>
                    <a:path w="673" h="342">
                      <a:moveTo>
                        <a:pt x="0" y="80"/>
                      </a:moveTo>
                      <a:lnTo>
                        <a:pt x="255" y="106"/>
                      </a:lnTo>
                      <a:lnTo>
                        <a:pt x="639" y="342"/>
                      </a:lnTo>
                      <a:lnTo>
                        <a:pt x="673" y="289"/>
                      </a:lnTo>
                      <a:lnTo>
                        <a:pt x="447" y="114"/>
                      </a:lnTo>
                      <a:lnTo>
                        <a:pt x="26" y="0"/>
                      </a:lnTo>
                      <a:lnTo>
                        <a:pt x="0" y="8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6" name="Freeform 42"/>
                <p:cNvSpPr>
                  <a:spLocks/>
                </p:cNvSpPr>
                <p:nvPr userDrawn="1"/>
              </p:nvSpPr>
              <p:spPr bwMode="auto">
                <a:xfrm rot="-3172564">
                  <a:off x="5253" y="805"/>
                  <a:ext cx="181" cy="144"/>
                </a:xfrm>
                <a:custGeom>
                  <a:avLst/>
                  <a:gdLst/>
                  <a:ahLst/>
                  <a:cxnLst>
                    <a:cxn ang="0">
                      <a:pos x="0" y="78"/>
                    </a:cxn>
                    <a:cxn ang="0">
                      <a:pos x="340" y="148"/>
                    </a:cxn>
                    <a:cxn ang="0">
                      <a:pos x="638" y="403"/>
                    </a:cxn>
                    <a:cxn ang="0">
                      <a:pos x="716" y="296"/>
                    </a:cxn>
                    <a:cxn ang="0">
                      <a:pos x="420" y="114"/>
                    </a:cxn>
                    <a:cxn ang="0">
                      <a:pos x="70" y="0"/>
                    </a:cxn>
                    <a:cxn ang="0">
                      <a:pos x="0" y="78"/>
                    </a:cxn>
                    <a:cxn ang="0">
                      <a:pos x="0" y="78"/>
                    </a:cxn>
                  </a:cxnLst>
                  <a:rect l="0" t="0" r="r" b="b"/>
                  <a:pathLst>
                    <a:path w="716" h="403">
                      <a:moveTo>
                        <a:pt x="0" y="78"/>
                      </a:moveTo>
                      <a:lnTo>
                        <a:pt x="340" y="148"/>
                      </a:lnTo>
                      <a:lnTo>
                        <a:pt x="638" y="403"/>
                      </a:lnTo>
                      <a:lnTo>
                        <a:pt x="716" y="296"/>
                      </a:lnTo>
                      <a:lnTo>
                        <a:pt x="420" y="114"/>
                      </a:lnTo>
                      <a:lnTo>
                        <a:pt x="70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7" name="Freeform 43"/>
                <p:cNvSpPr>
                  <a:spLocks/>
                </p:cNvSpPr>
                <p:nvPr userDrawn="1"/>
              </p:nvSpPr>
              <p:spPr bwMode="auto">
                <a:xfrm rot="-3172564">
                  <a:off x="4985" y="210"/>
                  <a:ext cx="181" cy="147"/>
                </a:xfrm>
                <a:custGeom>
                  <a:avLst/>
                  <a:gdLst/>
                  <a:ahLst/>
                  <a:cxnLst>
                    <a:cxn ang="0">
                      <a:pos x="0" y="78"/>
                    </a:cxn>
                    <a:cxn ang="0">
                      <a:pos x="316" y="139"/>
                    </a:cxn>
                    <a:cxn ang="0">
                      <a:pos x="649" y="411"/>
                    </a:cxn>
                    <a:cxn ang="0">
                      <a:pos x="717" y="314"/>
                    </a:cxn>
                    <a:cxn ang="0">
                      <a:pos x="394" y="87"/>
                    </a:cxn>
                    <a:cxn ang="0">
                      <a:pos x="54" y="0"/>
                    </a:cxn>
                    <a:cxn ang="0">
                      <a:pos x="0" y="78"/>
                    </a:cxn>
                    <a:cxn ang="0">
                      <a:pos x="0" y="78"/>
                    </a:cxn>
                  </a:cxnLst>
                  <a:rect l="0" t="0" r="r" b="b"/>
                  <a:pathLst>
                    <a:path w="717" h="411">
                      <a:moveTo>
                        <a:pt x="0" y="78"/>
                      </a:moveTo>
                      <a:lnTo>
                        <a:pt x="316" y="139"/>
                      </a:lnTo>
                      <a:lnTo>
                        <a:pt x="649" y="411"/>
                      </a:lnTo>
                      <a:lnTo>
                        <a:pt x="717" y="314"/>
                      </a:lnTo>
                      <a:lnTo>
                        <a:pt x="394" y="87"/>
                      </a:lnTo>
                      <a:lnTo>
                        <a:pt x="54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" name="Freeform 44"/>
                <p:cNvSpPr>
                  <a:spLocks/>
                </p:cNvSpPr>
                <p:nvPr userDrawn="1"/>
              </p:nvSpPr>
              <p:spPr bwMode="auto">
                <a:xfrm rot="-3172564">
                  <a:off x="4949" y="141"/>
                  <a:ext cx="179" cy="138"/>
                </a:xfrm>
                <a:custGeom>
                  <a:avLst/>
                  <a:gdLst/>
                  <a:ahLst/>
                  <a:cxnLst>
                    <a:cxn ang="0">
                      <a:pos x="0" y="88"/>
                    </a:cxn>
                    <a:cxn ang="0">
                      <a:pos x="272" y="131"/>
                    </a:cxn>
                    <a:cxn ang="0">
                      <a:pos x="665" y="386"/>
                    </a:cxn>
                    <a:cxn ang="0">
                      <a:pos x="709" y="308"/>
                    </a:cxn>
                    <a:cxn ang="0">
                      <a:pos x="306" y="53"/>
                    </a:cxn>
                    <a:cxn ang="0">
                      <a:pos x="43" y="0"/>
                    </a:cxn>
                    <a:cxn ang="0">
                      <a:pos x="0" y="88"/>
                    </a:cxn>
                    <a:cxn ang="0">
                      <a:pos x="0" y="88"/>
                    </a:cxn>
                  </a:cxnLst>
                  <a:rect l="0" t="0" r="r" b="b"/>
                  <a:pathLst>
                    <a:path w="709" h="386">
                      <a:moveTo>
                        <a:pt x="0" y="88"/>
                      </a:moveTo>
                      <a:lnTo>
                        <a:pt x="272" y="131"/>
                      </a:lnTo>
                      <a:lnTo>
                        <a:pt x="665" y="386"/>
                      </a:lnTo>
                      <a:lnTo>
                        <a:pt x="709" y="308"/>
                      </a:lnTo>
                      <a:lnTo>
                        <a:pt x="306" y="53"/>
                      </a:lnTo>
                      <a:lnTo>
                        <a:pt x="43" y="0"/>
                      </a:lnTo>
                      <a:lnTo>
                        <a:pt x="0" y="88"/>
                      </a:lnTo>
                      <a:lnTo>
                        <a:pt x="0" y="8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sp>
          <p:nvSpPr>
            <p:cNvPr id="1164" name="Line 140"/>
            <p:cNvSpPr>
              <a:spLocks noChangeShapeType="1"/>
            </p:cNvSpPr>
            <p:nvPr userDrawn="1"/>
          </p:nvSpPr>
          <p:spPr bwMode="auto">
            <a:xfrm>
              <a:off x="4870" y="84"/>
              <a:ext cx="42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courses.cms.caltech.edu/cs1/assignments/lab5/" TargetMode="External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heme.com/tspl4/control.html#./control:s3" TargetMode="Externa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1511300"/>
            <a:ext cx="6400800" cy="15367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CSSE 304 Day 5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9400" y="3124200"/>
            <a:ext cx="6223000" cy="2133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Lambda is magnificent!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Let and let*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Just the Facts (letrec)</a:t>
            </a:r>
            <a:br>
              <a:rPr lang="en-US" dirty="0"/>
            </a:br>
            <a:r>
              <a:rPr lang="en-US" dirty="0"/>
              <a:t>More box-and-pointer diagrams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(if time) More map and apply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19200" y="6019800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        Announcements are online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6870700" cy="1295400"/>
          </a:xfrm>
        </p:spPr>
        <p:txBody>
          <a:bodyPr/>
          <a:lstStyle/>
          <a:p>
            <a:r>
              <a:rPr lang="en-US" dirty="0"/>
              <a:t>Just the </a:t>
            </a:r>
            <a:r>
              <a:rPr lang="en-US" dirty="0">
                <a:latin typeface="Courier New" pitchFamily="49" charset="0"/>
              </a:rPr>
              <a:t>fact</a:t>
            </a:r>
            <a:r>
              <a:rPr lang="en-US" dirty="0"/>
              <a:t>s …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524000"/>
            <a:ext cx="7086600" cy="3657600"/>
          </a:xfrm>
        </p:spPr>
        <p:txBody>
          <a:bodyPr/>
          <a:lstStyle/>
          <a:p>
            <a:r>
              <a:rPr lang="en-US" dirty="0"/>
              <a:t>As a means of studying local variables, we look at several procedures that calculate factorials</a:t>
            </a:r>
          </a:p>
          <a:p>
            <a:endParaRPr lang="en-US" dirty="0"/>
          </a:p>
          <a:p>
            <a:r>
              <a:rPr lang="en-US" dirty="0"/>
              <a:t>You can find the code under day05 in the "Live in class" folder, linked from Resources column of the Schedule Page: Session 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838200"/>
          </a:xfrm>
        </p:spPr>
        <p:txBody>
          <a:bodyPr/>
          <a:lstStyle/>
          <a:p>
            <a:r>
              <a:rPr lang="en-US" sz="4000"/>
              <a:t>Another Factorial Example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382000" cy="5638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&gt;</a:t>
            </a:r>
            <a:r>
              <a:rPr lang="en-US" sz="2400" b="1" dirty="0">
                <a:latin typeface="Courier New" pitchFamily="49" charset="0"/>
              </a:rPr>
              <a:t>(define fact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(lambda (n)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(if (zero? n)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1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(* n (fact (- n 1))))))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&gt;</a:t>
            </a:r>
            <a:r>
              <a:rPr lang="en-US" sz="2400" b="1" dirty="0">
                <a:latin typeface="Courier New" pitchFamily="49" charset="0"/>
              </a:rPr>
              <a:t>(define f fact)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&gt;</a:t>
            </a:r>
            <a:r>
              <a:rPr lang="en-US" sz="2400" b="1" dirty="0">
                <a:latin typeface="Courier New" pitchFamily="49" charset="0"/>
              </a:rPr>
              <a:t>(f 5)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&gt;</a:t>
            </a:r>
            <a:r>
              <a:rPr lang="en-US" sz="2400" b="1" dirty="0">
                <a:latin typeface="Courier New" pitchFamily="49" charset="0"/>
              </a:rPr>
              <a:t>(define fact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(lambda (n)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″</a:t>
            </a:r>
            <a:r>
              <a:rPr lang="en-US" sz="2400" b="1" dirty="0">
                <a:latin typeface="Courier New" pitchFamily="49" charset="0"/>
              </a:rPr>
              <a:t>Abe Lincoln elected President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″</a:t>
            </a:r>
            <a:r>
              <a:rPr lang="en-US" sz="2400" b="1" dirty="0">
                <a:latin typeface="Courier New" pitchFamily="49" charset="0"/>
              </a:rPr>
              <a:t>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&gt;</a:t>
            </a:r>
            <a:r>
              <a:rPr lang="en-US" sz="2400" b="1" dirty="0">
                <a:latin typeface="Courier New" pitchFamily="49" charset="0"/>
              </a:rPr>
              <a:t>(fact 1860)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&gt;</a:t>
            </a:r>
            <a:r>
              <a:rPr lang="en-US" sz="2400" b="1" dirty="0">
                <a:latin typeface="Courier New" pitchFamily="49" charset="0"/>
              </a:rPr>
              <a:t>(f 1860)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</a:t>
            </a:r>
            <a:r>
              <a:rPr lang="en-US" sz="2400" b="1" dirty="0"/>
              <a:t>Perhaps we can avoid the problem by not </a:t>
            </a:r>
            <a:br>
              <a:rPr lang="en-US" sz="2400" b="1" dirty="0"/>
            </a:br>
            <a:r>
              <a:rPr lang="en-US" sz="2400" b="1" dirty="0"/>
              <a:t>       having the recursion depend on a global name.</a:t>
            </a:r>
            <a:br>
              <a:rPr lang="en-US" sz="2400" b="1" dirty="0"/>
            </a:br>
            <a:r>
              <a:rPr lang="en-US" sz="2400" b="1" dirty="0"/>
              <a:t>          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/>
              <a:t>While we are at it, let’s try to make the </a:t>
            </a:r>
            <a:br>
              <a:rPr lang="en-US" sz="2400" b="1" dirty="0"/>
            </a:br>
            <a:r>
              <a:rPr lang="en-US" sz="2400" b="1" dirty="0"/>
              <a:t>             recursion more efficient.</a:t>
            </a:r>
          </a:p>
        </p:txBody>
      </p:sp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5943600" y="1447800"/>
            <a:ext cx="2971800" cy="1190625"/>
          </a:xfrm>
          <a:prstGeom prst="rect">
            <a:avLst/>
          </a:prstGeom>
          <a:solidFill>
            <a:srgbClr val="0070C0">
              <a:alpha val="44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chemeClr val="bg1"/>
                </a:solidFill>
              </a:rPr>
              <a:t>Try it in Scheme!</a:t>
            </a:r>
            <a:br>
              <a:rPr lang="en-US" sz="2800" b="1" dirty="0">
                <a:solidFill>
                  <a:schemeClr val="bg1"/>
                </a:solidFill>
              </a:rPr>
            </a:br>
            <a:r>
              <a:rPr lang="en-US" sz="1600" b="1" dirty="0">
                <a:solidFill>
                  <a:schemeClr val="bg1"/>
                </a:solidFill>
              </a:rPr>
              <a:t>Day05-fact-examples.ss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 factorial definition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828800"/>
            <a:ext cx="8229600" cy="3657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(define fact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(let ([fact-tail (lambda (n prod)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  (if (zero? n)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      prod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      (fact-tail (- n 1)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                 (* n prod))))])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(lambda (n) (fact-tail n 1))))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/>
              <a:t>Try it in Scheme! </a:t>
            </a:r>
            <a:endParaRPr lang="en-US" sz="20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914400"/>
          </a:xfrm>
        </p:spPr>
        <p:txBody>
          <a:bodyPr/>
          <a:lstStyle/>
          <a:p>
            <a:r>
              <a:rPr lang="en-US"/>
              <a:t>Solution - letrec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067800" cy="4191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(define fact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(letrec ([fact-tail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 (lambda (n prod)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   (if (zero? n)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        prod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       (fact-tail (- n 1)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                  (* n prod))))])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(lambda (n)  (fact-tail n 1))))</a:t>
            </a:r>
            <a:endParaRPr lang="en-US" sz="24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				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Could we replace the name </a:t>
            </a:r>
            <a:r>
              <a:rPr lang="en-US" sz="2400" b="1" dirty="0">
                <a:latin typeface="Courier New" pitchFamily="49" charset="0"/>
              </a:rPr>
              <a:t>fact-tail</a:t>
            </a:r>
            <a:r>
              <a:rPr lang="en-US" sz="2400" dirty="0">
                <a:latin typeface="Courier New" pitchFamily="49" charset="0"/>
              </a:rPr>
              <a:t> by </a:t>
            </a:r>
            <a:r>
              <a:rPr lang="en-US" sz="2400" b="1" dirty="0">
                <a:latin typeface="Courier New" pitchFamily="49" charset="0"/>
              </a:rPr>
              <a:t>fact</a:t>
            </a:r>
            <a:r>
              <a:rPr lang="en-US" sz="2400" dirty="0">
                <a:latin typeface="Courier New" pitchFamily="49" charset="0"/>
              </a:rPr>
              <a:t>?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letrec example:</a:t>
            </a:r>
            <a:br>
              <a:rPr lang="en-US" dirty="0"/>
            </a:br>
            <a:r>
              <a:rPr lang="en-US" dirty="0"/>
              <a:t>mutual recursion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828800"/>
            <a:ext cx="8763000" cy="4038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</a:t>
            </a:r>
            <a:r>
              <a:rPr lang="en-US" sz="2000" b="1" dirty="0">
                <a:latin typeface="Courier New" pitchFamily="49" charset="0"/>
              </a:rPr>
              <a:t>(define odd?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(letrec ([odd? (lambda (n)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  (if (zero? n)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      #f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      (even? (- n 1))))]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[even? (lambda (n)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  (if (zero? n)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      #t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      (odd? (- n 1))))])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(lambda (n)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(odd? n))))</a:t>
            </a:r>
            <a:r>
              <a:rPr lang="en-US" sz="2000" dirty="0">
                <a:latin typeface="Courier New" pitchFamily="49" charset="0"/>
              </a:rPr>
              <a:t>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" y="4876800"/>
            <a:ext cx="7086600" cy="1492250"/>
            <a:chOff x="288" y="3072"/>
            <a:chExt cx="4464" cy="940"/>
          </a:xfrm>
        </p:grpSpPr>
        <p:sp>
          <p:nvSpPr>
            <p:cNvPr id="113669" name="Rectangle 5"/>
            <p:cNvSpPr>
              <a:spLocks noChangeArrowheads="1"/>
            </p:cNvSpPr>
            <p:nvPr/>
          </p:nvSpPr>
          <p:spPr bwMode="auto">
            <a:xfrm>
              <a:off x="288" y="3072"/>
              <a:ext cx="1200" cy="480"/>
            </a:xfrm>
            <a:prstGeom prst="rect">
              <a:avLst/>
            </a:prstGeom>
            <a:noFill/>
            <a:ln w="476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70" name="Line 6"/>
            <p:cNvSpPr>
              <a:spLocks noChangeShapeType="1"/>
            </p:cNvSpPr>
            <p:nvPr/>
          </p:nvSpPr>
          <p:spPr bwMode="auto">
            <a:xfrm flipH="1" flipV="1">
              <a:off x="1536" y="3216"/>
              <a:ext cx="1392" cy="144"/>
            </a:xfrm>
            <a:prstGeom prst="line">
              <a:avLst/>
            </a:prstGeom>
            <a:noFill/>
            <a:ln w="47625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671" name="Text Box 7"/>
            <p:cNvSpPr txBox="1">
              <a:spLocks noChangeArrowheads="1"/>
            </p:cNvSpPr>
            <p:nvPr/>
          </p:nvSpPr>
          <p:spPr bwMode="auto">
            <a:xfrm>
              <a:off x="2928" y="3264"/>
              <a:ext cx="1824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 dirty="0">
                  <a:solidFill>
                    <a:schemeClr val="folHlink"/>
                  </a:solidFill>
                </a:rPr>
                <a:t>We can simplify this part by doing an eta-reduction.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990600"/>
          </a:xfrm>
        </p:spPr>
        <p:txBody>
          <a:bodyPr/>
          <a:lstStyle/>
          <a:p>
            <a:r>
              <a:rPr lang="en-US" dirty="0"/>
              <a:t>Named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76400"/>
            <a:ext cx="9144000" cy="4495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(define fact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(lambda (n)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(let fact-tail ([x n] [prod 1])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(if (zero? x)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prod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(fact-tail (- x 1)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      (* prod x))))))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Times New Roman" pitchFamily="18" charset="0"/>
              </a:rPr>
              <a:t>It's an abbreviation for  …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Times New Roman" pitchFamily="18" charset="0"/>
              </a:rPr>
              <a:t>(Help me write it on the board)</a:t>
            </a:r>
            <a:br>
              <a:rPr lang="en-US" sz="2000" dirty="0">
                <a:latin typeface="Times New Roman" pitchFamily="18" charset="0"/>
              </a:rPr>
            </a:br>
            <a:endParaRPr lang="en-US" sz="2000" dirty="0">
              <a:latin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48400" y="2199144"/>
            <a:ext cx="2819400" cy="2677656"/>
          </a:xfrm>
          <a:prstGeom prst="rect">
            <a:avLst/>
          </a:prstGeom>
          <a:solidFill>
            <a:srgbClr val="F6F3FF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“fact-tail" is the "name" in this named-let.  It is not a Scheme keyword; it’s just a name that I used here.</a:t>
            </a:r>
          </a:p>
        </p:txBody>
      </p:sp>
      <p:sp>
        <p:nvSpPr>
          <p:cNvPr id="24" name="Freeform 23"/>
          <p:cNvSpPr/>
          <p:nvPr/>
        </p:nvSpPr>
        <p:spPr bwMode="auto">
          <a:xfrm>
            <a:off x="2133600" y="1828800"/>
            <a:ext cx="4627418" cy="534785"/>
          </a:xfrm>
          <a:custGeom>
            <a:avLst/>
            <a:gdLst>
              <a:gd name="connsiteX0" fmla="*/ 4608022 w 4627418"/>
              <a:gd name="connsiteY0" fmla="*/ 692727 h 695497"/>
              <a:gd name="connsiteX1" fmla="*/ 4325389 w 4627418"/>
              <a:gd name="connsiteY1" fmla="*/ 393468 h 695497"/>
              <a:gd name="connsiteX2" fmla="*/ 2795847 w 4627418"/>
              <a:gd name="connsiteY2" fmla="*/ 44334 h 695497"/>
              <a:gd name="connsiteX3" fmla="*/ 784167 w 4627418"/>
              <a:gd name="connsiteY3" fmla="*/ 127461 h 695497"/>
              <a:gd name="connsiteX4" fmla="*/ 119149 w 4627418"/>
              <a:gd name="connsiteY4" fmla="*/ 609599 h 695497"/>
              <a:gd name="connsiteX5" fmla="*/ 69273 w 4627418"/>
              <a:gd name="connsiteY5" fmla="*/ 642850 h 695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7418" h="695497">
                <a:moveTo>
                  <a:pt x="4608022" y="692727"/>
                </a:moveTo>
                <a:cubicBezTo>
                  <a:pt x="4617720" y="597130"/>
                  <a:pt x="4627418" y="501533"/>
                  <a:pt x="4325389" y="393468"/>
                </a:cubicBezTo>
                <a:cubicBezTo>
                  <a:pt x="4023360" y="285403"/>
                  <a:pt x="3386051" y="88669"/>
                  <a:pt x="2795847" y="44334"/>
                </a:cubicBezTo>
                <a:cubicBezTo>
                  <a:pt x="2205643" y="0"/>
                  <a:pt x="1230283" y="33250"/>
                  <a:pt x="784167" y="127461"/>
                </a:cubicBezTo>
                <a:cubicBezTo>
                  <a:pt x="338051" y="221672"/>
                  <a:pt x="238298" y="523701"/>
                  <a:pt x="119149" y="609599"/>
                </a:cubicBezTo>
                <a:cubicBezTo>
                  <a:pt x="0" y="695497"/>
                  <a:pt x="34636" y="669173"/>
                  <a:pt x="69273" y="642850"/>
                </a:cubicBezTo>
              </a:path>
            </a:pathLst>
          </a:custGeom>
          <a:noFill/>
          <a:ln w="349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5" name="L-Shape 24"/>
          <p:cNvSpPr/>
          <p:nvPr/>
        </p:nvSpPr>
        <p:spPr bwMode="auto">
          <a:xfrm>
            <a:off x="2133600" y="2209800"/>
            <a:ext cx="152400" cy="152400"/>
          </a:xfrm>
          <a:prstGeom prst="corner">
            <a:avLst/>
          </a:prstGeom>
          <a:solidFill>
            <a:srgbClr val="7030A0"/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685800"/>
          </a:xfrm>
        </p:spPr>
        <p:txBody>
          <a:bodyPr/>
          <a:lstStyle/>
          <a:p>
            <a:pPr eaLnBrk="1" hangingPunct="1"/>
            <a:r>
              <a:rPr lang="en-US" sz="3600" b="1" dirty="0"/>
              <a:t>Interlude (possibly postlude!)</a:t>
            </a:r>
            <a:endParaRPr lang="en-US" sz="3600" dirty="0"/>
          </a:p>
        </p:txBody>
      </p:sp>
      <p:sp>
        <p:nvSpPr>
          <p:cNvPr id="17411" name="Text Box 6"/>
          <p:cNvSpPr txBox="1">
            <a:spLocks noChangeArrowheads="1"/>
          </p:cNvSpPr>
          <p:nvPr/>
        </p:nvSpPr>
        <p:spPr bwMode="auto">
          <a:xfrm>
            <a:off x="0" y="838200"/>
            <a:ext cx="792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folHlink"/>
                </a:solidFill>
              </a:rPr>
              <a:t>Some words are just too negative …</a:t>
            </a:r>
          </a:p>
        </p:txBody>
      </p:sp>
      <p:sp>
        <p:nvSpPr>
          <p:cNvPr id="17412" name="Text Box 7"/>
          <p:cNvSpPr txBox="1">
            <a:spLocks noChangeArrowheads="1"/>
          </p:cNvSpPr>
          <p:nvPr/>
        </p:nvSpPr>
        <p:spPr bwMode="auto">
          <a:xfrm>
            <a:off x="381000" y="1295400"/>
            <a:ext cx="80772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"How I met my wife" by Jack Winter</a:t>
            </a:r>
          </a:p>
          <a:p>
            <a:r>
              <a:rPr lang="en-US" sz="2000"/>
              <a:t>        Published 25 July 1994 - The New Yorker</a:t>
            </a:r>
          </a:p>
          <a:p>
            <a:endParaRPr lang="en-US" sz="2000"/>
          </a:p>
          <a:p>
            <a:r>
              <a:rPr lang="en-US" sz="2000"/>
              <a:t>It had been a rough day, so when I walked into the party I was very chalant, despite my efforts to appear gruntled and consolate.</a:t>
            </a:r>
          </a:p>
          <a:p>
            <a:endParaRPr lang="en-US" sz="2000"/>
          </a:p>
          <a:p>
            <a:r>
              <a:rPr lang="en-US" sz="2000"/>
              <a:t>I was furling my wieldy umbrella for the coat check when I saw her standing alone in a corner.  She was a descript person, a woman in a state of total array.  Her hair was kempt, her clothing shevelled, and she moved in a gainly way.</a:t>
            </a:r>
          </a:p>
        </p:txBody>
      </p:sp>
      <p:sp>
        <p:nvSpPr>
          <p:cNvPr id="17413" name="Text Box 9"/>
          <p:cNvSpPr txBox="1">
            <a:spLocks noChangeArrowheads="1"/>
          </p:cNvSpPr>
          <p:nvPr/>
        </p:nvSpPr>
        <p:spPr bwMode="auto">
          <a:xfrm>
            <a:off x="1752600" y="4572000"/>
            <a:ext cx="708660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/>
              <a:t>I wanted desperately to meet her, but I knew I'd have to make bones about it since I was traveling </a:t>
            </a:r>
            <a:r>
              <a:rPr lang="en-US" sz="2000" dirty="0" err="1"/>
              <a:t>cognito</a:t>
            </a:r>
            <a:r>
              <a:rPr lang="en-US" sz="2000" dirty="0"/>
              <a:t>.  </a:t>
            </a:r>
            <a:r>
              <a:rPr lang="en-US" sz="2000" dirty="0" err="1"/>
              <a:t>Beknownst</a:t>
            </a:r>
            <a:r>
              <a:rPr lang="en-US" sz="2000" dirty="0"/>
              <a:t> to me, the hostess, whom I could see both hide and hair of, was very proper, so it would be skin off my nose if anything bad happened.  And even though I had only swerving loyalty to her, my manners couldn't be peccable.  Only toward and heard-of behavior would do.</a:t>
            </a:r>
          </a:p>
        </p:txBody>
      </p:sp>
    </p:spTree>
    <p:extLst>
      <p:ext uri="{BB962C8B-B14F-4D97-AF65-F5344CB8AC3E}">
        <p14:creationId xmlns:p14="http://schemas.microsoft.com/office/powerpoint/2010/main" val="1956424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ChangeArrowheads="1"/>
          </p:cNvSpPr>
          <p:nvPr/>
        </p:nvSpPr>
        <p:spPr bwMode="auto">
          <a:xfrm>
            <a:off x="0" y="0"/>
            <a:ext cx="9144000" cy="6737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900"/>
              <a:t>Fortunately, the embarrassment that my maculate appearance might cause was evitable.  There were two ways about it, but the chances that someone as flappable as I would be ept enough to become persona grata or a sung hero were slim.  I was, after all, something to sneeze at, someone you could easily hold a candle to, someone who usually aroused bridled passion.</a:t>
            </a:r>
          </a:p>
          <a:p>
            <a:endParaRPr lang="en-US" sz="1900"/>
          </a:p>
          <a:p>
            <a:r>
              <a:rPr lang="en-US" sz="1900"/>
              <a:t>So I decided not to risk it.  But then, all at once, for some apparent reason, she looked in my direction and smiled in a way that I could make heads or tails of.</a:t>
            </a:r>
          </a:p>
          <a:p>
            <a:endParaRPr lang="en-US" sz="1900"/>
          </a:p>
          <a:p>
            <a:r>
              <a:rPr lang="en-US" sz="1900"/>
              <a:t>I was plussed.  It was concerting to see that she was communicado, and it nerved me that she was interested in a pareil like me, sight seen. Normally, I had a domitable spirit, but, being corrigible, I felt capacitated -- as if this were something I was great shakes at – and forgot that I had succeeded in situations like this only a told number of times.  So, after a terminable delay, I acted with mitigated gall and made my way through the ruly crowd with strong givings.</a:t>
            </a:r>
          </a:p>
          <a:p>
            <a:endParaRPr lang="en-US" sz="1900"/>
          </a:p>
          <a:p>
            <a:r>
              <a:rPr lang="en-US" sz="1900"/>
              <a:t>Nevertheless, since this was all new hat to me and I had no time to prepare a promptu speech, I was petuous.  Wanting to make only called-for remarks,</a:t>
            </a:r>
          </a:p>
          <a:p>
            <a:r>
              <a:rPr lang="en-US" sz="1900"/>
              <a:t>                                  I started talking about the hors d'oeuvres, trying to </a:t>
            </a:r>
            <a:br>
              <a:rPr lang="en-US" sz="1900"/>
            </a:br>
            <a:r>
              <a:rPr lang="en-US" sz="1900"/>
              <a:t>                          abuse her of the notion that I was sipid, and perhaps even </a:t>
            </a:r>
            <a:br>
              <a:rPr lang="en-US" sz="1900"/>
            </a:br>
            <a:r>
              <a:rPr lang="en-US" sz="1900"/>
              <a:t>                        bunk a few  myths  about myself.</a:t>
            </a:r>
          </a:p>
        </p:txBody>
      </p:sp>
    </p:spTree>
    <p:extLst>
      <p:ext uri="{BB962C8B-B14F-4D97-AF65-F5344CB8AC3E}">
        <p14:creationId xmlns:p14="http://schemas.microsoft.com/office/powerpoint/2010/main" val="2353390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304800" y="1828800"/>
            <a:ext cx="830580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/>
              <a:t>She responded well, and I was </a:t>
            </a:r>
            <a:r>
              <a:rPr lang="en-US" sz="2000" dirty="0" err="1"/>
              <a:t>mayed</a:t>
            </a:r>
            <a:r>
              <a:rPr lang="en-US" sz="2000" dirty="0"/>
              <a:t> that she considered me a savory character who was up to some good.  She told me who she was.  "What a perfect </a:t>
            </a:r>
            <a:r>
              <a:rPr lang="en-US" sz="2000" dirty="0" err="1"/>
              <a:t>nomer</a:t>
            </a:r>
            <a:r>
              <a:rPr lang="en-US" sz="2000" dirty="0"/>
              <a:t>," I said, advertently.  The conversation become more and more choate, and we spoke at length to much avail.  But I was </a:t>
            </a:r>
            <a:r>
              <a:rPr lang="en-US" sz="2000" dirty="0" err="1"/>
              <a:t>defatigable</a:t>
            </a:r>
            <a:r>
              <a:rPr lang="en-US" sz="2000" dirty="0"/>
              <a:t>, so I had to leave at a godly hour.  I asked if she wanted to come with me.  To my delight, she was committal.  We left the party together and have been together ever since.  I have given her my love, and she has requited it.</a:t>
            </a:r>
          </a:p>
        </p:txBody>
      </p:sp>
    </p:spTree>
    <p:extLst>
      <p:ext uri="{BB962C8B-B14F-4D97-AF65-F5344CB8AC3E}">
        <p14:creationId xmlns:p14="http://schemas.microsoft.com/office/powerpoint/2010/main" val="304334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-11806"/>
            <a:ext cx="6870700" cy="914400"/>
          </a:xfrm>
        </p:spPr>
        <p:txBody>
          <a:bodyPr/>
          <a:lstStyle/>
          <a:p>
            <a:r>
              <a:rPr lang="en-US" b="1" dirty="0"/>
              <a:t>List mutation</a:t>
            </a:r>
            <a:endParaRPr lang="en-US" dirty="0"/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-19318" y="1098997"/>
            <a:ext cx="8991600" cy="1219200"/>
          </a:xfrm>
        </p:spPr>
        <p:txBody>
          <a:bodyPr/>
          <a:lstStyle/>
          <a:p>
            <a:r>
              <a:rPr lang="en-US" dirty="0"/>
              <a:t>You are still not allowed to use mutation </a:t>
            </a:r>
            <a:br>
              <a:rPr lang="en-US" dirty="0"/>
            </a:br>
            <a:r>
              <a:rPr lang="en-US" dirty="0"/>
              <a:t>in any form on the early assignments.  </a:t>
            </a:r>
          </a:p>
        </p:txBody>
      </p:sp>
      <p:pic>
        <p:nvPicPr>
          <p:cNvPr id="316422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33400" y="2714129"/>
            <a:ext cx="4343400" cy="4138295"/>
          </a:xfrm>
          <a:noFill/>
          <a:ln/>
        </p:spPr>
      </p:pic>
      <p:sp>
        <p:nvSpPr>
          <p:cNvPr id="316424" name="Text Box 8"/>
          <p:cNvSpPr txBox="1">
            <a:spLocks noChangeArrowheads="1"/>
          </p:cNvSpPr>
          <p:nvPr/>
        </p:nvSpPr>
        <p:spPr bwMode="auto">
          <a:xfrm>
            <a:off x="5334000" y="2514600"/>
            <a:ext cx="3124200" cy="3524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spcAft>
                <a:spcPts val="1800"/>
              </a:spcAft>
            </a:pPr>
            <a:r>
              <a:rPr lang="en-US" sz="3200" dirty="0"/>
              <a:t>But we introduce the concept today.</a:t>
            </a:r>
          </a:p>
          <a:p>
            <a:pPr>
              <a:spcBef>
                <a:spcPct val="50000"/>
              </a:spcBef>
              <a:spcAft>
                <a:spcPts val="1800"/>
              </a:spcAft>
            </a:pPr>
            <a:r>
              <a:rPr lang="en-US" sz="3200" dirty="0"/>
              <a:t> We will occasionally use it later</a:t>
            </a:r>
          </a:p>
        </p:txBody>
      </p:sp>
    </p:spTree>
    <p:extLst>
      <p:ext uri="{BB962C8B-B14F-4D97-AF65-F5344CB8AC3E}">
        <p14:creationId xmlns:p14="http://schemas.microsoft.com/office/powerpoint/2010/main" val="694712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609600"/>
          </a:xfrm>
        </p:spPr>
        <p:txBody>
          <a:bodyPr/>
          <a:lstStyle/>
          <a:p>
            <a:pPr eaLnBrk="1" hangingPunct="1"/>
            <a:r>
              <a:rPr lang="en-US" sz="4000" dirty="0"/>
              <a:t>Day 5  CSSE 304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84582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A solution from A3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Another look at sorted?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let and let*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Just the facts! (letrec)</a:t>
            </a:r>
          </a:p>
          <a:p>
            <a:pPr>
              <a:lnSpc>
                <a:spcPct val="90000"/>
              </a:lnSpc>
            </a:pPr>
            <a:r>
              <a:rPr lang="en-US" dirty="0"/>
              <a:t>Mutation, with box-and-pointer diagrams</a:t>
            </a:r>
          </a:p>
          <a:p>
            <a:pPr>
              <a:lnSpc>
                <a:spcPct val="90000"/>
              </a:lnSpc>
            </a:pPr>
            <a:r>
              <a:rPr lang="en-US" dirty="0"/>
              <a:t>(More map and apply)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CA8359-7122-4265-A0CF-03FF00B5C012}"/>
              </a:ext>
            </a:extLst>
          </p:cNvPr>
          <p:cNvSpPr txBox="1"/>
          <p:nvPr/>
        </p:nvSpPr>
        <p:spPr>
          <a:xfrm>
            <a:off x="228600" y="4419600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DFF"/>
                </a:solidFill>
              </a:rPr>
              <a:t>(define choose  </a:t>
            </a:r>
          </a:p>
          <a:p>
            <a:r>
              <a:rPr lang="en-US" sz="2400" dirty="0">
                <a:solidFill>
                  <a:srgbClr val="703DFF"/>
                </a:solidFill>
              </a:rPr>
              <a:t>    (lambda (n k)    (/ (fact n) (fact (- n k)) (fact k))))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6870700" cy="1600200"/>
          </a:xfrm>
        </p:spPr>
        <p:txBody>
          <a:bodyPr/>
          <a:lstStyle/>
          <a:p>
            <a:r>
              <a:rPr lang="en-US" dirty="0"/>
              <a:t>More complex box-and-pointer diagrams</a:t>
            </a:r>
          </a:p>
        </p:txBody>
      </p:sp>
      <p:pic>
        <p:nvPicPr>
          <p:cNvPr id="1026" name="Picture 2" descr="image not f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733" y="1752600"/>
            <a:ext cx="5314667" cy="254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43000" y="5520660"/>
            <a:ext cx="768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   More examples like this </a:t>
            </a:r>
            <a:r>
              <a:rPr lang="en-US" sz="2400"/>
              <a:t>for later practice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      </a:t>
            </a:r>
            <a:r>
              <a:rPr lang="en-US" sz="2000" dirty="0">
                <a:hlinkClick r:id="rId3"/>
              </a:rPr>
              <a:t>http://courses.cms.caltech.edu/cs1/assignments/lab5/</a:t>
            </a:r>
            <a:r>
              <a:rPr lang="en-US" sz="2000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1524000"/>
            <a:ext cx="29718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How would Scheme output this?</a:t>
            </a:r>
            <a:br>
              <a:rPr lang="en-US" sz="2200" dirty="0"/>
            </a:br>
            <a:r>
              <a:rPr lang="en-US" sz="2200" dirty="0"/>
              <a:t>How would you write code to construct it? (without using </a:t>
            </a:r>
            <a:r>
              <a:rPr lang="en-US" sz="2200" i="1" dirty="0"/>
              <a:t>quote</a:t>
            </a:r>
            <a:r>
              <a:rPr lang="en-US" sz="2200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41148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Should the numbers be in the boxes (like my previous drawings), or should there be references to them (as here)?</a:t>
            </a:r>
          </a:p>
        </p:txBody>
      </p:sp>
    </p:spTree>
    <p:extLst>
      <p:ext uri="{BB962C8B-B14F-4D97-AF65-F5344CB8AC3E}">
        <p14:creationId xmlns:p14="http://schemas.microsoft.com/office/powerpoint/2010/main" val="151277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467600" cy="914400"/>
          </a:xfrm>
        </p:spPr>
        <p:txBody>
          <a:bodyPr/>
          <a:lstStyle/>
          <a:p>
            <a:r>
              <a:rPr lang="en-US" sz="3800" dirty="0"/>
              <a:t>Draw box-and-pointer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3771900" cy="3657600"/>
          </a:xfrm>
        </p:spPr>
        <p:txBody>
          <a:bodyPr/>
          <a:lstStyle/>
          <a:p>
            <a:r>
              <a:rPr lang="en-US" dirty="0"/>
              <a:t>… that show the situation after  executing this code.  Then show what the </a:t>
            </a:r>
            <a:r>
              <a:rPr lang="en-US" b="1" i="1" dirty="0"/>
              <a:t>write</a:t>
            </a:r>
            <a:r>
              <a:rPr lang="en-US" dirty="0"/>
              <a:t> statements would print.  How many pairs are created altogether?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09852" y="1143000"/>
            <a:ext cx="5034148" cy="57912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(define v (cons 'a 'b))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(define w (list 'a 'b))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(define x '((1 2) 3 (4 5)))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(define y (cons (car x) (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cdr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x)))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(define z (cons (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cdr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x ) x))</a:t>
            </a:r>
          </a:p>
          <a:p>
            <a:pPr marL="0" indent="0">
              <a:buNone/>
            </a:pP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(write v) (newline)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(write w) (newline)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(write x) (newline)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(write y) (newline)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(write z) (newline)</a:t>
            </a:r>
            <a:b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What would happen if we then…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(set-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cdr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! v v) 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(write v) (newline)</a:t>
            </a:r>
          </a:p>
          <a:p>
            <a:pPr marL="0" indent="0">
              <a:buNone/>
            </a:pP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52600" y="5181600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Work with one or two other students</a:t>
            </a:r>
          </a:p>
        </p:txBody>
      </p:sp>
    </p:spTree>
    <p:extLst>
      <p:ext uri="{BB962C8B-B14F-4D97-AF65-F5344CB8AC3E}">
        <p14:creationId xmlns:p14="http://schemas.microsoft.com/office/powerpoint/2010/main" val="419760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map and apply examples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C51FAD-801C-4646-B7B3-F9CB868BB445}"/>
              </a:ext>
            </a:extLst>
          </p:cNvPr>
          <p:cNvSpPr txBox="1"/>
          <p:nvPr/>
        </p:nvSpPr>
        <p:spPr>
          <a:xfrm>
            <a:off x="2273300" y="1981200"/>
            <a:ext cx="68707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(define </a:t>
            </a:r>
            <a:r>
              <a:rPr lang="en-US" sz="2800" b="1" dirty="0" err="1"/>
              <a:t>ms</a:t>
            </a:r>
            <a:r>
              <a:rPr lang="en-US" sz="2800" b="1" dirty="0"/>
              <a:t>-size </a:t>
            </a:r>
          </a:p>
          <a:p>
            <a:r>
              <a:rPr lang="en-US" sz="2800" b="1" dirty="0"/>
              <a:t>    (lambda (</a:t>
            </a:r>
            <a:r>
              <a:rPr lang="en-US" sz="2800" b="1" dirty="0" err="1"/>
              <a:t>ms</a:t>
            </a:r>
            <a:r>
              <a:rPr lang="en-US" sz="2800" b="1" dirty="0"/>
              <a:t>) </a:t>
            </a:r>
          </a:p>
          <a:p>
            <a:r>
              <a:rPr lang="en-US" sz="2800" b="1" dirty="0"/>
              <a:t>        (apply + (map cadr </a:t>
            </a:r>
            <a:r>
              <a:rPr lang="en-US" sz="2800" b="1" dirty="0" err="1"/>
              <a:t>ms</a:t>
            </a:r>
            <a:r>
              <a:rPr lang="en-US" sz="2800" b="1" dirty="0"/>
              <a:t>))))</a:t>
            </a:r>
          </a:p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(define sorted? </a:t>
            </a:r>
            <a:r>
              <a:rPr lang="en-US" sz="2800" b="1" dirty="0">
                <a:solidFill>
                  <a:srgbClr val="8D0002"/>
                </a:solidFill>
              </a:rPr>
              <a:t>; with-normal-less </a:t>
            </a:r>
          </a:p>
          <a:p>
            <a:r>
              <a:rPr lang="en-US" sz="2800" b="1" dirty="0"/>
              <a:t>    (lambda (</a:t>
            </a:r>
            <a:r>
              <a:rPr lang="en-US" sz="2800" b="1" dirty="0" err="1"/>
              <a:t>lon</a:t>
            </a:r>
            <a:r>
              <a:rPr lang="en-US" sz="2800" b="1" dirty="0"/>
              <a:t>) </a:t>
            </a:r>
          </a:p>
          <a:p>
            <a:r>
              <a:rPr lang="en-US" sz="2800" b="1" dirty="0"/>
              <a:t>       (or (null? </a:t>
            </a:r>
            <a:r>
              <a:rPr lang="en-US" sz="2800" b="1" dirty="0" err="1"/>
              <a:t>lon</a:t>
            </a:r>
            <a:r>
              <a:rPr lang="en-US" sz="2800" b="1" dirty="0"/>
              <a:t>) </a:t>
            </a:r>
          </a:p>
          <a:p>
            <a:r>
              <a:rPr lang="en-US" sz="2800" b="1" dirty="0"/>
              <a:t>           (apply &lt;= </a:t>
            </a:r>
            <a:r>
              <a:rPr lang="en-US" sz="2800" b="1" dirty="0" err="1"/>
              <a:t>lon</a:t>
            </a:r>
            <a:r>
              <a:rPr lang="en-US" sz="2800" b="1" dirty="0"/>
              <a:t>))))</a:t>
            </a:r>
          </a:p>
        </p:txBody>
      </p:sp>
    </p:spTree>
    <p:extLst>
      <p:ext uri="{BB962C8B-B14F-4D97-AF65-F5344CB8AC3E}">
        <p14:creationId xmlns:p14="http://schemas.microsoft.com/office/powerpoint/2010/main" val="3003789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39825"/>
          </a:xfrm>
        </p:spPr>
        <p:txBody>
          <a:bodyPr/>
          <a:lstStyle/>
          <a:p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apply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19200" y="838200"/>
            <a:ext cx="7924800" cy="5791200"/>
          </a:xfrm>
        </p:spPr>
        <p:txBody>
          <a:bodyPr/>
          <a:lstStyle/>
          <a:p>
            <a:r>
              <a:rPr lang="en-US" sz="2200" dirty="0"/>
              <a:t>(map &lt; '(1 5 7) '(2 4 6))</a:t>
            </a:r>
          </a:p>
          <a:p>
            <a:r>
              <a:rPr lang="en-US" sz="2200" dirty="0"/>
              <a:t>(map list '(1 5 7) '(2 4 6) '(0 8 3))</a:t>
            </a:r>
          </a:p>
          <a:p>
            <a:r>
              <a:rPr lang="en-US" sz="2200" dirty="0"/>
              <a:t>(apply cons '(2 3))</a:t>
            </a:r>
          </a:p>
          <a:p>
            <a:r>
              <a:rPr lang="en-US" sz="2200" dirty="0"/>
              <a:t>(list '())       (map list '())       (apply list ‘())</a:t>
            </a:r>
          </a:p>
          <a:p>
            <a:r>
              <a:rPr lang="en-US" sz="2200" dirty="0"/>
              <a:t>(define </a:t>
            </a:r>
            <a:r>
              <a:rPr lang="en-US" sz="2200" dirty="0" err="1"/>
              <a:t>ms</a:t>
            </a:r>
            <a:r>
              <a:rPr lang="en-US" sz="2200" dirty="0"/>
              <a:t>-size</a:t>
            </a:r>
            <a:br>
              <a:rPr lang="en-US" sz="2200" dirty="0"/>
            </a:br>
            <a:r>
              <a:rPr lang="en-US" sz="2200" dirty="0"/>
              <a:t>    (lambda (</a:t>
            </a:r>
            <a:r>
              <a:rPr lang="en-US" sz="2200" dirty="0" err="1"/>
              <a:t>ms</a:t>
            </a:r>
            <a:r>
              <a:rPr lang="en-US" sz="2200" dirty="0"/>
              <a:t>) (apply + (map cadr </a:t>
            </a:r>
            <a:r>
              <a:rPr lang="en-US" sz="2200" dirty="0" err="1"/>
              <a:t>ms</a:t>
            </a:r>
            <a:r>
              <a:rPr lang="en-US" sz="2200" dirty="0"/>
              <a:t>))</a:t>
            </a:r>
          </a:p>
          <a:p>
            <a:r>
              <a:rPr lang="en-US" sz="2200" dirty="0"/>
              <a:t>(define cube (lambda(x) (* x </a:t>
            </a:r>
            <a:r>
              <a:rPr lang="en-US" sz="2200" dirty="0" err="1"/>
              <a:t>x</a:t>
            </a:r>
            <a:r>
              <a:rPr lang="en-US" sz="2200" dirty="0"/>
              <a:t> x)))</a:t>
            </a:r>
          </a:p>
          <a:p>
            <a:r>
              <a:rPr lang="en-US" sz="2200" dirty="0">
                <a:effectLst/>
              </a:rPr>
              <a:t>(define (apply-many functions </a:t>
            </a:r>
            <a:r>
              <a:rPr lang="en-US" sz="2200" dirty="0" err="1">
                <a:effectLst/>
              </a:rPr>
              <a:t>arg</a:t>
            </a:r>
            <a:r>
              <a:rPr lang="en-US" sz="2200" dirty="0">
                <a:effectLst/>
              </a:rPr>
              <a:t>)</a:t>
            </a:r>
            <a:br>
              <a:rPr lang="en-US" sz="2200" dirty="0">
                <a:effectLst/>
              </a:rPr>
            </a:br>
            <a:r>
              <a:rPr lang="en-US" sz="2200" dirty="0">
                <a:effectLst/>
              </a:rPr>
              <a:t>     (map (lambda (function) </a:t>
            </a:r>
            <a:br>
              <a:rPr lang="en-US" sz="2200" dirty="0">
                <a:effectLst/>
              </a:rPr>
            </a:br>
            <a:r>
              <a:rPr lang="en-US" sz="2200" dirty="0">
                <a:effectLst/>
              </a:rPr>
              <a:t>	            (apply function (list </a:t>
            </a:r>
            <a:r>
              <a:rPr lang="en-US" sz="2200" dirty="0" err="1">
                <a:effectLst/>
              </a:rPr>
              <a:t>arg</a:t>
            </a:r>
            <a:r>
              <a:rPr lang="en-US" sz="2200" dirty="0">
                <a:effectLst/>
              </a:rPr>
              <a:t>))) </a:t>
            </a:r>
            <a:br>
              <a:rPr lang="en-US" sz="2200" dirty="0">
                <a:effectLst/>
              </a:rPr>
            </a:br>
            <a:r>
              <a:rPr lang="en-US" sz="2200" dirty="0">
                <a:effectLst/>
              </a:rPr>
              <a:t>               functions))</a:t>
            </a:r>
          </a:p>
          <a:p>
            <a:r>
              <a:rPr lang="en-US" sz="2200" dirty="0">
                <a:effectLst/>
              </a:rPr>
              <a:t>(apply-many (list - cube (lambda (x) (/ x 2))) 3) </a:t>
            </a:r>
          </a:p>
          <a:p>
            <a:r>
              <a:rPr lang="en-US" sz="2200" dirty="0">
                <a:effectLst/>
              </a:rPr>
              <a:t>(apply-many '(- cube (lambda (x) (/ x 2))) 3)</a:t>
            </a:r>
          </a:p>
          <a:p>
            <a:r>
              <a:rPr lang="en-US" sz="2200" dirty="0">
                <a:effectLst/>
              </a:rPr>
              <a:t>(apply-many `(,- ,cube ,(lambda (x) (/ x 2))) 3)</a:t>
            </a:r>
          </a:p>
          <a:p>
            <a:r>
              <a:rPr lang="en-US" sz="2200" dirty="0">
                <a:effectLst/>
              </a:rPr>
              <a:t>(apply + 1 2 '(3 4 5)) </a:t>
            </a:r>
            <a:r>
              <a:rPr lang="en-US" sz="2200" b="1" dirty="0">
                <a:solidFill>
                  <a:srgbClr val="0000CC"/>
                </a:solidFill>
                <a:effectLst/>
              </a:rPr>
              <a:t>; a</a:t>
            </a:r>
            <a:r>
              <a:rPr lang="en-US" sz="2200" b="1" dirty="0">
                <a:solidFill>
                  <a:srgbClr val="FFFF00"/>
                </a:solidFill>
                <a:effectLst/>
              </a:rPr>
              <a:t> </a:t>
            </a:r>
            <a:r>
              <a:rPr lang="en-US" sz="2200" b="1" dirty="0">
                <a:solidFill>
                  <a:schemeClr val="tx2"/>
                </a:solidFill>
                <a:effectLst/>
                <a:hlinkClick r:id="rId2"/>
              </a:rPr>
              <a:t>different form </a:t>
            </a:r>
            <a:r>
              <a:rPr lang="en-US" sz="2200" b="1" dirty="0">
                <a:solidFill>
                  <a:srgbClr val="0000FF"/>
                </a:solidFill>
                <a:effectLst/>
              </a:rPr>
              <a:t>of apply?</a:t>
            </a:r>
          </a:p>
          <a:p>
            <a:endParaRPr lang="en-US" sz="2200" b="1" dirty="0">
              <a:solidFill>
                <a:srgbClr val="0000FF"/>
              </a:solidFill>
              <a:effectLst/>
            </a:endParaRPr>
          </a:p>
          <a:p>
            <a:endParaRPr lang="en-US" sz="2200" dirty="0">
              <a:effectLst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081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370886"/>
            <a:ext cx="8458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(define largest-in-lists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(lambda (L) ; list of lists of numbers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(let ([larger (lambda (n1 n2)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(if (or (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? n2 #f)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	             (&gt; n1 n2))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		 n1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		 n2))])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(let list-loop ([outer-L L]		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	      [largest #f])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(if (null? outer-L)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    largest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    (let item-loop ([inner-L (car outer-L)]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		    [largest largest])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      (if (null? inner-L)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	  (list-loop (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cdr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outer-L) largest)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	  (item-loop (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cdr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inner-L) (larger (car inner-L)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					    largest)))))))))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457200"/>
            <a:ext cx="6324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Hidden</a:t>
            </a:r>
          </a:p>
        </p:txBody>
      </p:sp>
    </p:spTree>
    <p:extLst>
      <p:ext uri="{BB962C8B-B14F-4D97-AF65-F5344CB8AC3E}">
        <p14:creationId xmlns:p14="http://schemas.microsoft.com/office/powerpoint/2010/main" val="2728220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467600" cy="1600200"/>
          </a:xfrm>
        </p:spPr>
        <p:txBody>
          <a:bodyPr/>
          <a:lstStyle/>
          <a:p>
            <a:r>
              <a:rPr lang="en-US" dirty="0"/>
              <a:t>Need help on assignments?</a:t>
            </a:r>
            <a:br>
              <a:rPr lang="en-US" dirty="0"/>
            </a:br>
            <a:r>
              <a:rPr lang="en-US" dirty="0"/>
              <a:t>It's OK!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8153400" cy="3657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What percentage of the class do I expect to get most of the problems without talking to anyone else?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10 – 20 %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 don't see learning as a solo activity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you don't have people to talk to, try the student assistants or me.  </a:t>
            </a:r>
            <a:r>
              <a:rPr lang="en-US" b="1" dirty="0">
                <a:solidFill>
                  <a:srgbClr val="6600CC"/>
                </a:solidFill>
              </a:rPr>
              <a:t>For now!  But also work on finding another student to work with</a:t>
            </a:r>
            <a:r>
              <a:rPr lang="en-US" b="1" dirty="0">
                <a:solidFill>
                  <a:srgbClr val="FFFF00"/>
                </a:solidFill>
              </a:rPr>
              <a:t>.  </a:t>
            </a:r>
            <a:r>
              <a:rPr lang="en-US" b="1" dirty="0">
                <a:solidFill>
                  <a:srgbClr val="C00000"/>
                </a:solidFill>
              </a:rPr>
              <a:t>Do not copy other students' work!</a:t>
            </a:r>
          </a:p>
          <a:p>
            <a:pPr>
              <a:lnSpc>
                <a:spcPct val="90000"/>
              </a:lnSpc>
            </a:pPr>
            <a:r>
              <a:rPr lang="en-US" dirty="0"/>
              <a:t>If you are stuck on a problem for more than a few minutes, talk to someone!</a:t>
            </a:r>
          </a:p>
        </p:txBody>
      </p:sp>
    </p:spTree>
    <p:extLst>
      <p:ext uri="{BB962C8B-B14F-4D97-AF65-F5344CB8AC3E}">
        <p14:creationId xmlns:p14="http://schemas.microsoft.com/office/powerpoint/2010/main" val="145289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70520-B08E-492C-B908-D3F542A7D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914400"/>
          </a:xfrm>
        </p:spPr>
        <p:txBody>
          <a:bodyPr/>
          <a:lstStyle/>
          <a:p>
            <a:r>
              <a:rPr lang="en-US" dirty="0"/>
              <a:t>reflexive?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8B89D-24C2-42AA-B0AC-7EF386A6F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0A1CDE-1A06-4CDB-B987-FD20FE183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1066800"/>
            <a:ext cx="9030263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355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65D2A-6821-4D5C-BB9B-6E3F6B89D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6870700" cy="762000"/>
          </a:xfrm>
        </p:spPr>
        <p:txBody>
          <a:bodyPr/>
          <a:lstStyle/>
          <a:p>
            <a:r>
              <a:rPr lang="en-US" dirty="0"/>
              <a:t>Lambda is magnificent!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2AF0A7-2D6E-4134-9A46-1EEA7442E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838200"/>
            <a:ext cx="4136746" cy="2209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2D575B-3290-4644-8F32-B765E3A6B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418" y="2895600"/>
            <a:ext cx="5359692" cy="1733550"/>
          </a:xfrm>
          <a:prstGeom prst="rect">
            <a:avLst/>
          </a:prstGeom>
          <a:ln w="25400">
            <a:solidFill>
              <a:schemeClr val="tx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F1ED00-5D7B-4832-894A-A5DB95490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4629150"/>
            <a:ext cx="3375355" cy="2152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42D7EC-A12A-4AE0-A2E9-6E8426CCF6D3}"/>
              </a:ext>
            </a:extLst>
          </p:cNvPr>
          <p:cNvSpPr txBox="1"/>
          <p:nvPr/>
        </p:nvSpPr>
        <p:spPr>
          <a:xfrm>
            <a:off x="4418464" y="996345"/>
            <a:ext cx="39635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6600CC"/>
                </a:solidFill>
              </a:rPr>
              <a:t>A procedure can create and return a new procedure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EE59B2-2EB2-4544-97C3-E0D75A449AA8}"/>
              </a:ext>
            </a:extLst>
          </p:cNvPr>
          <p:cNvSpPr txBox="1"/>
          <p:nvPr/>
        </p:nvSpPr>
        <p:spPr>
          <a:xfrm>
            <a:off x="4570864" y="4983540"/>
            <a:ext cx="3657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6600CC"/>
                </a:solidFill>
              </a:rPr>
              <a:t>Procedures can be anonymous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79D09E-B79F-45B5-A983-3E4DC021C3FC}"/>
              </a:ext>
            </a:extLst>
          </p:cNvPr>
          <p:cNvSpPr txBox="1"/>
          <p:nvPr/>
        </p:nvSpPr>
        <p:spPr>
          <a:xfrm>
            <a:off x="76200" y="3048000"/>
            <a:ext cx="327660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b="1" dirty="0">
                <a:solidFill>
                  <a:srgbClr val="6600CC"/>
                </a:solidFill>
              </a:rPr>
              <a:t>Make-adder is a “curried” procedure.</a:t>
            </a:r>
          </a:p>
        </p:txBody>
      </p:sp>
    </p:spTree>
    <p:extLst>
      <p:ext uri="{BB962C8B-B14F-4D97-AF65-F5344CB8AC3E}">
        <p14:creationId xmlns:p14="http://schemas.microsoft.com/office/powerpoint/2010/main" val="39359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first-class data object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28800"/>
            <a:ext cx="7696200" cy="3657600"/>
          </a:xfrm>
        </p:spPr>
        <p:txBody>
          <a:bodyPr/>
          <a:lstStyle/>
          <a:p>
            <a:pPr>
              <a:spcBef>
                <a:spcPts val="900"/>
              </a:spcBef>
            </a:pPr>
            <a:r>
              <a:rPr lang="en-US" dirty="0"/>
              <a:t>Can be stored in a data structure</a:t>
            </a:r>
          </a:p>
          <a:p>
            <a:pPr>
              <a:spcBef>
                <a:spcPts val="900"/>
              </a:spcBef>
            </a:pPr>
            <a:r>
              <a:rPr lang="en-US" dirty="0"/>
              <a:t>Can be passed as an argument to a procedure</a:t>
            </a:r>
          </a:p>
          <a:p>
            <a:pPr>
              <a:spcBef>
                <a:spcPts val="900"/>
              </a:spcBef>
            </a:pPr>
            <a:r>
              <a:rPr lang="en-US" dirty="0"/>
              <a:t>Can be returned by a procedure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In Scheme, </a:t>
            </a:r>
            <a:r>
              <a:rPr lang="en-US" b="1" dirty="0"/>
              <a:t>procedures</a:t>
            </a:r>
            <a:r>
              <a:rPr lang="en-US" dirty="0"/>
              <a:t> are first-class.  In some other languages, they are “second-class citizens”.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609600"/>
          </a:xfrm>
        </p:spPr>
        <p:txBody>
          <a:bodyPr/>
          <a:lstStyle/>
          <a:p>
            <a:pPr eaLnBrk="1" hangingPunct="1"/>
            <a:r>
              <a:rPr lang="en-US" sz="4000" dirty="0"/>
              <a:t>Translation of </a:t>
            </a:r>
            <a:r>
              <a:rPr lang="en-US" sz="4000" b="1" dirty="0"/>
              <a:t>let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8229600" cy="5486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it-IT" sz="2400" b="1" dirty="0">
                <a:latin typeface="Courier New" pitchFamily="49" charset="0"/>
              </a:rPr>
              <a:t>(define L '(4 3 2))</a:t>
            </a:r>
          </a:p>
          <a:p>
            <a:pPr eaLnBrk="1" hangingPunct="1">
              <a:buFontTx/>
              <a:buNone/>
            </a:pPr>
            <a:r>
              <a:rPr lang="en-US" sz="2400" b="1" dirty="0">
                <a:latin typeface="Courier New" pitchFamily="49" charset="0"/>
              </a:rPr>
              <a:t>(let ([first (car L)]</a:t>
            </a:r>
          </a:p>
          <a:p>
            <a:pPr eaLnBrk="1" hangingPunct="1"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[second (</a:t>
            </a:r>
            <a:r>
              <a:rPr lang="en-US" sz="2400" b="1" dirty="0" err="1">
                <a:latin typeface="Courier New" pitchFamily="49" charset="0"/>
              </a:rPr>
              <a:t>cadr</a:t>
            </a:r>
            <a:r>
              <a:rPr lang="en-US" sz="2400" b="1" dirty="0">
                <a:latin typeface="Courier New" pitchFamily="49" charset="0"/>
              </a:rPr>
              <a:t> L)])</a:t>
            </a:r>
          </a:p>
          <a:p>
            <a:pPr eaLnBrk="1" hangingPunct="1"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(list (+ first second) (- first second)))</a:t>
            </a:r>
          </a:p>
          <a:p>
            <a:pPr eaLnBrk="1" hangingPunct="1">
              <a:buFontTx/>
              <a:buNone/>
            </a:pPr>
            <a:endParaRPr lang="en-US" sz="2400" b="1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it-IT" sz="2400" b="1" dirty="0"/>
              <a:t>The </a:t>
            </a:r>
            <a:r>
              <a:rPr lang="it-IT" sz="2400" b="1" dirty="0">
                <a:latin typeface="Courier New" pitchFamily="49" charset="0"/>
              </a:rPr>
              <a:t>let</a:t>
            </a:r>
            <a:r>
              <a:rPr lang="it-IT" sz="2400" b="1" dirty="0"/>
              <a:t> expression is equivalent to</a:t>
            </a:r>
          </a:p>
          <a:p>
            <a:pPr eaLnBrk="1" hangingPunct="1">
              <a:buFontTx/>
              <a:buNone/>
            </a:pPr>
            <a:r>
              <a:rPr lang="en-US" sz="2200" b="1" dirty="0">
                <a:latin typeface="Courier New" pitchFamily="49" charset="0"/>
              </a:rPr>
              <a:t>((lambda (first second) </a:t>
            </a:r>
          </a:p>
          <a:p>
            <a:pPr eaLnBrk="1" hangingPunct="1"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(list (+ first second) (- first second)))</a:t>
            </a:r>
          </a:p>
          <a:p>
            <a:pPr eaLnBrk="1" hangingPunct="1">
              <a:buFontTx/>
              <a:buNone/>
            </a:pPr>
            <a:r>
              <a:rPr lang="en-US" sz="2400" b="1" dirty="0">
                <a:latin typeface="Courier New" pitchFamily="49" charset="0"/>
              </a:rPr>
              <a:t> (car L)</a:t>
            </a:r>
          </a:p>
          <a:p>
            <a:pPr eaLnBrk="1" hangingPunct="1">
              <a:buFontTx/>
              <a:buNone/>
            </a:pPr>
            <a:r>
              <a:rPr lang="en-US" sz="2400" b="1" dirty="0">
                <a:latin typeface="Courier New" pitchFamily="49" charset="0"/>
              </a:rPr>
              <a:t> (</a:t>
            </a:r>
            <a:r>
              <a:rPr lang="en-US" sz="2400" b="1" dirty="0" err="1">
                <a:latin typeface="Courier New" pitchFamily="49" charset="0"/>
              </a:rPr>
              <a:t>cadr</a:t>
            </a:r>
            <a:r>
              <a:rPr lang="en-US" sz="2400" b="1" dirty="0">
                <a:latin typeface="Courier New" pitchFamily="49" charset="0"/>
              </a:rPr>
              <a:t> L))</a:t>
            </a:r>
          </a:p>
          <a:p>
            <a:pPr eaLnBrk="1" hangingPunct="1">
              <a:buFontTx/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FD1453-0DC2-443D-A231-A0D60E48C358}"/>
              </a:ext>
            </a:extLst>
          </p:cNvPr>
          <p:cNvSpPr txBox="1"/>
          <p:nvPr/>
        </p:nvSpPr>
        <p:spPr>
          <a:xfrm>
            <a:off x="2133600" y="4876800"/>
            <a:ext cx="6096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let</a:t>
            </a:r>
            <a:r>
              <a:rPr lang="en-US" sz="3200" dirty="0"/>
              <a:t> and </a:t>
            </a:r>
            <a:r>
              <a:rPr lang="en-US" sz="3200" b="1" dirty="0"/>
              <a:t>cond</a:t>
            </a:r>
            <a:r>
              <a:rPr lang="en-US" sz="3200" dirty="0"/>
              <a:t> are both examples of “syntactic sugar”, as are </a:t>
            </a:r>
            <a:r>
              <a:rPr lang="en-US" sz="3200" b="1" dirty="0"/>
              <a:t>and</a:t>
            </a:r>
            <a:r>
              <a:rPr lang="en-US" sz="3200" dirty="0"/>
              <a:t> </a:t>
            </a:r>
            <a:r>
              <a:rPr lang="en-US" sz="3200" dirty="0" err="1"/>
              <a:t>and</a:t>
            </a:r>
            <a:r>
              <a:rPr lang="en-US" sz="3200" dirty="0"/>
              <a:t> </a:t>
            </a:r>
            <a:r>
              <a:rPr lang="en-US" sz="3200" b="1" dirty="0"/>
              <a:t>or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542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609600"/>
          </a:xfrm>
        </p:spPr>
        <p:txBody>
          <a:bodyPr/>
          <a:lstStyle/>
          <a:p>
            <a:pPr eaLnBrk="1" hangingPunct="1"/>
            <a:r>
              <a:rPr lang="en-US" sz="4000"/>
              <a:t>more on let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8229600" cy="5486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b="1" dirty="0">
                <a:latin typeface="Courier New" pitchFamily="49" charset="0"/>
              </a:rPr>
              <a:t>(define xxx </a:t>
            </a:r>
          </a:p>
          <a:p>
            <a:pPr eaLnBrk="1" hangingPunct="1"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(lambda (L)</a:t>
            </a:r>
          </a:p>
          <a:p>
            <a:pPr eaLnBrk="1" hangingPunct="1"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(let ([a  (car L)]</a:t>
            </a:r>
          </a:p>
          <a:p>
            <a:pPr eaLnBrk="1" hangingPunct="1"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[b  (</a:t>
            </a:r>
            <a:r>
              <a:rPr lang="en-US" sz="2400" b="1" dirty="0" err="1">
                <a:latin typeface="Courier New" pitchFamily="49" charset="0"/>
              </a:rPr>
              <a:t>cdr</a:t>
            </a:r>
            <a:r>
              <a:rPr lang="en-US" sz="2400" b="1" dirty="0">
                <a:latin typeface="Courier New" pitchFamily="49" charset="0"/>
              </a:rPr>
              <a:t> L)]</a:t>
            </a:r>
          </a:p>
          <a:p>
            <a:pPr eaLnBrk="1" hangingPunct="1"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[c  (car b)])</a:t>
            </a:r>
          </a:p>
          <a:p>
            <a:pPr eaLnBrk="1" hangingPunct="1"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(list c a))))</a:t>
            </a:r>
          </a:p>
          <a:p>
            <a:pPr eaLnBrk="1" hangingPunct="1">
              <a:buFontTx/>
              <a:buNone/>
            </a:pPr>
            <a:endParaRPr lang="en-US" sz="2400" b="1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it-IT" sz="2400" b="1" dirty="0"/>
              <a:t>What goes wrong if we evaluate </a:t>
            </a:r>
            <a:r>
              <a:rPr lang="it-IT" sz="2400" dirty="0">
                <a:latin typeface="Courier New" pitchFamily="49" charset="0"/>
              </a:rPr>
              <a:t>(xxx '(1 2 3))</a:t>
            </a:r>
            <a:r>
              <a:rPr lang="it-IT" sz="2400" b="1" dirty="0"/>
              <a:t>?</a:t>
            </a:r>
            <a:br>
              <a:rPr lang="it-IT" sz="2400" b="1" dirty="0"/>
            </a:br>
            <a:endParaRPr lang="it-IT" sz="2400" b="1" dirty="0"/>
          </a:p>
          <a:p>
            <a:pPr eaLnBrk="1" hangingPunct="1">
              <a:buFontTx/>
              <a:buNone/>
            </a:pPr>
            <a:r>
              <a:rPr lang="it-IT" sz="2400" b="1" dirty="0"/>
              <a:t>Translate the </a:t>
            </a:r>
            <a:r>
              <a:rPr lang="it-IT" sz="2400" dirty="0">
                <a:latin typeface="Courier New" pitchFamily="49" charset="0"/>
              </a:rPr>
              <a:t>let</a:t>
            </a:r>
            <a:r>
              <a:rPr lang="it-IT" sz="2400" b="1" dirty="0"/>
              <a:t> expression to an application of </a:t>
            </a:r>
            <a:r>
              <a:rPr lang="it-IT" sz="2400" dirty="0">
                <a:latin typeface="Courier New" pitchFamily="49" charset="0"/>
              </a:rPr>
              <a:t>lambda</a:t>
            </a:r>
          </a:p>
          <a:p>
            <a:pPr eaLnBrk="1" hangingPunct="1">
              <a:buFontTx/>
              <a:buNone/>
            </a:pPr>
            <a:endParaRPr lang="it-IT" sz="2400" b="1" dirty="0"/>
          </a:p>
          <a:p>
            <a:pPr eaLnBrk="1" hangingPunct="1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701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609600"/>
          </a:xfrm>
        </p:spPr>
        <p:txBody>
          <a:bodyPr/>
          <a:lstStyle/>
          <a:p>
            <a:pPr eaLnBrk="1" hangingPunct="1"/>
            <a:r>
              <a:rPr lang="en-US" sz="4000"/>
              <a:t>let*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8229600" cy="5486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it-IT" sz="2400" b="1" dirty="0"/>
              <a:t>What we really wanted was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(define xxx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(lambda (L)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(let* ([a  (car L)]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[b  (cdr L)]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[c  (car b)])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(list c a))))</a:t>
            </a:r>
          </a:p>
          <a:p>
            <a:pPr eaLnBrk="1" hangingPunct="1">
              <a:buFontTx/>
              <a:buNone/>
            </a:pPr>
            <a:r>
              <a:rPr lang="it-IT" sz="2400" b="1" dirty="0"/>
              <a:t>which translate</a:t>
            </a:r>
            <a:r>
              <a:rPr lang="en-US" sz="2400" b="1" dirty="0"/>
              <a:t>s into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(define xxx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(lambda (L)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(let ([a (car L)])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(let ([b  (cdr L)])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(let ([c  (car b)])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(list c a))))))</a:t>
            </a:r>
            <a:endParaRPr lang="it-IT" sz="2400" b="1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it-IT" sz="2400" b="1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33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build="p"/>
    </p:bldLst>
  </p:timing>
</p:sld>
</file>

<file path=ppt/theme/theme1.xml><?xml version="1.0" encoding="utf-8"?>
<a:theme xmlns:a="http://schemas.openxmlformats.org/drawingml/2006/main" name="Crayons">
  <a:themeElements>
    <a:clrScheme name="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Crayon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Crayons</Template>
  <TotalTime>20342</TotalTime>
  <Words>1815</Words>
  <Application>Microsoft Office PowerPoint</Application>
  <PresentationFormat>On-screen Show (4:3)</PresentationFormat>
  <Paragraphs>228</Paragraphs>
  <Slides>24</Slides>
  <Notes>8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Comic Sans MS</vt:lpstr>
      <vt:lpstr>Consolas</vt:lpstr>
      <vt:lpstr>Courier New</vt:lpstr>
      <vt:lpstr>Times New Roman</vt:lpstr>
      <vt:lpstr>Crayons</vt:lpstr>
      <vt:lpstr>CSSE 304 Day 5</vt:lpstr>
      <vt:lpstr>Day 5  CSSE 304</vt:lpstr>
      <vt:lpstr>Need help on assignments? It's OK!</vt:lpstr>
      <vt:lpstr>reflexive? solution</vt:lpstr>
      <vt:lpstr>Lambda is magnificent!</vt:lpstr>
      <vt:lpstr>A first-class data object</vt:lpstr>
      <vt:lpstr>Translation of let</vt:lpstr>
      <vt:lpstr>more on let</vt:lpstr>
      <vt:lpstr>let*</vt:lpstr>
      <vt:lpstr>Just the facts …</vt:lpstr>
      <vt:lpstr>Another Factorial Example</vt:lpstr>
      <vt:lpstr>local factorial definition</vt:lpstr>
      <vt:lpstr>Solution - letrec</vt:lpstr>
      <vt:lpstr>Another letrec example: mutual recursion</vt:lpstr>
      <vt:lpstr>Named let</vt:lpstr>
      <vt:lpstr>Interlude (possibly postlude!)</vt:lpstr>
      <vt:lpstr>PowerPoint Presentation</vt:lpstr>
      <vt:lpstr>PowerPoint Presentation</vt:lpstr>
      <vt:lpstr>List mutation</vt:lpstr>
      <vt:lpstr>More complex box-and-pointer diagrams</vt:lpstr>
      <vt:lpstr>Draw box-and-pointer diagrams</vt:lpstr>
      <vt:lpstr>More map and apply examples</vt:lpstr>
      <vt:lpstr>Examples: map and apply</vt:lpstr>
      <vt:lpstr>PowerPoint Presentation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Catapult II 2002</dc:title>
  <dc:creator>Claude Anderson</dc:creator>
  <cp:lastModifiedBy>Claude Anderson</cp:lastModifiedBy>
  <cp:revision>137</cp:revision>
  <cp:lastPrinted>2019-12-09T14:39:51Z</cp:lastPrinted>
  <dcterms:created xsi:type="dcterms:W3CDTF">2002-07-12T12:18:30Z</dcterms:created>
  <dcterms:modified xsi:type="dcterms:W3CDTF">2019-12-10T14:10:04Z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4</vt:i4>
  </property>
</Properties>
</file>