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45" r:id="rId2"/>
    <p:sldId id="390" r:id="rId3"/>
    <p:sldId id="389" r:id="rId4"/>
    <p:sldId id="387" r:id="rId5"/>
    <p:sldId id="378" r:id="rId6"/>
    <p:sldId id="379" r:id="rId7"/>
    <p:sldId id="380" r:id="rId8"/>
    <p:sldId id="388" r:id="rId9"/>
    <p:sldId id="383" r:id="rId10"/>
    <p:sldId id="384" r:id="rId11"/>
    <p:sldId id="377" r:id="rId12"/>
    <p:sldId id="381" r:id="rId13"/>
    <p:sldId id="331" r:id="rId14"/>
    <p:sldId id="337" r:id="rId15"/>
    <p:sldId id="334" r:id="rId16"/>
    <p:sldId id="335" r:id="rId17"/>
    <p:sldId id="338" r:id="rId18"/>
    <p:sldId id="339" r:id="rId19"/>
    <p:sldId id="356" r:id="rId20"/>
    <p:sldId id="391" r:id="rId21"/>
    <p:sldId id="375" r:id="rId22"/>
    <p:sldId id="376" r:id="rId23"/>
    <p:sldId id="368" r:id="rId24"/>
    <p:sldId id="369" r:id="rId25"/>
    <p:sldId id="370" r:id="rId26"/>
    <p:sldId id="371" r:id="rId27"/>
    <p:sldId id="372" r:id="rId28"/>
    <p:sldId id="373" r:id="rId29"/>
    <p:sldId id="374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EE5F"/>
    <a:srgbClr val="FF0000"/>
    <a:srgbClr val="E4E4E4"/>
    <a:srgbClr val="66FF66"/>
    <a:srgbClr val="00001A"/>
    <a:srgbClr val="111111"/>
    <a:srgbClr val="29292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86" autoAdjust="0"/>
    <p:restoredTop sz="79804" autoAdjust="0"/>
  </p:normalViewPr>
  <p:slideViewPr>
    <p:cSldViewPr>
      <p:cViewPr varScale="1">
        <p:scale>
          <a:sx n="70" d="100"/>
          <a:sy n="70" d="100"/>
        </p:scale>
        <p:origin x="121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6" d="100"/>
        <a:sy n="146" d="100"/>
      </p:scale>
      <p:origin x="0" y="-9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3" rIns="96485" bIns="48243" numCol="1" anchor="t" anchorCtr="0" compatLnSpc="1">
            <a:prstTxWarp prst="textNoShape">
              <a:avLst/>
            </a:prstTxWarp>
          </a:bodyPr>
          <a:lstStyle>
            <a:lvl1pPr defTabSz="964903">
              <a:defRPr sz="13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72" y="2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3" rIns="96485" bIns="48243" numCol="1" anchor="t" anchorCtr="0" compatLnSpc="1">
            <a:prstTxWarp prst="textNoShape">
              <a:avLst/>
            </a:prstTxWarp>
          </a:bodyPr>
          <a:lstStyle>
            <a:lvl1pPr algn="r" defTabSz="964903">
              <a:defRPr sz="13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9435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3" rIns="96485" bIns="48243" numCol="1" anchor="b" anchorCtr="0" compatLnSpc="1">
            <a:prstTxWarp prst="textNoShape">
              <a:avLst/>
            </a:prstTxWarp>
          </a:bodyPr>
          <a:lstStyle>
            <a:lvl1pPr defTabSz="964903">
              <a:defRPr sz="13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72" y="9119435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3" rIns="96485" bIns="48243" numCol="1" anchor="b" anchorCtr="0" compatLnSpc="1">
            <a:prstTxWarp prst="textNoShape">
              <a:avLst/>
            </a:prstTxWarp>
          </a:bodyPr>
          <a:lstStyle>
            <a:lvl1pPr algn="r" defTabSz="964903">
              <a:defRPr sz="1300"/>
            </a:lvl1pPr>
          </a:lstStyle>
          <a:p>
            <a:fld id="{B82A3F59-4C40-48E6-982D-D20FE3AE20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24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49" tIns="48775" rIns="97549" bIns="48775" numCol="1" anchor="t" anchorCtr="0" compatLnSpc="1">
            <a:prstTxWarp prst="textNoShape">
              <a:avLst/>
            </a:prstTxWarp>
          </a:bodyPr>
          <a:lstStyle>
            <a:lvl1pPr defTabSz="974699">
              <a:defRPr sz="13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072" y="2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49" tIns="48775" rIns="97549" bIns="48775" numCol="1" anchor="t" anchorCtr="0" compatLnSpc="1">
            <a:prstTxWarp prst="textNoShape">
              <a:avLst/>
            </a:prstTxWarp>
          </a:bodyPr>
          <a:lstStyle>
            <a:lvl1pPr algn="r" defTabSz="974699">
              <a:defRPr sz="13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805362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505" y="4559722"/>
            <a:ext cx="5850194" cy="432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49" tIns="48775" rIns="97549" bIns="48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9435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49" tIns="48775" rIns="97549" bIns="48775" numCol="1" anchor="b" anchorCtr="0" compatLnSpc="1">
            <a:prstTxWarp prst="textNoShape">
              <a:avLst/>
            </a:prstTxWarp>
          </a:bodyPr>
          <a:lstStyle>
            <a:lvl1pPr defTabSz="974699">
              <a:defRPr sz="13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072" y="9119435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49" tIns="48775" rIns="97549" bIns="48775" numCol="1" anchor="b" anchorCtr="0" compatLnSpc="1">
            <a:prstTxWarp prst="textNoShape">
              <a:avLst/>
            </a:prstTxWarp>
          </a:bodyPr>
          <a:lstStyle>
            <a:lvl1pPr algn="r" defTabSz="974699">
              <a:defRPr sz="1300"/>
            </a:lvl1pPr>
          </a:lstStyle>
          <a:p>
            <a:fld id="{51B6C25D-32DF-4D0B-A234-5B2E76B992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62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26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66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03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47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4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88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99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08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53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26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3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2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5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D0BD42-3137-4785-9394-0E08EC5E33DD}" type="slidenum">
              <a:rPr lang="en-US"/>
              <a:pPr/>
              <a:t>24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931" indent="-236931">
              <a:buFontTx/>
              <a:buAutoNum type="arabicPeriod"/>
            </a:pPr>
            <a:r>
              <a:rPr lang="en-US" dirty="0"/>
              <a:t>Because that way we always "know" the current continuation.</a:t>
            </a:r>
          </a:p>
          <a:p>
            <a:pPr marL="236931" indent="-236931">
              <a:buFontTx/>
              <a:buAutoNum type="arabicPeriod"/>
            </a:pPr>
            <a:r>
              <a:rPr lang="en-US" dirty="0"/>
              <a:t>An Abstract Data Type</a:t>
            </a:r>
          </a:p>
          <a:p>
            <a:pPr marL="236931" indent="-236931">
              <a:buFontTx/>
              <a:buAutoNum type="arabicPeriod"/>
            </a:pPr>
            <a:r>
              <a:rPr lang="en-US" dirty="0"/>
              <a:t> proc-</a:t>
            </a:r>
            <a:r>
              <a:rPr lang="en-US" dirty="0" err="1"/>
              <a:t>val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7733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F5288-F286-4209-BED9-6E465F41A49E}" type="slidenum">
              <a:rPr lang="en-US"/>
              <a:pPr/>
              <a:t>25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931" indent="-236931">
              <a:buFontTx/>
              <a:buAutoNum type="arabicPeriod"/>
            </a:pPr>
            <a:r>
              <a:rPr lang="en-US" dirty="0"/>
              <a:t>Because that way we always "know" the current continuation.</a:t>
            </a:r>
          </a:p>
          <a:p>
            <a:pPr marL="236931" indent="-236931">
              <a:buFontTx/>
              <a:buAutoNum type="arabicPeriod"/>
            </a:pPr>
            <a:r>
              <a:rPr lang="en-US" dirty="0"/>
              <a:t>An Abstract Data Type</a:t>
            </a:r>
          </a:p>
          <a:p>
            <a:pPr marL="236931" indent="-236931">
              <a:buFontTx/>
              <a:buAutoNum type="arabicPeriod"/>
            </a:pPr>
            <a:r>
              <a:rPr lang="en-US" dirty="0"/>
              <a:t> proc-</a:t>
            </a:r>
            <a:r>
              <a:rPr lang="en-US" dirty="0" err="1"/>
              <a:t>val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9949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3E541-5AEA-4F3E-B5D7-2741315E0F8E}" type="slidenum">
              <a:rPr lang="en-US"/>
              <a:pPr/>
              <a:t>26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931" indent="-236931">
              <a:buFontTx/>
              <a:buAutoNum type="arabicPeriod"/>
            </a:pPr>
            <a:r>
              <a:rPr lang="en-US" dirty="0"/>
              <a:t>Because that way we always "know" the current continuation.</a:t>
            </a:r>
          </a:p>
          <a:p>
            <a:pPr marL="236931" indent="-236931">
              <a:buFontTx/>
              <a:buAutoNum type="arabicPeriod"/>
            </a:pPr>
            <a:r>
              <a:rPr lang="en-US" dirty="0"/>
              <a:t>An Abstract Data Type</a:t>
            </a:r>
          </a:p>
          <a:p>
            <a:pPr marL="236931" indent="-236931">
              <a:buFontTx/>
              <a:buAutoNum type="arabicPeriod"/>
            </a:pPr>
            <a:r>
              <a:rPr lang="en-US" dirty="0"/>
              <a:t> proc-</a:t>
            </a:r>
            <a:r>
              <a:rPr lang="en-US" dirty="0" err="1"/>
              <a:t>val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4600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F0CB9-A82F-4A98-BDF5-8D5534FFBA14}" type="slidenum">
              <a:rPr lang="en-US"/>
              <a:pPr/>
              <a:t>27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931" indent="-236931">
              <a:buFontTx/>
              <a:buAutoNum type="arabicPeriod"/>
            </a:pPr>
            <a:r>
              <a:rPr lang="en-US" dirty="0"/>
              <a:t>Because that way we always "know" the current continuation.</a:t>
            </a:r>
          </a:p>
          <a:p>
            <a:pPr marL="236931" indent="-236931">
              <a:buFontTx/>
              <a:buAutoNum type="arabicPeriod"/>
            </a:pPr>
            <a:r>
              <a:rPr lang="en-US" dirty="0"/>
              <a:t>An Abstract Data Type</a:t>
            </a:r>
          </a:p>
          <a:p>
            <a:pPr marL="236931" indent="-236931">
              <a:buFontTx/>
              <a:buAutoNum type="arabicPeriod"/>
            </a:pPr>
            <a:r>
              <a:rPr lang="en-US" dirty="0"/>
              <a:t> proc-</a:t>
            </a:r>
            <a:r>
              <a:rPr lang="en-US" dirty="0" err="1"/>
              <a:t>val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5902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47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23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8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5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46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are in a Word document in the </a:t>
            </a:r>
            <a:r>
              <a:rPr lang="en-US" dirty="0" err="1"/>
              <a:t>SlidesPPT</a:t>
            </a:r>
            <a:r>
              <a:rPr lang="en-US" baseline="0" dirty="0"/>
              <a:t> folder.  Stating code and solution are in Resources folder (Day 34 as of Spring 2014).  Before class only display </a:t>
            </a:r>
            <a:r>
              <a:rPr lang="en-US" baseline="0"/>
              <a:t>the starting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7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89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018888">
              <a:defRPr/>
            </a:pPr>
            <a:r>
              <a:rPr lang="en-US" dirty="0"/>
              <a:t>Gives us the ability to easily write the interpreter in a way that does not require recursion or first-class procedures in the implementation language.</a:t>
            </a:r>
          </a:p>
          <a:p>
            <a:pPr defTabSz="1018888">
              <a:defRPr/>
            </a:pPr>
            <a:endParaRPr lang="en-US" dirty="0"/>
          </a:p>
          <a:p>
            <a:pPr defTabSz="1018888">
              <a:defRPr/>
            </a:pPr>
            <a:r>
              <a:rPr lang="en-US" dirty="0"/>
              <a:t>Since the interpreter always has the current continuation explicitly, it makes it easy to provide continuations as a first-class data type in the language, just as Scheme does </a:t>
            </a:r>
            <a:r>
              <a:rPr lang="en-US" i="1" dirty="0"/>
              <a:t>via</a:t>
            </a:r>
            <a:r>
              <a:rPr lang="en-US" dirty="0"/>
              <a:t> the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call/cc</a:t>
            </a:r>
            <a:r>
              <a:rPr lang="en-US" dirty="0"/>
              <a:t> procedure.</a:t>
            </a:r>
          </a:p>
          <a:p>
            <a:pPr defTabSz="1018888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77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2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50635-9AF7-4B12-80AD-B315EFD7E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20800-40E4-4362-A8B5-E43239E543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14EE3-B0D1-4210-BE56-81079799E2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EC5CC-665B-4A78-AAE1-650D20797E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9E99E-AE4C-4F82-AE13-BE4B816298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286000"/>
            <a:ext cx="4191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191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4E9C9-CCAF-412F-ABB5-88DBAF5D4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6B08D-D3D3-4049-BA40-3E3C9EEF7A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CDBEE-5A14-4296-ABF1-9FCD2AF8E0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9B4F4-2FF0-43E1-881A-0B8D555ED2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C95B7-53FC-4EC8-9A3F-C87D4EB42C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0E9F2-3F11-428E-A4DD-E05A7C2E0C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1771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3200400" cy="24003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228600"/>
            <a:ext cx="6019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86000"/>
            <a:ext cx="853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B9CDA980-8C42-45CE-8EF6-AA35A98E0E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CSSE 304 Day 31-33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1562100"/>
            <a:ext cx="8534400" cy="3886200"/>
          </a:xfrm>
        </p:spPr>
        <p:txBody>
          <a:bodyPr/>
          <a:lstStyle/>
          <a:p>
            <a:r>
              <a:rPr lang="en-US" dirty="0"/>
              <a:t>Data Structure continuations</a:t>
            </a:r>
          </a:p>
          <a:p>
            <a:r>
              <a:rPr lang="en-US" dirty="0"/>
              <a:t>Interpreter in CPS</a:t>
            </a:r>
          </a:p>
          <a:p>
            <a:r>
              <a:rPr lang="en-US" dirty="0"/>
              <a:t>Add call/cc to the interpreted language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352800"/>
            <a:ext cx="693420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Interpreter in CPS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data-structure continuations</a:t>
            </a:r>
          </a:p>
        </p:txBody>
      </p:sp>
    </p:spTree>
    <p:extLst>
      <p:ext uri="{BB962C8B-B14F-4D97-AF65-F5344CB8AC3E}">
        <p14:creationId xmlns:p14="http://schemas.microsoft.com/office/powerpoint/2010/main" val="284480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Preview: What does a CPS interpreter do for us?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362200"/>
            <a:ext cx="8991600" cy="4724400"/>
          </a:xfrm>
        </p:spPr>
        <p:txBody>
          <a:bodyPr/>
          <a:lstStyle/>
          <a:p>
            <a:r>
              <a:rPr lang="en-US" sz="2800" dirty="0"/>
              <a:t>A step toward knowing that we could implement  the interpreter in a language without</a:t>
            </a:r>
          </a:p>
          <a:p>
            <a:pPr lvl="1"/>
            <a:r>
              <a:rPr lang="en-US" dirty="0"/>
              <a:t>first-class procedures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/>
              <a:t>The ability to provide first-class continuations to the user </a:t>
            </a:r>
          </a:p>
          <a:p>
            <a:pPr lvl="1"/>
            <a:r>
              <a:rPr lang="en-US" dirty="0"/>
              <a:t>by implementing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call/cc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every expression-evaluation includes an explicit continuation, it's easy to reify it and make it available.</a:t>
            </a:r>
          </a:p>
        </p:txBody>
      </p:sp>
    </p:spTree>
    <p:extLst>
      <p:ext uri="{BB962C8B-B14F-4D97-AF65-F5344CB8AC3E}">
        <p14:creationId xmlns:p14="http://schemas.microsoft.com/office/powerpoint/2010/main" val="424758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0"/>
            <a:ext cx="5562600" cy="1828800"/>
          </a:xfrm>
        </p:spPr>
        <p:txBody>
          <a:bodyPr/>
          <a:lstStyle/>
          <a:p>
            <a:r>
              <a:rPr lang="en-US"/>
              <a:t>Convert our Interpreter to CPS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667000"/>
            <a:ext cx="9144000" cy="4876800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The interpreter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-exp</a:t>
            </a:r>
            <a:r>
              <a:rPr lang="en-US" dirty="0">
                <a:latin typeface="Times New Roman" pitchFamily="18" charset="0"/>
              </a:rPr>
              <a:t>) will now take three arguments: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current expression to evaluate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current local environment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current continuation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676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0"/>
            <a:ext cx="5715000" cy="1600200"/>
          </a:xfrm>
        </p:spPr>
        <p:txBody>
          <a:bodyPr/>
          <a:lstStyle/>
          <a:p>
            <a:r>
              <a:rPr lang="en-US"/>
              <a:t>Convert our Interpreter to CPS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14400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(define </a:t>
            </a:r>
            <a:r>
              <a:rPr lang="en-US" sz="2200" b="1" dirty="0" err="1">
                <a:latin typeface="Courier New" pitchFamily="49" charset="0"/>
              </a:rPr>
              <a:t>eval</a:t>
            </a:r>
            <a:r>
              <a:rPr lang="en-US" sz="2200" b="1" dirty="0">
                <a:latin typeface="Courier New" pitchFamily="49" charset="0"/>
              </a:rPr>
              <a:t>-exp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(lambda (exp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(cases expression exp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; look at typical cases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2200" b="1" dirty="0">
                <a:latin typeface="Courier New" pitchFamily="49" charset="0"/>
              </a:rPr>
              <a:t>[lit-exp (datum) datum]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</a:t>
            </a:r>
            <a:r>
              <a:rPr lang="en-US" sz="2200" b="1" dirty="0" err="1">
                <a:latin typeface="Courier New" pitchFamily="49" charset="0"/>
              </a:rPr>
              <a:t>var</a:t>
            </a:r>
            <a:r>
              <a:rPr lang="en-US" sz="2200" b="1" dirty="0">
                <a:latin typeface="Courier New" pitchFamily="49" charset="0"/>
              </a:rPr>
              <a:t>-exp (id) (apply-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 id)]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[lambda-exp (formals body)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(closure formals body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[app-exp (</a:t>
            </a:r>
            <a:r>
              <a:rPr lang="en-US" sz="2200" b="1" dirty="0" err="1">
                <a:latin typeface="Courier New" pitchFamily="49" charset="0"/>
              </a:rPr>
              <a:t>rator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rands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(let ([proc-value (</a:t>
            </a:r>
            <a:r>
              <a:rPr lang="en-US" sz="2200" b="1" dirty="0" err="1">
                <a:latin typeface="Courier New" pitchFamily="49" charset="0"/>
              </a:rPr>
              <a:t>eval</a:t>
            </a:r>
            <a:r>
              <a:rPr lang="en-US" sz="2200" b="1" dirty="0">
                <a:latin typeface="Courier New" pitchFamily="49" charset="0"/>
              </a:rPr>
              <a:t>-exp </a:t>
            </a:r>
            <a:r>
              <a:rPr lang="en-US" sz="2200" b="1" dirty="0" err="1">
                <a:latin typeface="Courier New" pitchFamily="49" charset="0"/>
              </a:rPr>
              <a:t>rator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</a:t>
            </a:r>
            <a:r>
              <a:rPr lang="en-US" sz="2200" b="1" dirty="0" err="1">
                <a:latin typeface="Courier New" pitchFamily="49" charset="0"/>
              </a:rPr>
              <a:t>args</a:t>
            </a:r>
            <a:r>
              <a:rPr lang="en-US" sz="2200" b="1" dirty="0">
                <a:latin typeface="Courier New" pitchFamily="49" charset="0"/>
              </a:rPr>
              <a:t> (</a:t>
            </a:r>
            <a:r>
              <a:rPr lang="en-US" sz="2200" b="1" dirty="0" err="1">
                <a:latin typeface="Courier New" pitchFamily="49" charset="0"/>
              </a:rPr>
              <a:t>eval-rands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rands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(apply-proc proc-value </a:t>
            </a:r>
            <a:r>
              <a:rPr lang="en-US" sz="2200" b="1" dirty="0" err="1">
                <a:latin typeface="Courier New" pitchFamily="49" charset="0"/>
              </a:rPr>
              <a:t>args</a:t>
            </a:r>
            <a:r>
              <a:rPr lang="en-US" sz="22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[let-exp (</a:t>
            </a:r>
            <a:r>
              <a:rPr lang="en-US" sz="2200" b="1" dirty="0" err="1">
                <a:latin typeface="Courier New" pitchFamily="49" charset="0"/>
              </a:rPr>
              <a:t>vars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exps</a:t>
            </a:r>
            <a:r>
              <a:rPr lang="en-US" sz="2200" b="1" dirty="0">
                <a:latin typeface="Courier New" pitchFamily="49" charset="0"/>
              </a:rPr>
              <a:t> bodies)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(eval-bodies body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(extend-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vars</a:t>
            </a:r>
            <a:r>
              <a:rPr lang="en-US" sz="22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   (</a:t>
            </a:r>
            <a:r>
              <a:rPr lang="en-US" sz="2200" b="1" dirty="0" err="1">
                <a:latin typeface="Courier New" pitchFamily="49" charset="0"/>
              </a:rPr>
              <a:t>eval-rands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exps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  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; there are more cases not shown here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changes to </a:t>
            </a:r>
            <a:r>
              <a:rPr lang="en-US" dirty="0" err="1"/>
              <a:t>eval</a:t>
            </a:r>
            <a:r>
              <a:rPr lang="en-US" dirty="0"/>
              <a:t>-exp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95250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(define 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</a:t>
            </a:r>
            <a:r>
              <a:rPr lang="en-US" sz="2100" b="1" dirty="0">
                <a:solidFill>
                  <a:srgbClr val="FF0000"/>
                </a:solidFill>
                <a:latin typeface="Courier New" pitchFamily="49" charset="0"/>
              </a:rPr>
              <a:t>;cps-version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(lambda (exp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k</a:t>
            </a:r>
            <a:r>
              <a:rPr lang="en-US" sz="21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(cases expression exp </a:t>
            </a:r>
            <a:r>
              <a:rPr lang="en-US" sz="2100" b="1" dirty="0">
                <a:solidFill>
                  <a:srgbClr val="FF0000"/>
                </a:solidFill>
                <a:latin typeface="Courier New" pitchFamily="49" charset="0"/>
              </a:rPr>
              <a:t>; look at typical cases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[lit-exp (datum) (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apply-k k</a:t>
            </a:r>
            <a:r>
              <a:rPr lang="en-US" sz="2100" b="1" dirty="0">
                <a:latin typeface="Courier New" pitchFamily="49" charset="0"/>
              </a:rPr>
              <a:t> datum)]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</a:t>
            </a:r>
            <a:r>
              <a:rPr lang="en-US" sz="2100" b="1" dirty="0" err="1">
                <a:latin typeface="Courier New" pitchFamily="49" charset="0"/>
              </a:rPr>
              <a:t>var</a:t>
            </a:r>
            <a:r>
              <a:rPr lang="en-US" sz="2100" b="1" dirty="0">
                <a:latin typeface="Courier New" pitchFamily="49" charset="0"/>
              </a:rPr>
              <a:t>-exp (id) (apply-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id 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k</a:t>
            </a:r>
            <a:r>
              <a:rPr lang="en-US" sz="2100" b="1" dirty="0">
                <a:latin typeface="Courier New" pitchFamily="49" charset="0"/>
              </a:rPr>
              <a:t> fail-proc))]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[lambda-exp (formals bodies)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(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apply-k k</a:t>
            </a:r>
            <a:r>
              <a:rPr lang="en-US" sz="2100" b="1" dirty="0">
                <a:latin typeface="Courier New" pitchFamily="49" charset="0"/>
              </a:rPr>
              <a:t> (closure formals bodies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[app-exp (</a:t>
            </a:r>
            <a:r>
              <a:rPr lang="en-US" sz="2100" b="1" dirty="0" err="1">
                <a:latin typeface="Courier New" pitchFamily="49" charset="0"/>
              </a:rPr>
              <a:t>rator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(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</a:t>
            </a:r>
            <a:r>
              <a:rPr lang="en-US" sz="2100" b="1" dirty="0" err="1">
                <a:latin typeface="Courier New" pitchFamily="49" charset="0"/>
              </a:rPr>
              <a:t>rator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       </a:t>
            </a:r>
            <a:r>
              <a:rPr lang="en-US" sz="2100" b="1" dirty="0" err="1">
                <a:latin typeface="Courier New" pitchFamily="49" charset="0"/>
              </a:rPr>
              <a:t>env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100" b="1" dirty="0">
                <a:latin typeface="Courier New" pitchFamily="49" charset="0"/>
              </a:rPr>
              <a:t>                         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(</a:t>
            </a:r>
            <a:r>
              <a:rPr lang="en-US" sz="2100" b="1" dirty="0" err="1">
                <a:solidFill>
                  <a:srgbClr val="66FF66"/>
                </a:solidFill>
                <a:latin typeface="Courier New" pitchFamily="49" charset="0"/>
              </a:rPr>
              <a:t>rator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-k </a:t>
            </a:r>
            <a:r>
              <a:rPr lang="en-US" sz="2100" b="1" dirty="0" err="1">
                <a:solidFill>
                  <a:srgbClr val="66FF66"/>
                </a:solidFill>
                <a:latin typeface="Courier New" pitchFamily="49" charset="0"/>
              </a:rPr>
              <a:t>rands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 </a:t>
            </a:r>
            <a:r>
              <a:rPr lang="en-US" sz="2100" b="1" dirty="0" err="1">
                <a:solidFill>
                  <a:srgbClr val="66FF66"/>
                </a:solidFill>
                <a:latin typeface="Courier New" pitchFamily="49" charset="0"/>
              </a:rPr>
              <a:t>env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 k))</a:t>
            </a:r>
            <a:r>
              <a:rPr lang="en-US" sz="2100" b="1" dirty="0">
                <a:latin typeface="Courier New" pitchFamily="49" charset="0"/>
              </a:rPr>
              <a:t>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...)))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Continuations in the interpreter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(define </a:t>
            </a: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-exp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(lambda (exp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5FEE5F"/>
                </a:solidFill>
                <a:latin typeface="Courier New" pitchFamily="49" charset="0"/>
              </a:rPr>
              <a:t>k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(cases expression exp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[literal-exp (datum)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</a:t>
            </a:r>
            <a:r>
              <a:rPr lang="en-US" sz="2000" b="1" dirty="0">
                <a:solidFill>
                  <a:srgbClr val="5FEE5F"/>
                </a:solidFill>
                <a:latin typeface="Courier New" pitchFamily="49" charset="0"/>
              </a:rPr>
              <a:t>(apply-k k datum)</a:t>
            </a:r>
            <a:r>
              <a:rPr lang="en-US" sz="2000" b="1" dirty="0">
                <a:solidFill>
                  <a:srgbClr val="E4E4E4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</a:t>
            </a:r>
            <a:r>
              <a:rPr lang="en-US" b="1" dirty="0">
                <a:solidFill>
                  <a:srgbClr val="66FF66"/>
                </a:solidFill>
              </a:rPr>
              <a:t>; </a:t>
            </a:r>
            <a:r>
              <a:rPr lang="en-US" sz="2400" b="1" dirty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skip some of the other cases for now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[if-exp (test-exp then-exp else-exp)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(</a:t>
            </a: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-exp test-exp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</a:t>
            </a:r>
            <a:r>
              <a:rPr lang="en-US" sz="2000" b="1" dirty="0" err="1">
                <a:latin typeface="Courier New" pitchFamily="49" charset="0"/>
              </a:rPr>
              <a:t>env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</a:t>
            </a:r>
            <a:r>
              <a:rPr lang="en-US" sz="2000" b="1" dirty="0">
                <a:solidFill>
                  <a:srgbClr val="5FEE5F"/>
                </a:solidFill>
                <a:latin typeface="Courier New" pitchFamily="49" charset="0"/>
              </a:rPr>
              <a:t>(test-k then-exp else-exp env k)</a:t>
            </a:r>
            <a:r>
              <a:rPr lang="en-US" sz="2000" b="1" dirty="0">
                <a:latin typeface="Courier New" pitchFamily="49" charset="0"/>
              </a:rPr>
              <a:t>)]</a:t>
            </a:r>
            <a:br>
              <a:rPr lang="en-US" sz="2000" b="1" dirty="0">
                <a:latin typeface="Courier New" pitchFamily="49" charset="0"/>
              </a:rPr>
            </a:b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400" b="1" dirty="0">
                <a:solidFill>
                  <a:srgbClr val="66FF66"/>
                </a:solidFill>
              </a:rPr>
              <a:t>; </a:t>
            </a:r>
            <a:r>
              <a:rPr lang="en-US" sz="2200" b="1" dirty="0">
                <a:solidFill>
                  <a:srgbClr val="66FF66"/>
                </a:solidFill>
              </a:rPr>
              <a:t>skip some more cases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)))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</p:txBody>
      </p:sp>
      <p:grpSp>
        <p:nvGrpSpPr>
          <p:cNvPr id="92169" name="Group 9"/>
          <p:cNvGrpSpPr>
            <a:grpSpLocks/>
          </p:cNvGrpSpPr>
          <p:nvPr/>
        </p:nvGrpSpPr>
        <p:grpSpPr bwMode="auto">
          <a:xfrm>
            <a:off x="2743200" y="2286000"/>
            <a:ext cx="6477000" cy="3817938"/>
            <a:chOff x="1680" y="1392"/>
            <a:chExt cx="4080" cy="2405"/>
          </a:xfrm>
        </p:grpSpPr>
        <p:sp>
          <p:nvSpPr>
            <p:cNvPr id="92164" name="Text Box 4"/>
            <p:cNvSpPr txBox="1">
              <a:spLocks noChangeArrowheads="1"/>
            </p:cNvSpPr>
            <p:nvPr/>
          </p:nvSpPr>
          <p:spPr bwMode="auto">
            <a:xfrm>
              <a:off x="2928" y="3312"/>
              <a:ext cx="283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b="1" dirty="0">
                  <a:solidFill>
                    <a:srgbClr val="FF0000"/>
                  </a:solidFill>
                </a:rPr>
                <a:t>creates a </a:t>
              </a:r>
              <a:r>
                <a:rPr lang="en-US" sz="2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test-k</a:t>
              </a:r>
              <a:r>
                <a:rPr lang="en-US" sz="2200" b="1" dirty="0">
                  <a:solidFill>
                    <a:srgbClr val="FF0000"/>
                  </a:solidFill>
                </a:rPr>
                <a:t> continuation object</a:t>
              </a:r>
            </a:p>
          </p:txBody>
        </p:sp>
        <p:sp>
          <p:nvSpPr>
            <p:cNvPr id="92165" name="Line 5"/>
            <p:cNvSpPr>
              <a:spLocks noChangeShapeType="1"/>
            </p:cNvSpPr>
            <p:nvPr/>
          </p:nvSpPr>
          <p:spPr bwMode="auto">
            <a:xfrm flipH="1">
              <a:off x="1680" y="1584"/>
              <a:ext cx="1248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6" name="Text Box 6"/>
            <p:cNvSpPr txBox="1">
              <a:spLocks noChangeArrowheads="1"/>
            </p:cNvSpPr>
            <p:nvPr/>
          </p:nvSpPr>
          <p:spPr bwMode="auto">
            <a:xfrm>
              <a:off x="2880" y="1392"/>
              <a:ext cx="28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66FF66"/>
                  </a:solidFill>
                </a:rPr>
                <a:t>applies the current continuation </a:t>
              </a:r>
            </a:p>
          </p:txBody>
        </p:sp>
        <p:sp>
          <p:nvSpPr>
            <p:cNvPr id="92167" name="Line 7"/>
            <p:cNvSpPr>
              <a:spLocks noChangeShapeType="1"/>
            </p:cNvSpPr>
            <p:nvPr/>
          </p:nvSpPr>
          <p:spPr bwMode="auto">
            <a:xfrm flipH="1" flipV="1">
              <a:off x="2496" y="3120"/>
              <a:ext cx="48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Representing Continuations by Data Types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8991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(define-datatype continuation </a:t>
            </a:r>
            <a:r>
              <a:rPr lang="en-US" sz="1800" b="1" dirty="0" err="1">
                <a:latin typeface="Courier New" pitchFamily="49" charset="0"/>
              </a:rPr>
              <a:t>continuation</a:t>
            </a:r>
            <a:r>
              <a:rPr lang="en-US" sz="1800" b="1" dirty="0">
                <a:latin typeface="Courier New" pitchFamily="49" charset="0"/>
              </a:rPr>
              <a:t>?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[test-k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(then-exp expression?)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(else-exp expression?)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</a:t>
            </a:r>
            <a:r>
              <a:rPr lang="en-US" sz="1800" b="1" dirty="0" err="1">
                <a:latin typeface="Courier New" pitchFamily="49" charset="0"/>
              </a:rPr>
              <a:t>env</a:t>
            </a:r>
            <a:r>
              <a:rPr lang="en-US" sz="1800" b="1" dirty="0">
                <a:latin typeface="Courier New" pitchFamily="49" charset="0"/>
              </a:rPr>
              <a:t> environment?)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(k continuation?)]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; we will add other continuation variants.</a:t>
            </a:r>
            <a:b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)</a:t>
            </a:r>
            <a:br>
              <a:rPr lang="en-US" sz="1600" b="1" dirty="0">
                <a:latin typeface="Courier New" pitchFamily="49" charset="0"/>
              </a:rPr>
            </a:b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</a:rPr>
              <a:t>(define apply-k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(lambda (k </a:t>
            </a:r>
            <a:r>
              <a:rPr lang="en-US" sz="1600" b="1" dirty="0" err="1">
                <a:latin typeface="Courier New" pitchFamily="49" charset="0"/>
              </a:rPr>
              <a:t>val</a:t>
            </a:r>
            <a:r>
              <a:rPr lang="en-US" sz="1600" b="1" dirty="0">
                <a:latin typeface="Courier New" pitchFamily="49" charset="0"/>
              </a:rPr>
              <a:t>)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(cases continuation k</a:t>
            </a:r>
            <a:r>
              <a:rPr lang="en-US" sz="1600" dirty="0">
                <a:latin typeface="Courier New" pitchFamily="49" charset="0"/>
              </a:rPr>
              <a:t>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[test-k (then-exp else-exp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 k)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(if </a:t>
            </a:r>
            <a:r>
              <a:rPr lang="en-US" sz="1600" b="1" dirty="0" err="1">
                <a:latin typeface="Courier New" pitchFamily="49" charset="0"/>
              </a:rPr>
              <a:t>val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(</a:t>
            </a:r>
            <a:r>
              <a:rPr lang="en-US" sz="1600" b="1" dirty="0" err="1">
                <a:latin typeface="Courier New" pitchFamily="49" charset="0"/>
              </a:rPr>
              <a:t>eval</a:t>
            </a:r>
            <a:r>
              <a:rPr lang="en-US" sz="1600" b="1" dirty="0">
                <a:latin typeface="Courier New" pitchFamily="49" charset="0"/>
              </a:rPr>
              <a:t>-exp then-exp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 k)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(</a:t>
            </a:r>
            <a:r>
              <a:rPr lang="en-US" sz="1600" b="1" dirty="0" err="1">
                <a:latin typeface="Courier New" pitchFamily="49" charset="0"/>
              </a:rPr>
              <a:t>eval</a:t>
            </a:r>
            <a:r>
              <a:rPr lang="en-US" sz="1600" b="1" dirty="0">
                <a:latin typeface="Courier New" pitchFamily="49" charset="0"/>
              </a:rPr>
              <a:t>-exp else-exp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 k))]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solidFill>
                  <a:srgbClr val="66FF66"/>
                </a:solidFill>
                <a:latin typeface="Courier New" pitchFamily="49" charset="0"/>
              </a:rPr>
              <a:t>      ; we will add other continuation variants.</a:t>
            </a:r>
            <a:br>
              <a:rPr lang="en-US" sz="16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rgbClr val="66FF66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  )))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continuation datatype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534400" cy="3886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(define-datatype continuation </a:t>
            </a:r>
            <a:r>
              <a:rPr lang="en-US" sz="2600" b="1" dirty="0" err="1">
                <a:latin typeface="Courier New" pitchFamily="49" charset="0"/>
              </a:rPr>
              <a:t>continuation</a:t>
            </a:r>
            <a:r>
              <a:rPr lang="en-US" sz="2600" b="1" dirty="0">
                <a:latin typeface="Courier New" pitchFamily="49" charset="0"/>
              </a:rPr>
              <a:t>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(test-k (then-exp expression?)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(else-exp expression?)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 environment?)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(k continuation?))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</a:t>
            </a:r>
            <a:r>
              <a:rPr lang="en-US" sz="2600" b="1" dirty="0" err="1">
                <a:latin typeface="Courier New" pitchFamily="49" charset="0"/>
              </a:rPr>
              <a:t>rator</a:t>
            </a:r>
            <a:r>
              <a:rPr lang="en-US" sz="2600" b="1" dirty="0">
                <a:latin typeface="Courier New" pitchFamily="49" charset="0"/>
              </a:rPr>
              <a:t>-k (</a:t>
            </a:r>
            <a:r>
              <a:rPr lang="en-US" sz="2600" b="1" dirty="0" err="1">
                <a:latin typeface="Courier New" pitchFamily="49" charset="0"/>
              </a:rPr>
              <a:t>rands</a:t>
            </a:r>
            <a:r>
              <a:rPr lang="en-US" sz="2600" b="1" dirty="0">
                <a:latin typeface="Courier New" pitchFamily="49" charset="0"/>
              </a:rPr>
              <a:t> (list-of? expression?))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 (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 environment?)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 (k continuation?))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</a:t>
            </a:r>
            <a:r>
              <a:rPr lang="en-US" sz="2600" b="1" dirty="0" err="1">
                <a:latin typeface="Courier New" pitchFamily="49" charset="0"/>
              </a:rPr>
              <a:t>rands</a:t>
            </a:r>
            <a:r>
              <a:rPr lang="en-US" sz="2600" b="1" dirty="0">
                <a:latin typeface="Courier New" pitchFamily="49" charset="0"/>
              </a:rPr>
              <a:t>-k (proc-value proc-</a:t>
            </a:r>
            <a:r>
              <a:rPr lang="en-US" sz="2600" b="1" dirty="0" err="1">
                <a:latin typeface="Courier New" pitchFamily="49" charset="0"/>
              </a:rPr>
              <a:t>val</a:t>
            </a:r>
            <a:r>
              <a:rPr lang="en-US" sz="2600" b="1">
                <a:latin typeface="Courier New" pitchFamily="49" charset="0"/>
              </a:rPr>
              <a:t>?)</a:t>
            </a:r>
            <a:endParaRPr lang="en-US" sz="2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(k continuation?))  </a:t>
            </a:r>
            <a:r>
              <a:rPr lang="en-US" sz="2600" b="1" dirty="0">
                <a:solidFill>
                  <a:srgbClr val="00B050"/>
                </a:solidFill>
                <a:latin typeface="Courier New" pitchFamily="49" charset="0"/>
              </a:rPr>
              <a:t>; etc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apply-k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8763000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(define apply-k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(lambda (k </a:t>
            </a:r>
            <a:r>
              <a:rPr lang="en-US" sz="2100" b="1" dirty="0" err="1">
                <a:latin typeface="Courier New" pitchFamily="49" charset="0"/>
              </a:rPr>
              <a:t>val</a:t>
            </a:r>
            <a:r>
              <a:rPr lang="en-US" sz="21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(cases continuation 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[test-k (then-exp else-exp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(if </a:t>
            </a:r>
            <a:r>
              <a:rPr lang="en-US" sz="2100" b="1" dirty="0" err="1">
                <a:latin typeface="Courier New" pitchFamily="49" charset="0"/>
              </a:rPr>
              <a:t>val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(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then-exp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(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else-exp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</a:t>
            </a:r>
            <a:r>
              <a:rPr lang="en-US" sz="2100" b="1" dirty="0" err="1">
                <a:latin typeface="Courier New" pitchFamily="49" charset="0"/>
              </a:rPr>
              <a:t>rator</a:t>
            </a:r>
            <a:r>
              <a:rPr lang="en-US" sz="2100" b="1" dirty="0">
                <a:latin typeface="Courier New" pitchFamily="49" charset="0"/>
              </a:rPr>
              <a:t>-k (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(</a:t>
            </a:r>
            <a:r>
              <a:rPr lang="en-US" sz="2100" b="1" dirty="0" err="1">
                <a:latin typeface="Courier New" pitchFamily="49" charset="0"/>
              </a:rPr>
              <a:t>eval-rands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         </a:t>
            </a:r>
            <a:r>
              <a:rPr lang="en-US" sz="2100" b="1" dirty="0" err="1">
                <a:latin typeface="Courier New" pitchFamily="49" charset="0"/>
              </a:rPr>
              <a:t>env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         (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-k </a:t>
            </a:r>
            <a:r>
              <a:rPr lang="en-US" sz="2100" b="1" dirty="0" err="1">
                <a:latin typeface="Courier New" pitchFamily="49" charset="0"/>
              </a:rPr>
              <a:t>val</a:t>
            </a:r>
            <a:r>
              <a:rPr lang="en-US" sz="2100" b="1" dirty="0">
                <a:latin typeface="Courier New" pitchFamily="49" charset="0"/>
              </a:rPr>
              <a:t> k))]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-k (proc-value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(apply-proc proc-value </a:t>
            </a:r>
            <a:r>
              <a:rPr lang="en-US" sz="2100" b="1" dirty="0" err="1">
                <a:latin typeface="Courier New" pitchFamily="49" charset="0"/>
              </a:rPr>
              <a:t>val</a:t>
            </a:r>
            <a:r>
              <a:rPr lang="en-US" sz="2100" b="1" dirty="0">
                <a:latin typeface="Courier New" pitchFamily="49" charset="0"/>
              </a:rPr>
              <a:t> k)])) </a:t>
            </a:r>
            <a:r>
              <a:rPr lang="en-US" sz="2100" b="1" dirty="0">
                <a:solidFill>
                  <a:srgbClr val="5FEE5F"/>
                </a:solidFill>
                <a:latin typeface="Courier New" pitchFamily="49" charset="0"/>
              </a:rPr>
              <a:t>; etc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6400800" cy="1676400"/>
          </a:xfrm>
        </p:spPr>
        <p:txBody>
          <a:bodyPr/>
          <a:lstStyle/>
          <a:p>
            <a:r>
              <a:rPr lang="en-US" dirty="0"/>
              <a:t>Exercise :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2057400"/>
          </a:xfrm>
        </p:spPr>
        <p:txBody>
          <a:bodyPr/>
          <a:lstStyle/>
          <a:p>
            <a:r>
              <a:rPr lang="en-US" dirty="0"/>
              <a:t>How should the CPS version of this clause be written?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3096262"/>
            <a:ext cx="8915400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[let-exp (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vars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bodies)</a:t>
            </a:r>
          </a:p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 (eval-bodies bodies</a:t>
            </a:r>
          </a:p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   (extend-env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vars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               (eval-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rands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env) </a:t>
            </a:r>
          </a:p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               env))]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66FF66"/>
                </a:solidFill>
                <a:latin typeface="+mn-lt"/>
              </a:rPr>
              <a:t>Beginning of answer:</a:t>
            </a:r>
          </a:p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[let-exp (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vars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bodies)</a:t>
            </a:r>
          </a:p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	(eval-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rands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env </a:t>
            </a:r>
          </a:p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         (let-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-k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vars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500" b="1">
                <a:solidFill>
                  <a:schemeClr val="bg1"/>
                </a:solidFill>
                <a:latin typeface="Courier New" pitchFamily="49" charset="0"/>
              </a:rPr>
              <a:t>bodies env k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)]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66FF66"/>
                </a:solidFill>
                <a:latin typeface="+mn-lt"/>
              </a:rPr>
              <a:t>Applying </a:t>
            </a:r>
            <a:r>
              <a:rPr lang="en-US" b="1" dirty="0">
                <a:solidFill>
                  <a:srgbClr val="66FF66"/>
                </a:solidFill>
                <a:latin typeface="Courier New" pitchFamily="49" charset="0"/>
              </a:rPr>
              <a:t>let-</a:t>
            </a:r>
            <a:r>
              <a:rPr lang="en-US" b="1" dirty="0" err="1">
                <a:solidFill>
                  <a:srgbClr val="66FF66"/>
                </a:solidFill>
                <a:latin typeface="Courier New" pitchFamily="49" charset="0"/>
              </a:rPr>
              <a:t>exps</a:t>
            </a:r>
            <a:r>
              <a:rPr lang="en-US" b="1" dirty="0">
                <a:solidFill>
                  <a:srgbClr val="66FF66"/>
                </a:solidFill>
                <a:latin typeface="Courier New" pitchFamily="49" charset="0"/>
              </a:rPr>
              <a:t>-k</a:t>
            </a:r>
            <a:r>
              <a:rPr lang="en-US" dirty="0">
                <a:solidFill>
                  <a:srgbClr val="66FF66"/>
                </a:solidFill>
                <a:latin typeface="+mn-lt"/>
              </a:rPr>
              <a:t> will call </a:t>
            </a:r>
            <a:r>
              <a:rPr lang="en-US" b="1" dirty="0">
                <a:solidFill>
                  <a:srgbClr val="66FF66"/>
                </a:solidFill>
                <a:latin typeface="Courier New" pitchFamily="49" charset="0"/>
              </a:rPr>
              <a:t>extend-env</a:t>
            </a:r>
            <a:r>
              <a:rPr lang="en-US" dirty="0">
                <a:solidFill>
                  <a:srgbClr val="66FF66"/>
                </a:solidFill>
                <a:latin typeface="+mn-lt"/>
              </a:rPr>
              <a:t>. </a:t>
            </a:r>
            <a:br>
              <a:rPr lang="en-US" dirty="0">
                <a:solidFill>
                  <a:srgbClr val="66FF66"/>
                </a:solidFill>
                <a:latin typeface="+mn-lt"/>
              </a:rPr>
            </a:br>
            <a:r>
              <a:rPr lang="en-US" dirty="0">
                <a:solidFill>
                  <a:srgbClr val="66FF66"/>
                </a:solidFill>
              </a:rPr>
              <a:t>Applying </a:t>
            </a:r>
            <a:r>
              <a:rPr lang="en-US" b="1" dirty="0">
                <a:solidFill>
                  <a:srgbClr val="66FF66"/>
                </a:solidFill>
                <a:latin typeface="Courier New" pitchFamily="49" charset="0"/>
              </a:rPr>
              <a:t>extend-</a:t>
            </a:r>
            <a:r>
              <a:rPr lang="en-US" b="1" dirty="0" err="1">
                <a:solidFill>
                  <a:srgbClr val="66FF66"/>
                </a:solidFill>
                <a:latin typeface="Courier New" pitchFamily="49" charset="0"/>
              </a:rPr>
              <a:t>env</a:t>
            </a:r>
            <a:r>
              <a:rPr lang="en-US" dirty="0" err="1">
                <a:solidFill>
                  <a:srgbClr val="66FF66"/>
                </a:solidFill>
                <a:latin typeface="+mn-lt"/>
              </a:rPr>
              <a:t>'s</a:t>
            </a:r>
            <a:r>
              <a:rPr lang="en-US" dirty="0">
                <a:solidFill>
                  <a:srgbClr val="66FF66"/>
                </a:solidFill>
                <a:latin typeface="+mn-lt"/>
              </a:rPr>
              <a:t> continuation will call </a:t>
            </a:r>
            <a:r>
              <a:rPr lang="en-US" b="1" dirty="0">
                <a:solidFill>
                  <a:srgbClr val="66FF66"/>
                </a:solidFill>
                <a:latin typeface="Courier New" pitchFamily="49" charset="0"/>
              </a:rPr>
              <a:t>apply-bodies</a:t>
            </a:r>
            <a:r>
              <a:rPr lang="en-US" dirty="0">
                <a:solidFill>
                  <a:srgbClr val="66FF6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949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2E57-D446-481E-A0A5-23C640BB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BB471-F7D7-485D-96BE-41023FDAA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399"/>
            <a:ext cx="8839200" cy="6128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3CEF44-9223-47B6-932C-CF2F6F53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-457200"/>
            <a:ext cx="6019800" cy="1676400"/>
          </a:xfrm>
        </p:spPr>
        <p:txBody>
          <a:bodyPr/>
          <a:lstStyle/>
          <a:p>
            <a:r>
              <a:rPr lang="en-US" sz="2800" dirty="0"/>
              <a:t>Core forms reminder</a:t>
            </a:r>
            <a:br>
              <a:rPr lang="en-US" sz="2800" dirty="0"/>
            </a:br>
            <a:r>
              <a:rPr lang="en-US" sz="2800" dirty="0"/>
              <a:t>(affects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sz="2800" dirty="0"/>
              <a:t>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377813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interesting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43405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457200"/>
          </a:xfrm>
        </p:spPr>
        <p:txBody>
          <a:bodyPr/>
          <a:lstStyle/>
          <a:p>
            <a:r>
              <a:rPr lang="en-US" sz="4000" dirty="0"/>
              <a:t>Another call/cc example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7630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(define </a:t>
            </a:r>
            <a:r>
              <a:rPr lang="en-US" sz="2800" b="1" dirty="0" err="1">
                <a:latin typeface="Courier New" pitchFamily="49" charset="0"/>
              </a:rPr>
              <a:t>abc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(define fact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(lambda (n)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(</a:t>
            </a:r>
            <a:r>
              <a:rPr lang="en-US" sz="2800" b="1" dirty="0" err="1">
                <a:latin typeface="Courier New" pitchFamily="49" charset="0"/>
              </a:rPr>
              <a:t>cond</a:t>
            </a:r>
            <a:r>
              <a:rPr lang="en-US" sz="2800" b="1" dirty="0">
                <a:latin typeface="Courier New" pitchFamily="49" charset="0"/>
              </a:rPr>
              <a:t>  [(= n 1)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(call/cc (lambda (k)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(set! </a:t>
            </a:r>
            <a:r>
              <a:rPr lang="en-US" sz="2800" b="1" dirty="0" err="1">
                <a:latin typeface="Courier New" pitchFamily="49" charset="0"/>
              </a:rPr>
              <a:t>abc</a:t>
            </a:r>
            <a:r>
              <a:rPr lang="en-US" sz="28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(k 1)))]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[else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(* n (fact (- n 1)))])))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(fact 4)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24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</a:rPr>
              <a:t>abc</a:t>
            </a:r>
            <a:r>
              <a:rPr lang="en-US" sz="2800" b="1" dirty="0">
                <a:latin typeface="Courier New" pitchFamily="49" charset="0"/>
              </a:rPr>
              <a:t> 2)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48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649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752600" y="4419600"/>
            <a:ext cx="6553200" cy="2289175"/>
          </a:xfrm>
          <a:prstGeom prst="rect">
            <a:avLst/>
          </a:prstGeom>
          <a:solidFill>
            <a:srgbClr val="75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(define fact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(lambda (n)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(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cond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[(= n 1)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 (call/cc (lambda (k)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            (set!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abc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k)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            (k 1)))]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[else 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  (* n (fact (- n 1)))])))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01200" cy="609600"/>
          </a:xfrm>
        </p:spPr>
        <p:txBody>
          <a:bodyPr/>
          <a:lstStyle/>
          <a:p>
            <a:r>
              <a:rPr lang="en-US" sz="4000" dirty="0"/>
              <a:t>More of the </a:t>
            </a:r>
            <a:r>
              <a:rPr lang="en-US" sz="4000" dirty="0">
                <a:latin typeface="Courier New" pitchFamily="49" charset="0"/>
              </a:rPr>
              <a:t>fact call/cc</a:t>
            </a:r>
            <a:r>
              <a:rPr lang="en-US" sz="4000" dirty="0"/>
              <a:t> 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14400"/>
            <a:ext cx="3962400" cy="5638800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(trace fact)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(fact)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(fact 6)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|(fact 6)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(fact 5)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|(fact 4)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(fact 3)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|(fact 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| (fact 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|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|2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|24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120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|720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720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53200" y="990600"/>
            <a:ext cx="2819400" cy="36576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&gt; </a:t>
            </a:r>
            <a:r>
              <a:rPr lang="en-US" sz="2400" b="1">
                <a:latin typeface="Courier New" pitchFamily="49" charset="0"/>
              </a:rPr>
              <a:t>(abc 11)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| | 11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| |22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| 66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|264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1320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|7920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7920</a:t>
            </a:r>
          </a:p>
          <a:p>
            <a:pPr>
              <a:buFontTx/>
              <a:buNone/>
            </a:pPr>
            <a:endParaRPr lang="en-US" sz="2400">
              <a:latin typeface="Courier New" pitchFamily="49" charset="0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3276600" y="685799"/>
            <a:ext cx="2819400" cy="3046988"/>
          </a:xfrm>
          <a:prstGeom prst="rect">
            <a:avLst/>
          </a:prstGeom>
          <a:noFill/>
          <a:ln w="19050">
            <a:solidFill>
              <a:srgbClr val="66FF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66FF66"/>
                </a:solidFill>
              </a:rPr>
              <a:t>Back to the café in Paris… </a:t>
            </a:r>
            <a:br>
              <a:rPr lang="en-US" dirty="0">
                <a:solidFill>
                  <a:srgbClr val="66FF66"/>
                </a:solidFill>
              </a:rPr>
            </a:br>
            <a:r>
              <a:rPr lang="en-US" dirty="0">
                <a:solidFill>
                  <a:srgbClr val="66FF66"/>
                </a:solidFill>
              </a:rPr>
              <a:t>the waiter may look a little older, we might be heavier, but we experience the same things as before.</a:t>
            </a:r>
          </a:p>
        </p:txBody>
      </p:sp>
    </p:spTree>
    <p:extLst>
      <p:ext uri="{BB962C8B-B14F-4D97-AF65-F5344CB8AC3E}">
        <p14:creationId xmlns:p14="http://schemas.microsoft.com/office/powerpoint/2010/main" val="2182478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  <p:bldP spid="95236" grpId="0" build="p"/>
      <p:bldP spid="952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call/cc to our interpreted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Details on the handout and on the board.</a:t>
            </a:r>
          </a:p>
          <a:p>
            <a:r>
              <a:rPr lang="en-US" dirty="0"/>
              <a:t>Some questions?</a:t>
            </a:r>
          </a:p>
          <a:p>
            <a:pPr lvl="1"/>
            <a:r>
              <a:rPr lang="en-US" dirty="0"/>
              <a:t>What is a (user) continuation? How to represent?</a:t>
            </a:r>
          </a:p>
          <a:p>
            <a:pPr lvl="1"/>
            <a:r>
              <a:rPr lang="en-US" dirty="0"/>
              <a:t>Where in the code should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call/cc </a:t>
            </a:r>
            <a:r>
              <a:rPr lang="en-US" dirty="0"/>
              <a:t>implementation be?  What does it do?</a:t>
            </a:r>
          </a:p>
          <a:p>
            <a:pPr lvl="1"/>
            <a:r>
              <a:rPr lang="en-US" dirty="0"/>
              <a:t>What happens when a continuation is applied?  Where should this go in the interpreter?  What should the code be?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45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6858000" cy="685800"/>
          </a:xfrm>
        </p:spPr>
        <p:txBody>
          <a:bodyPr/>
          <a:lstStyle/>
          <a:p>
            <a:r>
              <a:rPr lang="en-US" sz="4000"/>
              <a:t>Add call/cc to the interpreter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Why do we want to start with the CPS version of the interpreter?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What should a continuation be?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Which variant record type should continuation belong to?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(define-datatype </a:t>
            </a:r>
            <a:r>
              <a:rPr lang="en-US" sz="2400" b="1" dirty="0" err="1">
                <a:latin typeface="Courier New" pitchFamily="49" charset="0"/>
              </a:rPr>
              <a:t>proc-val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proc-val</a:t>
            </a:r>
            <a:r>
              <a:rPr lang="en-US" sz="2400" b="1" dirty="0">
                <a:latin typeface="Courier New" pitchFamily="49" charset="0"/>
              </a:rPr>
              <a:t>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[prim-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endParaRPr lang="en-US" sz="24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(name symbol?)]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[closure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(formals (list-of symbol?))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(body    expression?)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    environment?)]</a:t>
            </a:r>
            <a:endParaRPr lang="en-US" sz="2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 What goes here?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07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6858000" cy="685800"/>
          </a:xfrm>
        </p:spPr>
        <p:txBody>
          <a:bodyPr/>
          <a:lstStyle/>
          <a:p>
            <a:r>
              <a:rPr lang="en-US" sz="4000"/>
              <a:t>Add call/cc to the interpreter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Why do we want to start with the CPS version of the interpreter?</a:t>
            </a:r>
          </a:p>
          <a:p>
            <a:pPr>
              <a:lnSpc>
                <a:spcPct val="80000"/>
              </a:lnSpc>
            </a:pPr>
            <a:r>
              <a:rPr lang="en-US" sz="2800"/>
              <a:t>What should a continuation be?</a:t>
            </a:r>
          </a:p>
          <a:p>
            <a:pPr>
              <a:lnSpc>
                <a:spcPct val="80000"/>
              </a:lnSpc>
            </a:pPr>
            <a:r>
              <a:rPr lang="en-US" sz="2800"/>
              <a:t>Which variant record type should continuation belong to?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(define-datatype proc-val proc-val?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[prim-proc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(name symbol?)]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[closure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(formals (list-of symbol?))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(body    expression?)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(env     environment?)]</a:t>
            </a:r>
            <a:endParaRPr lang="en-US" sz="2400" b="1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[continuation-proc </a:t>
            </a:r>
            <a:br>
              <a:rPr lang="en-US" sz="2400" b="1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  (k continuation?)]</a:t>
            </a:r>
            <a:r>
              <a:rPr lang="en-US" sz="2400" b="1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70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6781800" cy="685800"/>
          </a:xfrm>
        </p:spPr>
        <p:txBody>
          <a:bodyPr/>
          <a:lstStyle/>
          <a:p>
            <a:r>
              <a:rPr lang="en-US" sz="4000"/>
              <a:t>Add call/cc to the interpreter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486400"/>
          </a:xfrm>
        </p:spPr>
        <p:txBody>
          <a:bodyPr/>
          <a:lstStyle/>
          <a:p>
            <a:r>
              <a:rPr lang="en-US"/>
              <a:t>What should call/cc be?</a:t>
            </a:r>
          </a:p>
          <a:p>
            <a:pPr lvl="1"/>
            <a:r>
              <a:rPr lang="en-US" sz="3200" b="1"/>
              <a:t>A primitive procedure</a:t>
            </a:r>
          </a:p>
          <a:p>
            <a:r>
              <a:rPr lang="en-US" b="1"/>
              <a:t>What do we do when it is called?</a:t>
            </a:r>
            <a:br>
              <a:rPr lang="en-US" b="1"/>
            </a:br>
            <a:endParaRPr lang="en-US" sz="1400" b="1"/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(define apply-prim-proc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(lambda (prim-proc args k)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(case prim-proc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[(+) (apply-k k (apply + args))]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[(-) (apply-k k (apply - args))]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. . .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[(call/cc) </a:t>
            </a: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what goes here? </a:t>
            </a:r>
            <a:r>
              <a:rPr lang="en-US" sz="2800" b="1">
                <a:latin typeface="Courier New" pitchFamily="49" charset="0"/>
              </a:rPr>
              <a:t> ]</a:t>
            </a:r>
            <a:br>
              <a:rPr lang="en-US" sz="2800" b="1">
                <a:latin typeface="Courier New" pitchFamily="49" charset="0"/>
              </a:rPr>
            </a:br>
            <a:r>
              <a:rPr lang="en-US" sz="2800" b="1">
                <a:latin typeface="Courier New" pitchFamily="49" charset="0"/>
              </a:rPr>
              <a:t>    … )))</a:t>
            </a:r>
          </a:p>
          <a:p>
            <a:pPr>
              <a:buFontTx/>
              <a:buNone/>
            </a:pPr>
            <a:endParaRPr lang="en-US" sz="2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280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6934200" cy="685800"/>
          </a:xfrm>
        </p:spPr>
        <p:txBody>
          <a:bodyPr/>
          <a:lstStyle/>
          <a:p>
            <a:r>
              <a:rPr lang="en-US" sz="4000"/>
              <a:t>Add call/cc to the interpreter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991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apply-prim-proc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(prim-proc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k)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(case prim-proc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[(+) (k (+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(2nd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)))]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[(-) (k (-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(2nd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)))]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. . . 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[(call/cc) </a:t>
            </a:r>
            <a:endParaRPr lang="en-US" sz="2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       (apply-proc (car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args</a:t>
            </a: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) </a:t>
            </a:r>
            <a:br>
              <a:rPr lang="en-US" sz="2800" b="1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        (list (continuation-proc k))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          k) </a:t>
            </a:r>
            <a:r>
              <a:rPr lang="en-US" sz="2800" b="1" dirty="0">
                <a:latin typeface="Courier New" pitchFamily="49" charset="0"/>
              </a:rPr>
              <a:t> ]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… )))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80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call/cc to the interpreter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610600" cy="4876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/>
              <a:t>What else do we need to change?</a:t>
            </a:r>
            <a:br>
              <a:rPr lang="en-US"/>
            </a:br>
            <a:endParaRPr lang="en-US"/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define apply-proc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  (lambda (proc-value args k)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    (cases proc-val proc-value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      . . . 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      </a:t>
            </a:r>
            <a:r>
              <a:rPr lang="en-US" b="1">
                <a:latin typeface="Courier New" pitchFamily="49" charset="0"/>
              </a:rPr>
              <a:t>[continuation-proc (k)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b="1">
                <a:latin typeface="Courier New" pitchFamily="49" charset="0"/>
              </a:rPr>
              <a:t>       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What goes here? </a:t>
            </a:r>
            <a:r>
              <a:rPr lang="en-US" b="1">
                <a:latin typeface="Courier New" pitchFamily="49" charset="0"/>
              </a:rPr>
              <a:t>]</a:t>
            </a:r>
            <a:endParaRPr lang="en-US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      . . . )))</a:t>
            </a:r>
          </a:p>
        </p:txBody>
      </p:sp>
    </p:spTree>
    <p:extLst>
      <p:ext uri="{BB962C8B-B14F-4D97-AF65-F5344CB8AC3E}">
        <p14:creationId xmlns:p14="http://schemas.microsoft.com/office/powerpoint/2010/main" val="376091839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call/cc to the interpreter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What else do we need to change?</a:t>
            </a:r>
            <a:br>
              <a:rPr lang="en-US" sz="2800"/>
            </a:br>
            <a:endParaRPr lang="en-US" sz="2800"/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(define apply-proc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(lambda (proc-value args k)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  (cases proc-val proc-value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    . . .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    </a:t>
            </a:r>
            <a:r>
              <a:rPr lang="en-US" sz="2800" b="1">
                <a:latin typeface="Courier New" pitchFamily="49" charset="0"/>
              </a:rPr>
              <a:t>[continuation-proc (k)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  </a:t>
            </a: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(apply-k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               k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              (car args))</a:t>
            </a:r>
            <a:r>
              <a:rPr lang="en-US" sz="2800" b="1">
                <a:latin typeface="Courier New" pitchFamily="49" charset="0"/>
              </a:rPr>
              <a:t>]</a:t>
            </a:r>
            <a:endParaRPr lang="en-US" sz="280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    . . . )))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3600">
                <a:latin typeface="Courier New" pitchFamily="49" charset="0"/>
              </a:rPr>
              <a:t> </a:t>
            </a:r>
            <a:r>
              <a:rPr lang="en-US" sz="3600" b="1">
                <a:solidFill>
                  <a:srgbClr val="FF3300"/>
                </a:solidFill>
                <a:latin typeface="Courier New" pitchFamily="49" charset="0"/>
              </a:rPr>
              <a:t>What about the original k?</a:t>
            </a:r>
          </a:p>
        </p:txBody>
      </p:sp>
    </p:spTree>
    <p:extLst>
      <p:ext uri="{BB962C8B-B14F-4D97-AF65-F5344CB8AC3E}">
        <p14:creationId xmlns:p14="http://schemas.microsoft.com/office/powerpoint/2010/main" val="1637968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writing CPS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743200"/>
            <a:ext cx="7772400" cy="1500187"/>
          </a:xfrm>
        </p:spPr>
        <p:txBody>
          <a:bodyPr/>
          <a:lstStyle/>
          <a:p>
            <a:r>
              <a:rPr lang="en-US" sz="2800" dirty="0"/>
              <a:t>This time we represent continuations by our variant-record datatypes</a:t>
            </a:r>
          </a:p>
        </p:txBody>
      </p:sp>
    </p:spTree>
    <p:extLst>
      <p:ext uri="{BB962C8B-B14F-4D97-AF65-F5344CB8AC3E}">
        <p14:creationId xmlns:p14="http://schemas.microsoft.com/office/powerpoint/2010/main" val="270952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7239000" cy="685800"/>
          </a:xfrm>
        </p:spPr>
        <p:txBody>
          <a:bodyPr/>
          <a:lstStyle/>
          <a:p>
            <a:r>
              <a:rPr lang="en-US" sz="3200" dirty="0">
                <a:solidFill>
                  <a:srgbClr val="66FF66"/>
                </a:solidFill>
              </a:rPr>
              <a:t>Recap: Environment representations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79036"/>
            <a:ext cx="6400800" cy="9785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66FF66"/>
                </a:solidFill>
              </a:rPr>
              <a:t>Use Scheme procedures as environments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66FF66"/>
                </a:solidFill>
              </a:rPr>
              <a:t>Use environment datatype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51923"/>
            <a:ext cx="4495800" cy="2193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(define apply-env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(lambda (env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 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  (env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))) </a:t>
            </a:r>
          </a:p>
          <a:p>
            <a:pPr>
              <a:lnSpc>
                <a:spcPct val="85000"/>
              </a:lnSpc>
            </a:pP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(define empty-env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(lambda ()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(lambda 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(eopl:error 'apply-env 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   "No binding for ~s" 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))))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486431"/>
            <a:ext cx="5562600" cy="219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(define extend-env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(lambda 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env)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(lambda 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(let ([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(list-find-position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)])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(if (number?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(list-ref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(apply-env env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))))))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05200"/>
            <a:ext cx="5181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(define-datatype environment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environment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?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[empty-env-record]            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[extended-env-record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(list-of symbol?))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(list-of scheme-value?))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(env  environment?)])</a:t>
            </a:r>
            <a:b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</a:br>
            <a:endParaRPr lang="en-US" sz="15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(define empty-env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(lambda ()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(empty-env-record)))</a:t>
            </a:r>
          </a:p>
          <a:p>
            <a:pPr>
              <a:lnSpc>
                <a:spcPct val="85000"/>
              </a:lnSpc>
            </a:pPr>
            <a:endParaRPr lang="en-US" sz="15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(define extend-env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(lambda (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env)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(extended-env-record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            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             env)))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3886200"/>
            <a:ext cx="5486400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(define apply-env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(lambda (env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(cases environment 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[empty-env-record ()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(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errorf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'apply-env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   "No binding for ~s"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)]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[extended-env-record (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env)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(let ([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   (list-find-position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)])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(if (number?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(list-ref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(apply-env env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)))])))</a:t>
            </a:r>
          </a:p>
          <a:p>
            <a:endParaRPr lang="en-US" sz="15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6705600" y="2745857"/>
            <a:ext cx="381000" cy="422461"/>
          </a:xfrm>
          <a:prstGeom prst="upArrow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953000" y="3168318"/>
            <a:ext cx="419100" cy="392352"/>
          </a:xfrm>
          <a:prstGeom prst="downArrow">
            <a:avLst/>
          </a:prstGeom>
          <a:solidFill>
            <a:srgbClr val="5FEE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4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66FF66"/>
                </a:solidFill>
              </a:rPr>
              <a:t>Continutaion</a:t>
            </a:r>
            <a:r>
              <a:rPr lang="en-US" dirty="0">
                <a:solidFill>
                  <a:srgbClr val="66FF66"/>
                </a:solidFill>
              </a:rPr>
              <a:t> representations </a:t>
            </a:r>
            <a:br>
              <a:rPr lang="en-US" dirty="0"/>
            </a:br>
            <a:r>
              <a:rPr lang="en-US" dirty="0"/>
              <a:t>Two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Scheme procedures as your continuations (as we have done previously)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continuation datatype</a:t>
            </a:r>
          </a:p>
          <a:p>
            <a:pPr marL="857250" lvl="2" indent="0">
              <a:buNone/>
            </a:pPr>
            <a:r>
              <a:rPr lang="en-US" sz="2800" dirty="0"/>
              <a:t>With many variants and a complex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sz="2800" dirty="0"/>
              <a:t> procedure</a:t>
            </a:r>
          </a:p>
          <a:p>
            <a:pPr marL="0" indent="0">
              <a:buNone/>
            </a:pPr>
            <a:r>
              <a:rPr lang="en-US" dirty="0"/>
              <a:t>You should understand both, but you only have to use the continuation datatype  in your A18 interpreter (and, yes, you </a:t>
            </a:r>
            <a:r>
              <a:rPr lang="en-US" b="1" dirty="0"/>
              <a:t>must</a:t>
            </a:r>
            <a:r>
              <a:rPr lang="en-US" dirty="0"/>
              <a:t> use it)</a:t>
            </a:r>
          </a:p>
        </p:txBody>
      </p:sp>
    </p:spTree>
    <p:extLst>
      <p:ext uri="{BB962C8B-B14F-4D97-AF65-F5344CB8AC3E}">
        <p14:creationId xmlns:p14="http://schemas.microsoft.com/office/powerpoint/2010/main" val="205958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continuation datatype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534400" cy="3886200"/>
          </a:xfrm>
        </p:spPr>
        <p:txBody>
          <a:bodyPr/>
          <a:lstStyle/>
          <a:p>
            <a:r>
              <a:rPr lang="en-US" dirty="0"/>
              <a:t>You can "see into" the continuations</a:t>
            </a:r>
          </a:p>
          <a:p>
            <a:pPr lvl="1"/>
            <a:r>
              <a:rPr lang="en-US" dirty="0"/>
              <a:t>Thus easier to debug.  "trace" will let you see "what's inside" the continuations.</a:t>
            </a:r>
          </a:p>
          <a:p>
            <a:pPr lvl="1"/>
            <a:r>
              <a:rPr lang="en-US" dirty="0"/>
              <a:t>And easier to use this exercise as a means of understanding what continuations are all about.</a:t>
            </a:r>
          </a:p>
          <a:p>
            <a:r>
              <a:rPr lang="en-US" dirty="0"/>
              <a:t>You can implement continuations in a language that does not have first-class procedures.  And more efficiently in a language that does have them.</a:t>
            </a:r>
          </a:p>
        </p:txBody>
      </p:sp>
    </p:spTree>
    <p:extLst>
      <p:ext uri="{BB962C8B-B14F-4D97-AF65-F5344CB8AC3E}">
        <p14:creationId xmlns:p14="http://schemas.microsoft.com/office/powerpoint/2010/main" val="2230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Scheme Procedure Continuations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more like what we did with CPS before.</a:t>
            </a:r>
          </a:p>
          <a:p>
            <a:r>
              <a:rPr lang="en-US" dirty="0"/>
              <a:t>All of the information needed for the continuation is in the procedure definitions, so understanding the code requires less mental "jumping around".</a:t>
            </a:r>
          </a:p>
        </p:txBody>
      </p:sp>
    </p:spTree>
    <p:extLst>
      <p:ext uri="{BB962C8B-B14F-4D97-AF65-F5344CB8AC3E}">
        <p14:creationId xmlns:p14="http://schemas.microsoft.com/office/powerpoint/2010/main" val="118646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example CPS code to datatype rep of continuations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743200"/>
            <a:ext cx="7772400" cy="1500187"/>
          </a:xfrm>
        </p:spPr>
        <p:txBody>
          <a:bodyPr/>
          <a:lstStyle/>
          <a:p>
            <a:r>
              <a:rPr lang="en-US" sz="2800" dirty="0"/>
              <a:t>We represent continuations by our variant-record datatypes</a:t>
            </a:r>
          </a:p>
        </p:txBody>
      </p:sp>
    </p:spTree>
    <p:extLst>
      <p:ext uri="{BB962C8B-B14F-4D97-AF65-F5344CB8AC3E}">
        <p14:creationId xmlns:p14="http://schemas.microsoft.com/office/powerpoint/2010/main" val="408606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" y="0"/>
            <a:ext cx="10325100" cy="6684907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read-flatten-print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(lambda ()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(display "enter slist to flatten: ")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(let ([slist (read)])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(unless (eq? slist 'exit)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(flatten-cps slist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(make-k (lambda (</a:t>
            </a:r>
            <a:r>
              <a:rPr lang="en-US" sz="1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     (pretty-print </a:t>
            </a:r>
            <a:r>
              <a:rPr lang="en-US" sz="1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     (read-flatten-print))))))))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flatten-cps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(lambda (ls k)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(if (null? ls)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(apply-k k ls)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(flatten-cps (cdr ls)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(make-k 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(lambda (v) (if (list? (car ls))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(flatten-cps (car ls)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  (make-k (lambda (u) (append-cps u v k))))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(apply-k k (cons (car ls) v))))))))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append-cps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(lambda (L1 L2 k)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(if (null? L1)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(apply-k k L2)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(append-cps (cdr L1)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L2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(make-k (lambda (appended-cdr)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         (apply-k k (cons (car L1)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                appended-cdr))))))))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228600"/>
            <a:ext cx="23622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400" dirty="0">
                <a:solidFill>
                  <a:srgbClr val="66FF66"/>
                </a:solidFill>
              </a:rPr>
              <a:t>Starting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5029200"/>
            <a:ext cx="2324100" cy="830997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FF66"/>
                </a:solidFill>
              </a:rPr>
              <a:t>Transformations:</a:t>
            </a:r>
          </a:p>
          <a:p>
            <a:r>
              <a:rPr lang="en-US" dirty="0">
                <a:solidFill>
                  <a:srgbClr val="66FF66"/>
                </a:solidFill>
              </a:rPr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59762660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Swis721 Ex BT"/>
        <a:ea typeface=""/>
        <a:cs typeface=""/>
      </a:majorFont>
      <a:minorFont>
        <a:latin typeface="Swis721 Ex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23682</TotalTime>
  <Words>1766</Words>
  <Application>Microsoft Office PowerPoint</Application>
  <PresentationFormat>On-screen Show (4:3)</PresentationFormat>
  <Paragraphs>365</Paragraphs>
  <Slides>29</Slides>
  <Notes>26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Consolas</vt:lpstr>
      <vt:lpstr>Courier New</vt:lpstr>
      <vt:lpstr>Swis721 Ex BT</vt:lpstr>
      <vt:lpstr>Times New Roman</vt:lpstr>
      <vt:lpstr>Default Design</vt:lpstr>
      <vt:lpstr>CSSE 304 Day 31-33</vt:lpstr>
      <vt:lpstr>Core forms reminder (affects define implementation)</vt:lpstr>
      <vt:lpstr>Back to writing CPS code</vt:lpstr>
      <vt:lpstr>Recap: Environment representations  </vt:lpstr>
      <vt:lpstr>Continutaion representations  Two possibilities</vt:lpstr>
      <vt:lpstr>Advantages of continuation datatype</vt:lpstr>
      <vt:lpstr>Advantage of Scheme Procedure Continuations</vt:lpstr>
      <vt:lpstr>Convert example CPS code to datatype rep of continuations</vt:lpstr>
      <vt:lpstr>PowerPoint Presentation</vt:lpstr>
      <vt:lpstr>Interpreter in CPS </vt:lpstr>
      <vt:lpstr>Preview: What does a CPS interpreter do for us?</vt:lpstr>
      <vt:lpstr>Convert our Interpreter to CPS</vt:lpstr>
      <vt:lpstr>Convert our Interpreter to CPS</vt:lpstr>
      <vt:lpstr>Some changes to eval-exp</vt:lpstr>
      <vt:lpstr>Continuations in the interpreter</vt:lpstr>
      <vt:lpstr>Representing Continuations by Data Types</vt:lpstr>
      <vt:lpstr>continuation datatype</vt:lpstr>
      <vt:lpstr>apply-k</vt:lpstr>
      <vt:lpstr>Exercise :</vt:lpstr>
      <vt:lpstr>fact with call/cc </vt:lpstr>
      <vt:lpstr>Another call/cc example</vt:lpstr>
      <vt:lpstr>More of the fact call/cc example</vt:lpstr>
      <vt:lpstr>Add call/cc to our interpreted language</vt:lpstr>
      <vt:lpstr>Add call/cc to the interpreter</vt:lpstr>
      <vt:lpstr>Add call/cc to the interpreter</vt:lpstr>
      <vt:lpstr>Add call/cc to the interpreter</vt:lpstr>
      <vt:lpstr>Add call/cc to the interpreter</vt:lpstr>
      <vt:lpstr>Add call/cc to the interpreter</vt:lpstr>
      <vt:lpstr>Add call/cc to the interpreter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Accent 1</dc:title>
  <dc:creator>nshastry</dc:creator>
  <cp:lastModifiedBy>Claude Anderson</cp:lastModifiedBy>
  <cp:revision>175</cp:revision>
  <cp:lastPrinted>2019-11-05T13:26:55Z</cp:lastPrinted>
  <dcterms:created xsi:type="dcterms:W3CDTF">2001-03-11T15:54:35Z</dcterms:created>
  <dcterms:modified xsi:type="dcterms:W3CDTF">2019-11-05T16:22:53Z</dcterms:modified>
</cp:coreProperties>
</file>