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45" r:id="rId2"/>
    <p:sldId id="431" r:id="rId3"/>
    <p:sldId id="432" r:id="rId4"/>
    <p:sldId id="433" r:id="rId5"/>
    <p:sldId id="384" r:id="rId6"/>
    <p:sldId id="377" r:id="rId7"/>
    <p:sldId id="381" r:id="rId8"/>
    <p:sldId id="331" r:id="rId9"/>
    <p:sldId id="337" r:id="rId10"/>
    <p:sldId id="334" r:id="rId11"/>
    <p:sldId id="335" r:id="rId12"/>
    <p:sldId id="338" r:id="rId13"/>
    <p:sldId id="339" r:id="rId14"/>
    <p:sldId id="356" r:id="rId15"/>
    <p:sldId id="430" r:id="rId16"/>
    <p:sldId id="428" r:id="rId17"/>
    <p:sldId id="429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418" r:id="rId26"/>
    <p:sldId id="360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5FEE5F"/>
    <a:srgbClr val="00001A"/>
    <a:srgbClr val="FF0000"/>
    <a:srgbClr val="E4E4E4"/>
    <a:srgbClr val="111111"/>
    <a:srgbClr val="29292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86" autoAdjust="0"/>
    <p:restoredTop sz="79804" autoAdjust="0"/>
  </p:normalViewPr>
  <p:slideViewPr>
    <p:cSldViewPr>
      <p:cViewPr varScale="1">
        <p:scale>
          <a:sx n="61" d="100"/>
          <a:sy n="61" d="100"/>
        </p:scale>
        <p:origin x="4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71" tIns="48235" rIns="96471" bIns="48235" numCol="1" anchor="t" anchorCtr="0" compatLnSpc="1">
            <a:prstTxWarp prst="textNoShape">
              <a:avLst/>
            </a:prstTxWarp>
          </a:bodyPr>
          <a:lstStyle>
            <a:lvl1pPr defTabSz="964762">
              <a:defRPr sz="13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73" y="2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71" tIns="48235" rIns="96471" bIns="48235" numCol="1" anchor="t" anchorCtr="0" compatLnSpc="1">
            <a:prstTxWarp prst="textNoShape">
              <a:avLst/>
            </a:prstTxWarp>
          </a:bodyPr>
          <a:lstStyle>
            <a:lvl1pPr algn="r" defTabSz="964762">
              <a:defRPr sz="13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9435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71" tIns="48235" rIns="96471" bIns="48235" numCol="1" anchor="b" anchorCtr="0" compatLnSpc="1">
            <a:prstTxWarp prst="textNoShape">
              <a:avLst/>
            </a:prstTxWarp>
          </a:bodyPr>
          <a:lstStyle>
            <a:lvl1pPr defTabSz="964762">
              <a:defRPr sz="13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73" y="9119435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71" tIns="48235" rIns="96471" bIns="48235" numCol="1" anchor="b" anchorCtr="0" compatLnSpc="1">
            <a:prstTxWarp prst="textNoShape">
              <a:avLst/>
            </a:prstTxWarp>
          </a:bodyPr>
          <a:lstStyle>
            <a:lvl1pPr algn="r" defTabSz="964762">
              <a:defRPr sz="1300"/>
            </a:lvl1pPr>
          </a:lstStyle>
          <a:p>
            <a:fld id="{B82A3F59-4C40-48E6-982D-D20FE3AE20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24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34" tIns="48768" rIns="97534" bIns="48768" numCol="1" anchor="t" anchorCtr="0" compatLnSpc="1">
            <a:prstTxWarp prst="textNoShape">
              <a:avLst/>
            </a:prstTxWarp>
          </a:bodyPr>
          <a:lstStyle>
            <a:lvl1pPr defTabSz="974556">
              <a:defRPr sz="13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073" y="2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34" tIns="48768" rIns="97534" bIns="48768" numCol="1" anchor="t" anchorCtr="0" compatLnSpc="1">
            <a:prstTxWarp prst="textNoShape">
              <a:avLst/>
            </a:prstTxWarp>
          </a:bodyPr>
          <a:lstStyle>
            <a:lvl1pPr algn="r" defTabSz="974556">
              <a:defRPr sz="13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5613" y="720725"/>
            <a:ext cx="6405562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505" y="4559723"/>
            <a:ext cx="5850194" cy="432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34" tIns="48768" rIns="97534" bIns="48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9435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34" tIns="48768" rIns="97534" bIns="48768" numCol="1" anchor="b" anchorCtr="0" compatLnSpc="1">
            <a:prstTxWarp prst="textNoShape">
              <a:avLst/>
            </a:prstTxWarp>
          </a:bodyPr>
          <a:lstStyle>
            <a:lvl1pPr defTabSz="974556">
              <a:defRPr sz="13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073" y="9119435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34" tIns="48768" rIns="97534" bIns="48768" numCol="1" anchor="b" anchorCtr="0" compatLnSpc="1">
            <a:prstTxWarp prst="textNoShape">
              <a:avLst/>
            </a:prstTxWarp>
          </a:bodyPr>
          <a:lstStyle>
            <a:lvl1pPr algn="r" defTabSz="974556">
              <a:defRPr sz="1300"/>
            </a:lvl1pPr>
          </a:lstStyle>
          <a:p>
            <a:fld id="{51B6C25D-32DF-4D0B-A234-5B2E76B992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62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26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88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99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08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85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36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95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D0BD42-3137-4785-9394-0E08EC5E33DD}" type="slidenum">
              <a:rPr lang="en-US"/>
              <a:pPr/>
              <a:t>19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5562" cy="3603625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896" indent="-236896">
              <a:buFontTx/>
              <a:buAutoNum type="arabicPeriod"/>
            </a:pPr>
            <a:r>
              <a:rPr lang="en-US" dirty="0"/>
              <a:t>Because that way we always "know" the current continuation.</a:t>
            </a:r>
          </a:p>
          <a:p>
            <a:pPr marL="236896" indent="-236896">
              <a:buFontTx/>
              <a:buAutoNum type="arabicPeriod"/>
            </a:pPr>
            <a:r>
              <a:rPr lang="en-US" dirty="0"/>
              <a:t>An Abstract Data Type</a:t>
            </a:r>
          </a:p>
          <a:p>
            <a:pPr marL="236896" indent="-236896">
              <a:buFontTx/>
              <a:buAutoNum type="arabicPeriod"/>
            </a:pPr>
            <a:r>
              <a:rPr lang="en-US" dirty="0"/>
              <a:t> proc-</a:t>
            </a:r>
            <a:r>
              <a:rPr lang="en-US" dirty="0" err="1"/>
              <a:t>val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7733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F5288-F286-4209-BED9-6E465F41A49E}" type="slidenum">
              <a:rPr lang="en-US"/>
              <a:pPr/>
              <a:t>20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5562" cy="3603625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896" indent="-236896">
              <a:buFontTx/>
              <a:buAutoNum type="arabicPeriod"/>
            </a:pPr>
            <a:r>
              <a:rPr lang="en-US" dirty="0"/>
              <a:t>Because that way we always "know" the current continuation.</a:t>
            </a:r>
          </a:p>
          <a:p>
            <a:pPr marL="236896" indent="-236896">
              <a:buFontTx/>
              <a:buAutoNum type="arabicPeriod"/>
            </a:pPr>
            <a:r>
              <a:rPr lang="en-US" dirty="0"/>
              <a:t>An Abstract Data Type</a:t>
            </a:r>
          </a:p>
          <a:p>
            <a:pPr marL="236896" indent="-236896">
              <a:buFontTx/>
              <a:buAutoNum type="arabicPeriod"/>
            </a:pPr>
            <a:r>
              <a:rPr lang="en-US" dirty="0"/>
              <a:t> proc-</a:t>
            </a:r>
            <a:r>
              <a:rPr lang="en-US" dirty="0" err="1"/>
              <a:t>val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9949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3E541-5AEA-4F3E-B5D7-2741315E0F8E}" type="slidenum">
              <a:rPr lang="en-US"/>
              <a:pPr/>
              <a:t>21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5562" cy="3603625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896" indent="-236896">
              <a:buFontTx/>
              <a:buAutoNum type="arabicPeriod"/>
            </a:pPr>
            <a:r>
              <a:rPr lang="en-US" dirty="0"/>
              <a:t>Because that way we always "know" the current continuation.</a:t>
            </a:r>
          </a:p>
          <a:p>
            <a:pPr marL="236896" indent="-236896">
              <a:buFontTx/>
              <a:buAutoNum type="arabicPeriod"/>
            </a:pPr>
            <a:r>
              <a:rPr lang="en-US" dirty="0"/>
              <a:t>An Abstract Data Type</a:t>
            </a:r>
          </a:p>
          <a:p>
            <a:pPr marL="236896" indent="-236896">
              <a:buFontTx/>
              <a:buAutoNum type="arabicPeriod"/>
            </a:pPr>
            <a:r>
              <a:rPr lang="en-US" dirty="0"/>
              <a:t> proc-</a:t>
            </a:r>
            <a:r>
              <a:rPr lang="en-US" dirty="0" err="1"/>
              <a:t>val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4600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F0CB9-A82F-4A98-BDF5-8D5534FFBA14}" type="slidenum">
              <a:rPr lang="en-US"/>
              <a:pPr/>
              <a:t>22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5562" cy="3603625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896" indent="-236896">
              <a:buFontTx/>
              <a:buAutoNum type="arabicPeriod"/>
            </a:pPr>
            <a:r>
              <a:rPr lang="en-US" dirty="0"/>
              <a:t>Because that way we always "know" the current continuation.</a:t>
            </a:r>
          </a:p>
          <a:p>
            <a:pPr marL="236896" indent="-236896">
              <a:buFontTx/>
              <a:buAutoNum type="arabicPeriod"/>
            </a:pPr>
            <a:r>
              <a:rPr lang="en-US" dirty="0"/>
              <a:t>An Abstract Data Type</a:t>
            </a:r>
          </a:p>
          <a:p>
            <a:pPr marL="236896" indent="-236896">
              <a:buFontTx/>
              <a:buAutoNum type="arabicPeriod"/>
            </a:pPr>
            <a:r>
              <a:rPr lang="en-US" dirty="0"/>
              <a:t> proc-</a:t>
            </a:r>
            <a:r>
              <a:rPr lang="en-US" dirty="0" err="1"/>
              <a:t>val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59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09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47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23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51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6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1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89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018739">
              <a:defRPr/>
            </a:pPr>
            <a:r>
              <a:rPr lang="en-US" dirty="0"/>
              <a:t>Gives us the ability to easily write the interpreter in a way that does not require recursion or first-class procedures in the implementation language.</a:t>
            </a:r>
          </a:p>
          <a:p>
            <a:pPr defTabSz="1018739">
              <a:defRPr/>
            </a:pPr>
            <a:endParaRPr lang="en-US" dirty="0"/>
          </a:p>
          <a:p>
            <a:pPr defTabSz="1018739">
              <a:defRPr/>
            </a:pPr>
            <a:r>
              <a:rPr lang="en-US" dirty="0"/>
              <a:t>Since the interpreter always has the current continuation explicitly, it makes it easy to provide continuations as a first-class data type in the language, just as Scheme does </a:t>
            </a:r>
            <a:r>
              <a:rPr lang="en-US" i="1" dirty="0"/>
              <a:t>via</a:t>
            </a:r>
            <a:r>
              <a:rPr lang="en-US" dirty="0"/>
              <a:t> the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call/cc</a:t>
            </a:r>
            <a:r>
              <a:rPr lang="en-US" dirty="0"/>
              <a:t> procedure.</a:t>
            </a:r>
          </a:p>
          <a:p>
            <a:pPr defTabSz="1018739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7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21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66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03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47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50635-9AF7-4B12-80AD-B315EFD7E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20800-40E4-4362-A8B5-E43239E543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3200" y="228600"/>
            <a:ext cx="28956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84836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14EE3-B0D1-4210-BE56-81079799E2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EC5CC-665B-4A78-AAE1-650D20797E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9E99E-AE4C-4F82-AE13-BE4B816298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2286000"/>
            <a:ext cx="5588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86000"/>
            <a:ext cx="5588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4E9C9-CCAF-412F-ABB5-88DBAF5D4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6B08D-D3D3-4049-BA40-3E3C9EEF7A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CDBEE-5A14-4296-ABF1-9FCD2AF8E0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9B4F4-2FF0-43E1-881A-0B8D555ED2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C95B7-53FC-4EC8-9A3F-C87D4EB42C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0E9F2-3F11-428E-A4DD-E05A7C2E0C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1771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267200" cy="24003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2400" y="228600"/>
            <a:ext cx="802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2286000"/>
            <a:ext cx="11379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B9CDA980-8C42-45CE-8EF6-AA35A98E0E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-152400"/>
            <a:ext cx="8026400" cy="1676400"/>
          </a:xfrm>
        </p:spPr>
        <p:txBody>
          <a:bodyPr/>
          <a:lstStyle/>
          <a:p>
            <a:r>
              <a:rPr lang="en-US" dirty="0"/>
              <a:t>CSSE </a:t>
            </a:r>
            <a:r>
              <a:rPr lang="en-US"/>
              <a:t>304 Days 31-32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485900"/>
            <a:ext cx="8763000" cy="3886200"/>
          </a:xfrm>
        </p:spPr>
        <p:txBody>
          <a:bodyPr/>
          <a:lstStyle/>
          <a:p>
            <a:r>
              <a:rPr lang="en-US" sz="3600" dirty="0"/>
              <a:t>Exam problems </a:t>
            </a:r>
          </a:p>
          <a:p>
            <a:r>
              <a:rPr lang="en-US" sz="3600" dirty="0"/>
              <a:t>Interpreter in CPS</a:t>
            </a:r>
          </a:p>
          <a:p>
            <a:r>
              <a:rPr lang="en-US" sz="3600" dirty="0"/>
              <a:t>(Add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call/cc </a:t>
            </a:r>
            <a:r>
              <a:rPr lang="en-US" sz="3600" dirty="0"/>
              <a:t>to the interpreted language)</a:t>
            </a:r>
          </a:p>
          <a:p>
            <a:r>
              <a:rPr lang="en-US" sz="3600" dirty="0"/>
              <a:t>(Another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call/cc </a:t>
            </a:r>
            <a:r>
              <a:rPr lang="en-US" sz="3600" dirty="0"/>
              <a:t>example)</a:t>
            </a:r>
          </a:p>
          <a:p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A8FEB-4D5A-49B2-AA9E-F43830CB7879}"/>
              </a:ext>
            </a:extLst>
          </p:cNvPr>
          <p:cNvSpPr txBox="1"/>
          <p:nvPr/>
        </p:nvSpPr>
        <p:spPr>
          <a:xfrm>
            <a:off x="381000" y="4572000"/>
            <a:ext cx="1120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No class meetings Monday. 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I will be on my office hours Zoom 9:30-11:30 to assist with A17a and A17b.</a:t>
            </a:r>
          </a:p>
          <a:p>
            <a:r>
              <a:rPr lang="en-US" dirty="0">
                <a:solidFill>
                  <a:srgbClr val="FFFF00"/>
                </a:solidFill>
              </a:rPr>
              <a:t>17b (reference parameters) is a difficult problem.  </a:t>
            </a:r>
            <a:r>
              <a:rPr lang="en-US" dirty="0">
                <a:solidFill>
                  <a:srgbClr val="66FF66"/>
                </a:solidFill>
              </a:rPr>
              <a:t>Before you start writing code, make a drawing/narrative in English that explains how it will work.  If you come to me for help with debugging, I will ask you to show me this document.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Continuations in the interpreter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286000"/>
            <a:ext cx="9144000" cy="4572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(define </a:t>
            </a: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-exp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(lambda (exp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5FEE5F"/>
                </a:solidFill>
                <a:latin typeface="Courier New" pitchFamily="49" charset="0"/>
              </a:rPr>
              <a:t>k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(cases expression exp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[literal-exp (datum)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</a:t>
            </a:r>
            <a:r>
              <a:rPr lang="en-US" sz="2000" b="1" dirty="0">
                <a:solidFill>
                  <a:srgbClr val="5FEE5F"/>
                </a:solidFill>
                <a:latin typeface="Courier New" pitchFamily="49" charset="0"/>
              </a:rPr>
              <a:t>(apply-k k datum)</a:t>
            </a:r>
            <a:r>
              <a:rPr lang="en-US" sz="2000" b="1" dirty="0">
                <a:solidFill>
                  <a:srgbClr val="E4E4E4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</a:t>
            </a:r>
            <a:r>
              <a:rPr lang="en-US" b="1" dirty="0">
                <a:solidFill>
                  <a:srgbClr val="66FF66"/>
                </a:solidFill>
              </a:rPr>
              <a:t>; </a:t>
            </a:r>
            <a:r>
              <a:rPr lang="en-US" sz="2400" b="1" dirty="0">
                <a:solidFill>
                  <a:srgbClr val="66FF66"/>
                </a:solidFill>
                <a:latin typeface="Courier New" pitchFamily="49" charset="0"/>
                <a:cs typeface="Courier New" pitchFamily="49" charset="0"/>
              </a:rPr>
              <a:t>skip some of the other cases for now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[if-exp (test-exp then-exp else-exp)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(</a:t>
            </a: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-exp test-exp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</a:t>
            </a:r>
            <a:r>
              <a:rPr lang="en-US" sz="2000" b="1" dirty="0" err="1">
                <a:latin typeface="Courier New" pitchFamily="49" charset="0"/>
              </a:rPr>
              <a:t>env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</a:t>
            </a:r>
            <a:r>
              <a:rPr lang="en-US" sz="2000" b="1" dirty="0">
                <a:solidFill>
                  <a:srgbClr val="5FEE5F"/>
                </a:solidFill>
                <a:latin typeface="Courier New" pitchFamily="49" charset="0"/>
              </a:rPr>
              <a:t>(test-k then-exp else-exp env k)</a:t>
            </a:r>
            <a:r>
              <a:rPr lang="en-US" sz="2000" b="1" dirty="0">
                <a:latin typeface="Courier New" pitchFamily="49" charset="0"/>
              </a:rPr>
              <a:t>)]</a:t>
            </a:r>
            <a:br>
              <a:rPr lang="en-US" sz="2000" b="1" dirty="0">
                <a:latin typeface="Courier New" pitchFamily="49" charset="0"/>
              </a:rPr>
            </a:b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400" b="1" dirty="0">
                <a:solidFill>
                  <a:srgbClr val="66FF66"/>
                </a:solidFill>
              </a:rPr>
              <a:t>; </a:t>
            </a:r>
            <a:r>
              <a:rPr lang="en-US" sz="2200" b="1" dirty="0">
                <a:solidFill>
                  <a:srgbClr val="66FF66"/>
                </a:solidFill>
              </a:rPr>
              <a:t>skip some more cases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)))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</p:txBody>
      </p:sp>
      <p:grpSp>
        <p:nvGrpSpPr>
          <p:cNvPr id="92169" name="Group 9"/>
          <p:cNvGrpSpPr>
            <a:grpSpLocks/>
          </p:cNvGrpSpPr>
          <p:nvPr/>
        </p:nvGrpSpPr>
        <p:grpSpPr bwMode="auto">
          <a:xfrm>
            <a:off x="4419600" y="2133600"/>
            <a:ext cx="6477000" cy="3817938"/>
            <a:chOff x="1680" y="1392"/>
            <a:chExt cx="4080" cy="2405"/>
          </a:xfrm>
        </p:grpSpPr>
        <p:sp>
          <p:nvSpPr>
            <p:cNvPr id="92164" name="Text Box 4"/>
            <p:cNvSpPr txBox="1">
              <a:spLocks noChangeArrowheads="1"/>
            </p:cNvSpPr>
            <p:nvPr/>
          </p:nvSpPr>
          <p:spPr bwMode="auto">
            <a:xfrm>
              <a:off x="2928" y="3312"/>
              <a:ext cx="283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b="1" dirty="0">
                  <a:solidFill>
                    <a:srgbClr val="FFFF00"/>
                  </a:solidFill>
                </a:rPr>
                <a:t>creates a </a:t>
              </a:r>
              <a:r>
                <a:rPr lang="en-US" sz="2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test-k</a:t>
              </a:r>
              <a:r>
                <a:rPr lang="en-US" sz="2200" b="1" dirty="0">
                  <a:solidFill>
                    <a:srgbClr val="FFFF00"/>
                  </a:solidFill>
                </a:rPr>
                <a:t> continuation object</a:t>
              </a:r>
            </a:p>
          </p:txBody>
        </p:sp>
        <p:sp>
          <p:nvSpPr>
            <p:cNvPr id="92165" name="Line 5"/>
            <p:cNvSpPr>
              <a:spLocks noChangeShapeType="1"/>
            </p:cNvSpPr>
            <p:nvPr/>
          </p:nvSpPr>
          <p:spPr bwMode="auto">
            <a:xfrm flipH="1">
              <a:off x="1680" y="1584"/>
              <a:ext cx="1248" cy="57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6" name="Text Box 6"/>
            <p:cNvSpPr txBox="1">
              <a:spLocks noChangeArrowheads="1"/>
            </p:cNvSpPr>
            <p:nvPr/>
          </p:nvSpPr>
          <p:spPr bwMode="auto">
            <a:xfrm>
              <a:off x="2880" y="1392"/>
              <a:ext cx="28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FFFF00"/>
                  </a:solidFill>
                </a:rPr>
                <a:t>applies the current continuation </a:t>
              </a:r>
            </a:p>
          </p:txBody>
        </p:sp>
        <p:sp>
          <p:nvSpPr>
            <p:cNvPr id="92167" name="Line 7"/>
            <p:cNvSpPr>
              <a:spLocks noChangeShapeType="1"/>
            </p:cNvSpPr>
            <p:nvPr/>
          </p:nvSpPr>
          <p:spPr bwMode="auto">
            <a:xfrm flipH="1" flipV="1">
              <a:off x="2496" y="3120"/>
              <a:ext cx="480" cy="2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97200" y="-609600"/>
            <a:ext cx="8991600" cy="1676400"/>
          </a:xfrm>
        </p:spPr>
        <p:txBody>
          <a:bodyPr/>
          <a:lstStyle/>
          <a:p>
            <a:r>
              <a:rPr lang="en-US" sz="4000" dirty="0"/>
              <a:t>Representing Continuations by Data Types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0" y="1066800"/>
            <a:ext cx="6400800" cy="5638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atin typeface="Courier New" pitchFamily="49" charset="0"/>
              </a:rPr>
              <a:t>(define-datatype continuation </a:t>
            </a:r>
            <a:r>
              <a:rPr lang="en-US" sz="1800" b="1" dirty="0" err="1">
                <a:latin typeface="Courier New" pitchFamily="49" charset="0"/>
              </a:rPr>
              <a:t>continuation</a:t>
            </a:r>
            <a:r>
              <a:rPr lang="en-US" sz="1800" b="1" dirty="0">
                <a:latin typeface="Courier New" pitchFamily="49" charset="0"/>
              </a:rPr>
              <a:t>?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[test-k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(then-exp expression?)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(else-exp expression?)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</a:t>
            </a:r>
            <a:r>
              <a:rPr lang="en-US" sz="1800" b="1" dirty="0" err="1">
                <a:latin typeface="Courier New" pitchFamily="49" charset="0"/>
              </a:rPr>
              <a:t>env</a:t>
            </a:r>
            <a:r>
              <a:rPr lang="en-US" sz="1800" b="1" dirty="0">
                <a:latin typeface="Courier New" pitchFamily="49" charset="0"/>
              </a:rPr>
              <a:t> environment?)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(k continuation?)]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FF66"/>
                </a:solidFill>
                <a:latin typeface="Courier New" pitchFamily="49" charset="0"/>
              </a:rPr>
              <a:t>; we will add other continuation variants.</a:t>
            </a:r>
            <a:br>
              <a:rPr lang="en-US" sz="17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)</a:t>
            </a:r>
            <a:br>
              <a:rPr lang="en-US" sz="1800" b="1" dirty="0">
                <a:latin typeface="Courier New" pitchFamily="49" charset="0"/>
              </a:rPr>
            </a:br>
            <a:br>
              <a:rPr lang="en-US" sz="1800" b="1" dirty="0">
                <a:latin typeface="Courier New" pitchFamily="49" charset="0"/>
              </a:rPr>
            </a:br>
            <a:endParaRPr lang="en-US" sz="18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atin typeface="Courier New" pitchFamily="49" charset="0"/>
              </a:rPr>
              <a:t>(define apply-k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(lambda (k </a:t>
            </a:r>
            <a:r>
              <a:rPr lang="en-US" sz="1800" b="1" dirty="0" err="1">
                <a:latin typeface="Courier New" pitchFamily="49" charset="0"/>
              </a:rPr>
              <a:t>val</a:t>
            </a:r>
            <a:r>
              <a:rPr lang="en-US" sz="1800" b="1" dirty="0">
                <a:latin typeface="Courier New" pitchFamily="49" charset="0"/>
              </a:rPr>
              <a:t>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(cases continuation k</a:t>
            </a:r>
            <a:r>
              <a:rPr lang="en-US" sz="1800" dirty="0">
                <a:latin typeface="Courier New" pitchFamily="49" charset="0"/>
              </a:rPr>
              <a:t> 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  [test-k (then-exp else-exp env k)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    (if </a:t>
            </a:r>
            <a:r>
              <a:rPr lang="en-US" sz="1800" b="1" dirty="0" err="1">
                <a:latin typeface="Courier New" pitchFamily="49" charset="0"/>
              </a:rPr>
              <a:t>val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        (eval-exp then-exp env k)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        (eval-exp else-exp env k))]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   </a:t>
            </a:r>
            <a:r>
              <a:rPr lang="en-US" sz="1700" b="1" dirty="0">
                <a:solidFill>
                  <a:srgbClr val="66FF66"/>
                </a:solidFill>
                <a:latin typeface="Courier New" pitchFamily="49" charset="0"/>
              </a:rPr>
              <a:t>; we will add other continuation variants.</a:t>
            </a:r>
            <a:br>
              <a:rPr lang="en-US" sz="17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  )))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1DF756-27FC-48B8-8981-4D58CD0290E3}"/>
              </a:ext>
            </a:extLst>
          </p:cNvPr>
          <p:cNvSpPr txBox="1"/>
          <p:nvPr/>
        </p:nvSpPr>
        <p:spPr>
          <a:xfrm>
            <a:off x="145473" y="2133600"/>
            <a:ext cx="5943600" cy="2294090"/>
          </a:xfrm>
          <a:prstGeom prst="rect">
            <a:avLst/>
          </a:prstGeom>
          <a:noFill/>
          <a:ln w="28575"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(define eval-exp</a:t>
            </a:r>
          </a:p>
          <a:p>
            <a:pPr>
              <a:lnSpc>
                <a:spcPct val="85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(lambda (exp env k)</a:t>
            </a:r>
          </a:p>
          <a:p>
            <a:pPr>
              <a:lnSpc>
                <a:spcPct val="85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(cases expression exp</a:t>
            </a:r>
          </a:p>
          <a:p>
            <a:pPr>
              <a:lnSpc>
                <a:spcPct val="85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. . . </a:t>
            </a:r>
            <a:r>
              <a:rPr lang="en-US" sz="1700" b="1" dirty="0">
                <a:solidFill>
                  <a:srgbClr val="66FF66"/>
                </a:solidFill>
                <a:latin typeface="Courier New" pitchFamily="49" charset="0"/>
              </a:rPr>
              <a:t>; other cases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[if-exp (test-exp then-exp else-exp)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(eval-exp test-exp env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   (test-k then-exp else-exp env k))]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. . . )))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datatype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800" y="1981200"/>
            <a:ext cx="9144000" cy="3886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(define-datatype continuation </a:t>
            </a:r>
            <a:r>
              <a:rPr lang="en-US" sz="2600" b="1" dirty="0" err="1">
                <a:latin typeface="Courier New" pitchFamily="49" charset="0"/>
              </a:rPr>
              <a:t>continuation</a:t>
            </a:r>
            <a:r>
              <a:rPr lang="en-US" sz="2600" b="1" dirty="0">
                <a:latin typeface="Courier New" pitchFamily="49" charset="0"/>
              </a:rPr>
              <a:t>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[test-k (then-exp expression?)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(else-exp expression?)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 environment?)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(k continuation?)]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[</a:t>
            </a:r>
            <a:r>
              <a:rPr lang="en-US" sz="2600" b="1" dirty="0" err="1">
                <a:latin typeface="Courier New" pitchFamily="49" charset="0"/>
              </a:rPr>
              <a:t>rator</a:t>
            </a:r>
            <a:r>
              <a:rPr lang="en-US" sz="2600" b="1" dirty="0">
                <a:latin typeface="Courier New" pitchFamily="49" charset="0"/>
              </a:rPr>
              <a:t>-k (</a:t>
            </a:r>
            <a:r>
              <a:rPr lang="en-US" sz="2600" b="1" dirty="0" err="1">
                <a:latin typeface="Courier New" pitchFamily="49" charset="0"/>
              </a:rPr>
              <a:t>rands</a:t>
            </a:r>
            <a:r>
              <a:rPr lang="en-US" sz="2600" b="1" dirty="0">
                <a:latin typeface="Courier New" pitchFamily="49" charset="0"/>
              </a:rPr>
              <a:t> </a:t>
            </a:r>
            <a:r>
              <a:rPr lang="en-US" sz="2600" b="1">
                <a:latin typeface="Courier New" pitchFamily="49" charset="0"/>
              </a:rPr>
              <a:t>(list-of </a:t>
            </a:r>
            <a:r>
              <a:rPr lang="en-US" sz="2600" b="1" dirty="0">
                <a:latin typeface="Courier New" pitchFamily="49" charset="0"/>
              </a:rPr>
              <a:t>expression?))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 (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 environment?)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 (k continuation?)]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[</a:t>
            </a:r>
            <a:r>
              <a:rPr lang="en-US" sz="2600" b="1" dirty="0" err="1">
                <a:latin typeface="Courier New" pitchFamily="49" charset="0"/>
              </a:rPr>
              <a:t>rands</a:t>
            </a:r>
            <a:r>
              <a:rPr lang="en-US" sz="2600" b="1" dirty="0">
                <a:latin typeface="Courier New" pitchFamily="49" charset="0"/>
              </a:rPr>
              <a:t>-k (proc-value scheme-value?)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(k continuation?)]  </a:t>
            </a:r>
            <a:r>
              <a:rPr lang="en-US" sz="2600" b="1" dirty="0">
                <a:solidFill>
                  <a:srgbClr val="66FF66"/>
                </a:solidFill>
                <a:latin typeface="Courier New" pitchFamily="49" charset="0"/>
              </a:rPr>
              <a:t>; </a:t>
            </a:r>
            <a:r>
              <a:rPr lang="en-US" sz="2600" b="1" dirty="0" err="1">
                <a:solidFill>
                  <a:srgbClr val="66FF66"/>
                </a:solidFill>
                <a:latin typeface="Courier New" pitchFamily="49" charset="0"/>
              </a:rPr>
              <a:t>etc</a:t>
            </a:r>
            <a:br>
              <a:rPr lang="en-US" sz="26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apply-k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2286000"/>
            <a:ext cx="8763000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(define apply-k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(lambda (k </a:t>
            </a:r>
            <a:r>
              <a:rPr lang="en-US" sz="2100" b="1" dirty="0" err="1">
                <a:latin typeface="Courier New" pitchFamily="49" charset="0"/>
              </a:rPr>
              <a:t>val</a:t>
            </a:r>
            <a:r>
              <a:rPr lang="en-US" sz="21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(cases continuation 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[test-k (then-exp else-exp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(if </a:t>
            </a:r>
            <a:r>
              <a:rPr lang="en-US" sz="2100" b="1" dirty="0" err="1">
                <a:latin typeface="Courier New" pitchFamily="49" charset="0"/>
              </a:rPr>
              <a:t>val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(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then-exp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(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else-exp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</a:t>
            </a:r>
            <a:r>
              <a:rPr lang="en-US" sz="2100" b="1" dirty="0" err="1">
                <a:latin typeface="Courier New" pitchFamily="49" charset="0"/>
              </a:rPr>
              <a:t>rator</a:t>
            </a:r>
            <a:r>
              <a:rPr lang="en-US" sz="2100" b="1" dirty="0">
                <a:latin typeface="Courier New" pitchFamily="49" charset="0"/>
              </a:rPr>
              <a:t>-k (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(</a:t>
            </a:r>
            <a:r>
              <a:rPr lang="en-US" sz="2100" b="1" dirty="0" err="1">
                <a:latin typeface="Courier New" pitchFamily="49" charset="0"/>
              </a:rPr>
              <a:t>eval-rands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         </a:t>
            </a:r>
            <a:r>
              <a:rPr lang="en-US" sz="2100" b="1" dirty="0" err="1">
                <a:latin typeface="Courier New" pitchFamily="49" charset="0"/>
              </a:rPr>
              <a:t>env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         (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-k </a:t>
            </a:r>
            <a:r>
              <a:rPr lang="en-US" sz="2100" b="1" dirty="0" err="1">
                <a:latin typeface="Courier New" pitchFamily="49" charset="0"/>
              </a:rPr>
              <a:t>val</a:t>
            </a:r>
            <a:r>
              <a:rPr lang="en-US" sz="2100" b="1" dirty="0">
                <a:latin typeface="Courier New" pitchFamily="49" charset="0"/>
              </a:rPr>
              <a:t> k))]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-k (proc-value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(apply-proc proc-value </a:t>
            </a:r>
            <a:r>
              <a:rPr lang="en-US" sz="2100" b="1" dirty="0" err="1">
                <a:latin typeface="Courier New" pitchFamily="49" charset="0"/>
              </a:rPr>
              <a:t>val</a:t>
            </a:r>
            <a:r>
              <a:rPr lang="en-US" sz="2100" b="1" dirty="0">
                <a:latin typeface="Courier New" pitchFamily="49" charset="0"/>
              </a:rPr>
              <a:t> k)])) </a:t>
            </a:r>
            <a:r>
              <a:rPr lang="en-US" sz="2100" b="1" dirty="0">
                <a:solidFill>
                  <a:srgbClr val="5FEE5F"/>
                </a:solidFill>
                <a:latin typeface="Courier New" pitchFamily="49" charset="0"/>
              </a:rPr>
              <a:t>; etc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2170"/>
            <a:ext cx="6400800" cy="1676400"/>
          </a:xfrm>
        </p:spPr>
        <p:txBody>
          <a:bodyPr/>
          <a:lstStyle/>
          <a:p>
            <a:r>
              <a:rPr lang="en-US" dirty="0"/>
              <a:t>Exercise :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0"/>
            <a:ext cx="7239000" cy="2057400"/>
          </a:xfrm>
        </p:spPr>
        <p:txBody>
          <a:bodyPr/>
          <a:lstStyle/>
          <a:p>
            <a:r>
              <a:rPr lang="en-US" sz="2000" dirty="0"/>
              <a:t>How should the CPS version of this clause be written?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599" y="3096262"/>
            <a:ext cx="6400801" cy="3380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[let-exp (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vars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bodies)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(eval-bodies bodies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(extend-env 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vars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            (eval-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rands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env) 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            env))]</a:t>
            </a:r>
          </a:p>
          <a:p>
            <a:pPr>
              <a:lnSpc>
                <a:spcPct val="80000"/>
              </a:lnSpc>
            </a:pPr>
            <a:endParaRPr lang="en-US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66FF66"/>
                </a:solidFill>
                <a:latin typeface="+mn-lt"/>
              </a:rPr>
              <a:t>Beginning of answer: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rgbClr val="66FF66"/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[let-exp (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vars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bodies)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(eval-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rands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env 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      (let-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-k vars bodies env k)]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66FF66"/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66FF66"/>
                </a:solidFill>
                <a:latin typeface="+mn-lt"/>
              </a:rPr>
              <a:t>Applying </a:t>
            </a: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let-</a:t>
            </a:r>
            <a:r>
              <a:rPr lang="en-US" sz="1800" b="1" dirty="0" err="1">
                <a:solidFill>
                  <a:srgbClr val="66FF66"/>
                </a:solidFill>
                <a:latin typeface="Courier New" pitchFamily="49" charset="0"/>
              </a:rPr>
              <a:t>exps</a:t>
            </a: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-k</a:t>
            </a:r>
            <a:r>
              <a:rPr lang="en-US" sz="1800" dirty="0">
                <a:solidFill>
                  <a:srgbClr val="66FF66"/>
                </a:solidFill>
                <a:latin typeface="+mn-lt"/>
              </a:rPr>
              <a:t> will call </a:t>
            </a: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extend-env</a:t>
            </a:r>
            <a:r>
              <a:rPr lang="en-US" sz="1800" dirty="0">
                <a:solidFill>
                  <a:srgbClr val="66FF66"/>
                </a:solidFill>
                <a:latin typeface="+mn-lt"/>
              </a:rPr>
              <a:t>. </a:t>
            </a:r>
            <a:br>
              <a:rPr lang="en-US" sz="1800" dirty="0">
                <a:solidFill>
                  <a:srgbClr val="66FF66"/>
                </a:solidFill>
                <a:latin typeface="+mn-lt"/>
              </a:rPr>
            </a:br>
            <a:r>
              <a:rPr lang="en-US" sz="1800" dirty="0">
                <a:solidFill>
                  <a:srgbClr val="66FF66"/>
                </a:solidFill>
              </a:rPr>
              <a:t>Applying </a:t>
            </a: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extend-env</a:t>
            </a:r>
            <a:r>
              <a:rPr lang="en-US" sz="1800" dirty="0">
                <a:solidFill>
                  <a:srgbClr val="66FF66"/>
                </a:solidFill>
                <a:latin typeface="+mn-lt"/>
              </a:rPr>
              <a:t>'s continuation will call </a:t>
            </a: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eval-bodies</a:t>
            </a:r>
            <a:r>
              <a:rPr lang="en-US" sz="1800" dirty="0">
                <a:solidFill>
                  <a:srgbClr val="66FF66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38DC0-FE18-40B6-AA90-07010C9378E3}"/>
              </a:ext>
            </a:extLst>
          </p:cNvPr>
          <p:cNvSpPr txBox="1"/>
          <p:nvPr/>
        </p:nvSpPr>
        <p:spPr>
          <a:xfrm>
            <a:off x="6858000" y="169857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apply-k</a:t>
            </a:r>
          </a:p>
          <a:p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(lambda (k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(cases continuation k</a:t>
            </a:r>
          </a:p>
          <a:p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[let-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exps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-k (vars bodies env k)</a:t>
            </a:r>
          </a:p>
        </p:txBody>
      </p:sp>
    </p:spTree>
    <p:extLst>
      <p:ext uri="{BB962C8B-B14F-4D97-AF65-F5344CB8AC3E}">
        <p14:creationId xmlns:p14="http://schemas.microsoft.com/office/powerpoint/2010/main" val="1599496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0AA524-7734-485C-AE06-A6F9ADE7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procedures need to be considered substantial (i.e. need to be CPS)?</a:t>
            </a:r>
          </a:p>
        </p:txBody>
      </p:sp>
    </p:spTree>
    <p:extLst>
      <p:ext uri="{BB962C8B-B14F-4D97-AF65-F5344CB8AC3E}">
        <p14:creationId xmlns:p14="http://schemas.microsoft.com/office/powerpoint/2010/main" val="316305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457200"/>
          </a:xfrm>
        </p:spPr>
        <p:txBody>
          <a:bodyPr/>
          <a:lstStyle/>
          <a:p>
            <a:r>
              <a:rPr lang="en-US" sz="4000" dirty="0"/>
              <a:t>Another call/cc example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0" y="838200"/>
            <a:ext cx="97536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(define </a:t>
            </a:r>
            <a:r>
              <a:rPr lang="en-US" sz="2800" b="1" dirty="0" err="1">
                <a:latin typeface="Courier New" pitchFamily="49" charset="0"/>
              </a:rPr>
              <a:t>abc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(define fact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(lambda (n)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(</a:t>
            </a:r>
            <a:r>
              <a:rPr lang="en-US" sz="2800" b="1" dirty="0" err="1">
                <a:latin typeface="Courier New" pitchFamily="49" charset="0"/>
              </a:rPr>
              <a:t>cond</a:t>
            </a:r>
            <a:r>
              <a:rPr lang="en-US" sz="2800" b="1" dirty="0">
                <a:latin typeface="Courier New" pitchFamily="49" charset="0"/>
              </a:rPr>
              <a:t>  [(= n 1)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(call/cc (lambda (k)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(set! </a:t>
            </a:r>
            <a:r>
              <a:rPr lang="en-US" sz="2800" b="1" dirty="0" err="1">
                <a:latin typeface="Courier New" pitchFamily="49" charset="0"/>
              </a:rPr>
              <a:t>abc</a:t>
            </a:r>
            <a:r>
              <a:rPr lang="en-US" sz="28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(k 1)))]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[else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(* n (fact (- n 1)))])))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(fact 4)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24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</a:rPr>
              <a:t>abc</a:t>
            </a:r>
            <a:r>
              <a:rPr lang="en-US" sz="2800" b="1" dirty="0">
                <a:latin typeface="Courier New" pitchFamily="49" charset="0"/>
              </a:rPr>
              <a:t> 2)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48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469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276600" y="4419601"/>
            <a:ext cx="6553200" cy="2289175"/>
          </a:xfrm>
          <a:prstGeom prst="rect">
            <a:avLst/>
          </a:prstGeom>
          <a:solidFill>
            <a:srgbClr val="75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(define fact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(lambda (n)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(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cond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[(= n 1)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 (call/cc (lambda (k)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            (set!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abc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k)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            (k 1)))]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[else 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  (* n (fact (- n 1)))])))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601200" cy="609600"/>
          </a:xfrm>
        </p:spPr>
        <p:txBody>
          <a:bodyPr/>
          <a:lstStyle/>
          <a:p>
            <a:r>
              <a:rPr lang="en-US" sz="4000" dirty="0"/>
              <a:t>More of the </a:t>
            </a:r>
            <a:r>
              <a:rPr lang="en-US" sz="4000" dirty="0">
                <a:latin typeface="Courier New" pitchFamily="49" charset="0"/>
              </a:rPr>
              <a:t>fact call/cc</a:t>
            </a:r>
            <a:r>
              <a:rPr lang="en-US" sz="4000" dirty="0"/>
              <a:t> 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914400"/>
            <a:ext cx="3962400" cy="5638800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(trace fact)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(fact)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(fact 6)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|(fact 6)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(fact 5)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|(fact 4)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(fact 3)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|(fact 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| (fact 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|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|2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|24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120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|720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720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8077200" y="990600"/>
            <a:ext cx="2819400" cy="36576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&gt; </a:t>
            </a:r>
            <a:r>
              <a:rPr lang="en-US" sz="2400" b="1">
                <a:latin typeface="Courier New" pitchFamily="49" charset="0"/>
              </a:rPr>
              <a:t>(abc 11)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| | 11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| |22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| 66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|264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1320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|7920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7920</a:t>
            </a:r>
          </a:p>
          <a:p>
            <a:pPr>
              <a:buFontTx/>
              <a:buNone/>
            </a:pPr>
            <a:endParaRPr lang="en-US" sz="2400">
              <a:latin typeface="Courier New" pitchFamily="49" charset="0"/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4800600" y="685799"/>
            <a:ext cx="2819400" cy="3046988"/>
          </a:xfrm>
          <a:prstGeom prst="rect">
            <a:avLst/>
          </a:prstGeom>
          <a:noFill/>
          <a:ln w="19050">
            <a:solidFill>
              <a:srgbClr val="66FF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66FF66"/>
                </a:solidFill>
              </a:rPr>
              <a:t>Back to the café in Paris… </a:t>
            </a:r>
            <a:br>
              <a:rPr lang="en-US" dirty="0">
                <a:solidFill>
                  <a:srgbClr val="66FF66"/>
                </a:solidFill>
              </a:rPr>
            </a:br>
            <a:r>
              <a:rPr lang="en-US" dirty="0">
                <a:solidFill>
                  <a:srgbClr val="66FF66"/>
                </a:solidFill>
              </a:rPr>
              <a:t>the waiter may look a little older, we might be heavier, but we experience the same things as before.</a:t>
            </a:r>
          </a:p>
        </p:txBody>
      </p:sp>
    </p:spTree>
    <p:extLst>
      <p:ext uri="{BB962C8B-B14F-4D97-AF65-F5344CB8AC3E}">
        <p14:creationId xmlns:p14="http://schemas.microsoft.com/office/powerpoint/2010/main" val="2246284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  <p:bldP spid="95236" grpId="0" build="p"/>
      <p:bldP spid="952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call/cc to our interpreted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questions:</a:t>
            </a:r>
          </a:p>
          <a:p>
            <a:pPr lvl="1"/>
            <a:r>
              <a:rPr lang="en-US" dirty="0"/>
              <a:t>What is a (user) continuation? How to represent?</a:t>
            </a:r>
          </a:p>
          <a:p>
            <a:pPr lvl="1"/>
            <a:r>
              <a:rPr lang="en-US" dirty="0"/>
              <a:t>Where in the code should call/cc implementation be?  What does it do?</a:t>
            </a:r>
          </a:p>
          <a:p>
            <a:pPr lvl="1"/>
            <a:r>
              <a:rPr lang="en-US" dirty="0"/>
              <a:t>What happens when a continuation is applied?  Where should this go in the interpreter?  What should the code be?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45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228600"/>
            <a:ext cx="6858000" cy="685800"/>
          </a:xfrm>
        </p:spPr>
        <p:txBody>
          <a:bodyPr/>
          <a:lstStyle/>
          <a:p>
            <a:r>
              <a:rPr lang="en-US" sz="4000"/>
              <a:t>Add call/cc to the interpreter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9618" y="1219200"/>
            <a:ext cx="8991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Why do we want to start with the CPS version of the interpreter?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What should a continuation be?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Which variant record type should continuation belong to?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(define-datatype </a:t>
            </a:r>
            <a:r>
              <a:rPr lang="en-US" sz="2400" b="1" dirty="0" err="1">
                <a:latin typeface="Courier New" pitchFamily="49" charset="0"/>
              </a:rPr>
              <a:t>proc-val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proc-val</a:t>
            </a:r>
            <a:r>
              <a:rPr lang="en-US" sz="2400" b="1" dirty="0">
                <a:latin typeface="Courier New" pitchFamily="49" charset="0"/>
              </a:rPr>
              <a:t>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[prim-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endParaRPr lang="en-US" sz="24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(name symbol?)]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[closure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(formals (list-of symbol?))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(body    expression?)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    environment?)]</a:t>
            </a:r>
            <a:endParaRPr lang="en-US" sz="2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 What goes here?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521D0E-742A-4A90-A622-D5F867588D58}"/>
              </a:ext>
            </a:extLst>
          </p:cNvPr>
          <p:cNvSpPr txBox="1"/>
          <p:nvPr/>
        </p:nvSpPr>
        <p:spPr>
          <a:xfrm>
            <a:off x="152400" y="4669304"/>
            <a:ext cx="3636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the interpreter evaluates </a:t>
            </a:r>
          </a:p>
          <a:p>
            <a:r>
              <a:rPr lang="en-US" b="1" dirty="0">
                <a:solidFill>
                  <a:srgbClr val="5FEE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where should the code for that go?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91F91-6F65-401B-A8F5-6380A8DE03BD}"/>
              </a:ext>
            </a:extLst>
          </p:cNvPr>
          <p:cNvSpPr txBox="1"/>
          <p:nvPr/>
        </p:nvSpPr>
        <p:spPr>
          <a:xfrm>
            <a:off x="9525000" y="388620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66FF66"/>
                </a:solidFill>
              </a:rPr>
              <a:t>Reify the continuation!</a:t>
            </a:r>
          </a:p>
        </p:txBody>
      </p:sp>
    </p:spTree>
    <p:extLst>
      <p:ext uri="{BB962C8B-B14F-4D97-AF65-F5344CB8AC3E}">
        <p14:creationId xmlns:p14="http://schemas.microsoft.com/office/powerpoint/2010/main" val="2554707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FAAE-B45D-4A53-B3F3-C39C17D5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The whole point of this problem is “do you  know how procedure evaluation works?” and “do you know the difference between defining a procedure and defining new syntax?” </a:t>
            </a:r>
            <a:br>
              <a:rPr lang="en-US" sz="2000" dirty="0"/>
            </a:br>
            <a:r>
              <a:rPr lang="en-US" sz="2000" dirty="0"/>
              <a:t>0 points if you thought square! could be a procedure.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D8E0D-6975-404C-BEB4-BD61921A8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3366390" cy="388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676297-5B90-40CD-92FB-7163EBDFC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8600"/>
            <a:ext cx="3200400" cy="2737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B79C9D-3E73-45DD-B789-61073AFF5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947" y="2019300"/>
            <a:ext cx="8878853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-76200"/>
            <a:ext cx="6858000" cy="685800"/>
          </a:xfrm>
        </p:spPr>
        <p:txBody>
          <a:bodyPr/>
          <a:lstStyle/>
          <a:p>
            <a:r>
              <a:rPr lang="en-US" sz="4000" dirty="0"/>
              <a:t>Add call/cc to the interpreter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28600" y="533400"/>
            <a:ext cx="5486400" cy="2895600"/>
          </a:xfrm>
          <a:solidFill>
            <a:srgbClr val="00001A"/>
          </a:solidFill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(define-datatype proc-</a:t>
            </a:r>
            <a:r>
              <a:rPr lang="en-US" sz="1800" b="1" dirty="0" err="1">
                <a:latin typeface="Courier New" pitchFamily="49" charset="0"/>
              </a:rPr>
              <a:t>val</a:t>
            </a:r>
            <a:r>
              <a:rPr lang="en-US" sz="1800" b="1" dirty="0">
                <a:latin typeface="Courier New" pitchFamily="49" charset="0"/>
              </a:rPr>
              <a:t> proc-</a:t>
            </a:r>
            <a:r>
              <a:rPr lang="en-US" sz="1800" b="1" dirty="0" err="1">
                <a:latin typeface="Courier New" pitchFamily="49" charset="0"/>
              </a:rPr>
              <a:t>val</a:t>
            </a:r>
            <a:r>
              <a:rPr lang="en-US" sz="1800" b="1" dirty="0">
                <a:latin typeface="Courier New" pitchFamily="49" charset="0"/>
              </a:rPr>
              <a:t>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[prim-proc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(name symbol?)]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[closure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(formals (list-of symbol?))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(body    expression?)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(env     environment?)]</a:t>
            </a: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[k-proc   (k continuation?)]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76EB2-6857-4583-936C-578316F9BE34}"/>
              </a:ext>
            </a:extLst>
          </p:cNvPr>
          <p:cNvSpPr txBox="1"/>
          <p:nvPr/>
        </p:nvSpPr>
        <p:spPr>
          <a:xfrm>
            <a:off x="80962" y="2895600"/>
            <a:ext cx="5786438" cy="3754874"/>
          </a:xfrm>
          <a:prstGeom prst="rect">
            <a:avLst/>
          </a:prstGeom>
          <a:noFill/>
          <a:ln>
            <a:solidFill>
              <a:srgbClr val="5FEE5F"/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  <a:t>(define apply-prim-proc</a:t>
            </a:r>
          </a:p>
          <a:p>
            <a:pPr>
              <a:buFontTx/>
              <a:buNone/>
            </a:pPr>
            <a: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  <a:t>  (lambda (prim-proc args k)</a:t>
            </a:r>
          </a:p>
          <a:p>
            <a:pPr>
              <a:buFontTx/>
              <a:buNone/>
            </a:pPr>
            <a: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  <a:t>    (case prim-proc</a:t>
            </a:r>
          </a:p>
          <a:p>
            <a:pPr>
              <a:buFontTx/>
              <a:buNone/>
            </a:pPr>
            <a: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  <a:t>      [(+) (k (apply + args))]</a:t>
            </a:r>
          </a:p>
          <a:p>
            <a:pPr>
              <a:buFontTx/>
              <a:buNone/>
            </a:pPr>
            <a: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  <a:t>      [(-) (k (apply args))]</a:t>
            </a:r>
          </a:p>
          <a:p>
            <a:pPr>
              <a:buFontTx/>
              <a:buNone/>
            </a:pPr>
            <a: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  <a:t>      . . . </a:t>
            </a:r>
          </a:p>
          <a:p>
            <a:pPr>
              <a:buFontTx/>
              <a:buNone/>
            </a:pPr>
            <a: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  <a:t>      [(call/cc) </a:t>
            </a:r>
          </a:p>
          <a:p>
            <a:pPr>
              <a:buFontTx/>
              <a:buNone/>
            </a:pPr>
            <a: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</a:p>
          <a:p>
            <a:pPr>
              <a:buFontTx/>
              <a:buNone/>
            </a:pPr>
            <a:b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</a:br>
            <a:b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</a:br>
            <a:endParaRPr lang="en-US" sz="17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b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</a:br>
            <a:b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  <a:t>     ])))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A7A4CD-CDE0-47B7-AA20-B07FD52AC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962" y="632072"/>
            <a:ext cx="5786438" cy="432092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lnSpc>
                <a:spcPct val="95000"/>
              </a:lnSpc>
              <a:buNone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else do we need to change?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(define apply-proc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(lambda (proc-value args k)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(cases proc-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 proc-value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  . . . 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[continuation-proc (k)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     </a:t>
            </a:r>
            <a:r>
              <a:rPr lang="en-US" sz="1800" b="1" dirty="0">
                <a:latin typeface="Courier New" pitchFamily="49" charset="0"/>
              </a:rPr>
              <a:t>]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  . . . )))</a:t>
            </a:r>
            <a:endParaRPr lang="en-US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F87F2D-DB13-4051-A55F-7A0F05ABA0FC}"/>
              </a:ext>
            </a:extLst>
          </p:cNvPr>
          <p:cNvSpPr txBox="1"/>
          <p:nvPr/>
        </p:nvSpPr>
        <p:spPr>
          <a:xfrm>
            <a:off x="7391400" y="5957204"/>
            <a:ext cx="5253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6FF66"/>
                </a:solidFill>
                <a:latin typeface="Courier New" pitchFamily="49" charset="0"/>
              </a:rPr>
              <a:t>(call/cc receiver) </a:t>
            </a:r>
            <a:r>
              <a:rPr lang="en-US" b="1" dirty="0">
                <a:solidFill>
                  <a:srgbClr val="66FF66"/>
                </a:solidFill>
                <a:latin typeface="Courier New" pitchFamily="49" charset="0"/>
                <a:sym typeface="Wingdings" panose="05000000000000000000" pitchFamily="2" charset="2"/>
              </a:rPr>
              <a:t> </a:t>
            </a:r>
            <a:br>
              <a:rPr lang="en-US" b="1" dirty="0">
                <a:solidFill>
                  <a:srgbClr val="66FF66"/>
                </a:solidFill>
                <a:latin typeface="Courier New" pitchFamily="49" charset="0"/>
                <a:sym typeface="Wingdings" panose="05000000000000000000" pitchFamily="2" charset="2"/>
              </a:rPr>
            </a:br>
            <a:r>
              <a:rPr lang="en-US" b="1" dirty="0">
                <a:solidFill>
                  <a:srgbClr val="66FF66"/>
                </a:solidFill>
                <a:latin typeface="Courier New" pitchFamily="49" charset="0"/>
                <a:sym typeface="Wingdings" panose="05000000000000000000" pitchFamily="2" charset="2"/>
              </a:rPr>
              <a:t>(receiver continuation)</a:t>
            </a:r>
            <a:endParaRPr lang="en-US" dirty="0">
              <a:solidFill>
                <a:srgbClr val="66FF66"/>
              </a:solidFill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59492-2291-4547-AF9B-D826F315D080}"/>
              </a:ext>
            </a:extLst>
          </p:cNvPr>
          <p:cNvSpPr txBox="1"/>
          <p:nvPr/>
        </p:nvSpPr>
        <p:spPr>
          <a:xfrm>
            <a:off x="6324600" y="5105400"/>
            <a:ext cx="52530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How do we make it escape?</a:t>
            </a:r>
            <a:endParaRPr lang="en-US" sz="32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0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nimBg="1"/>
      <p:bldP spid="2" grpId="0" animBg="1"/>
      <p:bldP spid="5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228600"/>
            <a:ext cx="6781800" cy="685800"/>
          </a:xfrm>
        </p:spPr>
        <p:txBody>
          <a:bodyPr/>
          <a:lstStyle/>
          <a:p>
            <a:r>
              <a:rPr lang="en-US" sz="4000"/>
              <a:t>Add call/cc to the interpreter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686800" cy="5486400"/>
          </a:xfrm>
        </p:spPr>
        <p:txBody>
          <a:bodyPr/>
          <a:lstStyle/>
          <a:p>
            <a:r>
              <a:rPr lang="en-US"/>
              <a:t>What should call/cc be?</a:t>
            </a:r>
          </a:p>
          <a:p>
            <a:pPr lvl="1"/>
            <a:r>
              <a:rPr lang="en-US" sz="3200" b="1"/>
              <a:t>A primitive procedure</a:t>
            </a:r>
          </a:p>
          <a:p>
            <a:r>
              <a:rPr lang="en-US" b="1"/>
              <a:t>What do we do when it is called?</a:t>
            </a:r>
            <a:br>
              <a:rPr lang="en-US" b="1"/>
            </a:br>
            <a:endParaRPr lang="en-US" sz="1400" b="1"/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(define apply-prim-proc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(lambda (prim-proc args k)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(case prim-proc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[(+) (apply-k k (apply + args))]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[(-) (apply-k k (apply - args))]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. . .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[(call/cc) </a:t>
            </a: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what goes here? </a:t>
            </a:r>
            <a:r>
              <a:rPr lang="en-US" sz="2800" b="1">
                <a:latin typeface="Courier New" pitchFamily="49" charset="0"/>
              </a:rPr>
              <a:t> ]</a:t>
            </a:r>
            <a:br>
              <a:rPr lang="en-US" sz="2800" b="1">
                <a:latin typeface="Courier New" pitchFamily="49" charset="0"/>
              </a:rPr>
            </a:br>
            <a:r>
              <a:rPr lang="en-US" sz="2800" b="1">
                <a:latin typeface="Courier New" pitchFamily="49" charset="0"/>
              </a:rPr>
              <a:t>    … )))</a:t>
            </a:r>
          </a:p>
          <a:p>
            <a:pPr>
              <a:buFontTx/>
              <a:buNone/>
            </a:pPr>
            <a:endParaRPr lang="en-US" sz="28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280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228600"/>
            <a:ext cx="6934200" cy="685800"/>
          </a:xfrm>
        </p:spPr>
        <p:txBody>
          <a:bodyPr/>
          <a:lstStyle/>
          <a:p>
            <a:r>
              <a:rPr lang="en-US" sz="4000"/>
              <a:t>Add call/cc to the interpreter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991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apply-prim-proc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(prim-proc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 k)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(case prim-proc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[(+) (k (+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(2nd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)))]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[(-) (k (-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(2nd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)))]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. . . 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[(call/cc) </a:t>
            </a:r>
            <a:endParaRPr lang="en-US" sz="2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       (apply-proc (car args) </a:t>
            </a:r>
            <a:b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        (list (continuation-proc k))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          k) </a:t>
            </a:r>
            <a:r>
              <a:rPr lang="en-US" sz="2800" b="1" dirty="0">
                <a:latin typeface="Courier New" pitchFamily="49" charset="0"/>
              </a:rPr>
              <a:t> ]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… )))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80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call/cc to the interpreter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610600" cy="4876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What else do we need to change?</a:t>
            </a:r>
            <a:br>
              <a:rPr lang="en-US" dirty="0"/>
            </a:br>
            <a:endParaRPr lang="en-US" dirty="0"/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define apply-proc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  (lambda (proc-value args k)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    (cases proc-</a:t>
            </a:r>
            <a:r>
              <a:rPr lang="en-US" dirty="0" err="1">
                <a:latin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</a:rPr>
              <a:t> proc-value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      . . . 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      </a:t>
            </a:r>
            <a:r>
              <a:rPr lang="en-US" b="1" dirty="0">
                <a:latin typeface="Courier New" pitchFamily="49" charset="0"/>
              </a:rPr>
              <a:t>[continuation-proc (k)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What goes here? </a:t>
            </a:r>
            <a:r>
              <a:rPr lang="en-US" b="1" dirty="0">
                <a:latin typeface="Courier New" pitchFamily="49" charset="0"/>
              </a:rPr>
              <a:t>]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      . . . )))</a:t>
            </a:r>
          </a:p>
        </p:txBody>
      </p:sp>
    </p:spTree>
    <p:extLst>
      <p:ext uri="{BB962C8B-B14F-4D97-AF65-F5344CB8AC3E}">
        <p14:creationId xmlns:p14="http://schemas.microsoft.com/office/powerpoint/2010/main" val="376091839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call/cc to the interpreter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8392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What else do we need to change?</a:t>
            </a:r>
            <a:br>
              <a:rPr lang="en-US" sz="2800"/>
            </a:br>
            <a:endParaRPr lang="en-US" sz="2800"/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(define apply-proc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(lambda (proc-value args k)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  (cases proc-val proc-value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    . . .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    </a:t>
            </a:r>
            <a:r>
              <a:rPr lang="en-US" sz="2800" b="1">
                <a:latin typeface="Courier New" pitchFamily="49" charset="0"/>
              </a:rPr>
              <a:t>[continuation-proc (k)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  </a:t>
            </a: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(apply-k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               k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              (car args))</a:t>
            </a:r>
            <a:r>
              <a:rPr lang="en-US" sz="2800" b="1">
                <a:latin typeface="Courier New" pitchFamily="49" charset="0"/>
              </a:rPr>
              <a:t>]</a:t>
            </a:r>
            <a:endParaRPr lang="en-US" sz="280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    . . . )))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3600">
                <a:latin typeface="Courier New" pitchFamily="49" charset="0"/>
              </a:rPr>
              <a:t> </a:t>
            </a:r>
            <a:r>
              <a:rPr lang="en-US" sz="3600" b="1">
                <a:solidFill>
                  <a:srgbClr val="FF3300"/>
                </a:solidFill>
                <a:latin typeface="Courier New" pitchFamily="49" charset="0"/>
              </a:rPr>
              <a:t>What about the original k?</a:t>
            </a:r>
          </a:p>
        </p:txBody>
      </p:sp>
    </p:spTree>
    <p:extLst>
      <p:ext uri="{BB962C8B-B14F-4D97-AF65-F5344CB8AC3E}">
        <p14:creationId xmlns:p14="http://schemas.microsoft.com/office/powerpoint/2010/main" val="1637968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51C845-6D77-430E-A34C-488BBF3F5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219200"/>
            <a:ext cx="10363200" cy="1470025"/>
          </a:xfrm>
        </p:spPr>
        <p:txBody>
          <a:bodyPr/>
          <a:lstStyle/>
          <a:p>
            <a:r>
              <a:rPr lang="en-US" dirty="0"/>
              <a:t>Imperative form</a:t>
            </a:r>
            <a:br>
              <a:rPr lang="en-US" dirty="0"/>
            </a:br>
            <a:r>
              <a:rPr lang="en-US" dirty="0"/>
              <a:t>(topic for week 9)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2B097B1-B2B0-4FC7-A364-DF38793A6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Today we do the concept and background (if there is time),</a:t>
            </a:r>
          </a:p>
          <a:p>
            <a:r>
              <a:rPr lang="en-US" dirty="0"/>
              <a:t>Next time we examine the details</a:t>
            </a:r>
          </a:p>
        </p:txBody>
      </p:sp>
    </p:spTree>
    <p:extLst>
      <p:ext uri="{BB962C8B-B14F-4D97-AF65-F5344CB8AC3E}">
        <p14:creationId xmlns:p14="http://schemas.microsoft.com/office/powerpoint/2010/main" val="375843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environment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1981200"/>
            <a:ext cx="7086600" cy="4876800"/>
          </a:xfrm>
        </p:spPr>
        <p:txBody>
          <a:bodyPr/>
          <a:lstStyle/>
          <a:p>
            <a:r>
              <a:rPr lang="en-US" altLang="en-US" dirty="0"/>
              <a:t>Scheme is a great language to use when implementing an interpreter.</a:t>
            </a:r>
          </a:p>
          <a:p>
            <a:r>
              <a:rPr lang="en-US" altLang="en-US" dirty="0"/>
              <a:t>But does it do too much for us?</a:t>
            </a:r>
          </a:p>
          <a:p>
            <a:r>
              <a:rPr lang="en-US" altLang="en-US" dirty="0"/>
              <a:t>Could we easily write the Assignment 18 interpreter in another language?</a:t>
            </a:r>
          </a:p>
          <a:p>
            <a:r>
              <a:rPr lang="en-US" altLang="en-US" dirty="0"/>
              <a:t>One without first-class procedures?</a:t>
            </a:r>
          </a:p>
        </p:txBody>
      </p:sp>
    </p:spTree>
    <p:extLst>
      <p:ext uri="{BB962C8B-B14F-4D97-AF65-F5344CB8AC3E}">
        <p14:creationId xmlns:p14="http://schemas.microsoft.com/office/powerpoint/2010/main" val="36052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simple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interpreter involves a lot of code, so we will look at transforming a simple example.  </a:t>
            </a:r>
          </a:p>
          <a:p>
            <a:r>
              <a:rPr lang="en-US" altLang="en-US"/>
              <a:t>The same ideas will work to transform the interpreter.</a:t>
            </a:r>
          </a:p>
        </p:txBody>
      </p:sp>
    </p:spTree>
    <p:extLst>
      <p:ext uri="{BB962C8B-B14F-4D97-AF65-F5344CB8AC3E}">
        <p14:creationId xmlns:p14="http://schemas.microsoft.com/office/powerpoint/2010/main" val="4159017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35952"/>
            <a:ext cx="7995624" cy="5002848"/>
          </a:xfrm>
          <a:prstGeom prst="rect">
            <a:avLst/>
          </a:prstGeom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-76200"/>
            <a:ext cx="7086600" cy="609600"/>
          </a:xfrm>
        </p:spPr>
        <p:txBody>
          <a:bodyPr/>
          <a:lstStyle/>
          <a:p>
            <a:r>
              <a:rPr lang="en-US" altLang="en-US" sz="3200" dirty="0"/>
              <a:t>A simple example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105400" y="1828800"/>
            <a:ext cx="4876800" cy="64135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b="1" dirty="0">
                <a:solidFill>
                  <a:srgbClr val="990099"/>
                </a:solidFill>
              </a:rPr>
              <a:t>Next: convert to CPS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372" y="5867401"/>
            <a:ext cx="5830229" cy="7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Convert to CPS form – part 1</a:t>
            </a:r>
            <a:br>
              <a:rPr lang="en-US" altLang="en-US" sz="3200"/>
            </a:br>
            <a:r>
              <a:rPr lang="en-US" altLang="en-US" sz="2400"/>
              <a:t>Represent continuations as Scheme procedures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306" y="1432506"/>
            <a:ext cx="6764095" cy="534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7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9437-57E2-4012-87D2-4FA31CF1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Letrec implementation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EC020-FE80-46EC-A42C-818DBC87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thing I was looking for is a description of how the circularity is achieved. </a:t>
            </a:r>
          </a:p>
          <a:p>
            <a:r>
              <a:rPr lang="en-US" dirty="0"/>
              <a:t>Some students went into detail on what a ribcage is, but  missed saying that the environment is created first, then closures that point to that environment, then those closures are added as environment values using vector-set!</a:t>
            </a:r>
          </a:p>
        </p:txBody>
      </p:sp>
    </p:spTree>
    <p:extLst>
      <p:ext uri="{BB962C8B-B14F-4D97-AF65-F5344CB8AC3E}">
        <p14:creationId xmlns:p14="http://schemas.microsoft.com/office/powerpoint/2010/main" val="1905614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Convert to CPS form – part 2</a:t>
            </a:r>
            <a:br>
              <a:rPr lang="en-US" altLang="en-US" sz="3200" dirty="0"/>
            </a:br>
            <a:r>
              <a:rPr lang="en-US" altLang="en-US" sz="2400" dirty="0"/>
              <a:t>Represent continuations as Scheme procedures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40" y="1066800"/>
            <a:ext cx="8926860" cy="42074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785" y="5715000"/>
            <a:ext cx="773723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40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0"/>
            <a:ext cx="3962400" cy="457200"/>
          </a:xfrm>
        </p:spPr>
        <p:txBody>
          <a:bodyPr/>
          <a:lstStyle/>
          <a:p>
            <a:r>
              <a:rPr lang="en-US" altLang="en-US" sz="3200"/>
              <a:t>with tracing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533400"/>
            <a:ext cx="6477000" cy="6324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(trace-define 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(lambda (L k)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(if (null?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(k '())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(cdr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(trace-lambda cdr-k (reversed-cdr)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(if (pair? (car L))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(reverse*-cps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(car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(trace-lambda car-k (reversed-car)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(append-cps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reversed-cdr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(list reversed-car)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k)))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(append-cps reversed-cdr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        (list (car L))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        k)))))))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(trace-define 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(lambda (a b k)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(if (null? a)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(k b)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(cdr a)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b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(trace-lambda append-k (appended-cdr)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(k (cons (car a) appended-cdr)))))))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(trace-define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</a:t>
            </a:r>
            <a:r>
              <a:rPr lang="en-US" altLang="en-US" sz="1600" b="1" dirty="0">
                <a:latin typeface="Courier New" panose="02070309020205020404" pitchFamily="49" charset="0"/>
              </a:rPr>
              <a:t>-k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(lambda (v)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(display "answer: ") (display v) (newline)))</a:t>
            </a:r>
          </a:p>
        </p:txBody>
      </p:sp>
    </p:spTree>
    <p:extLst>
      <p:ext uri="{BB962C8B-B14F-4D97-AF65-F5344CB8AC3E}">
        <p14:creationId xmlns:p14="http://schemas.microsoft.com/office/powerpoint/2010/main" val="3476036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76585" y="676507"/>
            <a:ext cx="4152900" cy="6019800"/>
          </a:xfr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(d 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((d (c)))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((d (c))))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((d (c))) (())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 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((d (c)) 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((d (c)) ())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(())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 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((d (c)) 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(((d (c)) () b))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(((d (c)) () b)))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(((d (c)) () b)))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(((d (c)) () b)) (a)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(a)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(((d (c)) () b) 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-k (((d (c)) () b) 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answer: (((d (c)) () b) a)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685800"/>
            <a:ext cx="4953000" cy="5867400"/>
          </a:xfr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(reverse*-cps '(a (b () ((c) d)))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(a (b () ((c) d)))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((b () ((c) d)))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(b () 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(() 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((c) 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(d))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(d))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(c)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(c)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(d) ((c))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((c))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(d (c)))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3810000" y="1066800"/>
            <a:ext cx="6172200" cy="5334000"/>
          </a:xfrm>
          <a:prstGeom prst="cloudCallout">
            <a:avLst>
              <a:gd name="adj1" fmla="val -48380"/>
              <a:gd name="adj2" fmla="val 47144"/>
            </a:avLst>
          </a:prstGeom>
          <a:solidFill>
            <a:srgbClr val="FFFF99">
              <a:alpha val="6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3200" b="1" dirty="0">
                <a:solidFill>
                  <a:srgbClr val="000000"/>
                </a:solidFill>
              </a:rPr>
              <a:t>This lets us see the flow of control as the CPS procedures execute, but we can't see the details that are hidden inside #&lt;procedure&gt;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4572000" cy="609600"/>
          </a:xfrm>
        </p:spPr>
        <p:txBody>
          <a:bodyPr/>
          <a:lstStyle/>
          <a:p>
            <a:r>
              <a:rPr lang="en-US" altLang="en-US" sz="3200"/>
              <a:t>the trace</a:t>
            </a:r>
          </a:p>
        </p:txBody>
      </p:sp>
    </p:spTree>
    <p:extLst>
      <p:ext uri="{BB962C8B-B14F-4D97-AF65-F5344CB8AC3E}">
        <p14:creationId xmlns:p14="http://schemas.microsoft.com/office/powerpoint/2010/main" val="104546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8229600" cy="762000"/>
          </a:xfrm>
        </p:spPr>
        <p:txBody>
          <a:bodyPr/>
          <a:lstStyle/>
          <a:p>
            <a:r>
              <a:rPr lang="en-US" altLang="en-US" sz="3200" dirty="0"/>
              <a:t>Second Continuation representation part 1</a:t>
            </a:r>
            <a:br>
              <a:rPr lang="en-US" altLang="en-US" sz="3200" dirty="0"/>
            </a:br>
            <a:r>
              <a:rPr lang="en-US" altLang="en-US" sz="2000" dirty="0"/>
              <a:t>(using define-datatype)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361" y="956140"/>
            <a:ext cx="6809678" cy="58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4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8229600" cy="762000"/>
          </a:xfrm>
        </p:spPr>
        <p:txBody>
          <a:bodyPr/>
          <a:lstStyle/>
          <a:p>
            <a:r>
              <a:rPr lang="en-US" altLang="en-US" sz="3200" dirty="0"/>
              <a:t>Second Continuation representation part 2</a:t>
            </a:r>
            <a:br>
              <a:rPr lang="en-US" altLang="en-US" sz="3200" dirty="0"/>
            </a:br>
            <a:r>
              <a:rPr lang="en-US" altLang="en-US" sz="2000" dirty="0"/>
              <a:t>(using define-datatype)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28" y="868680"/>
            <a:ext cx="8763000" cy="4087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055" y="5410200"/>
            <a:ext cx="7465741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785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610600" y="685800"/>
            <a:ext cx="2057400" cy="4495800"/>
          </a:xfrm>
        </p:spPr>
        <p:txBody>
          <a:bodyPr/>
          <a:lstStyle/>
          <a:p>
            <a:r>
              <a:rPr lang="en-US" altLang="en-US" sz="2800" dirty="0"/>
              <a:t>Beginning of a trace (you can generate the rest yourself, using the on-line files)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-39262"/>
            <a:ext cx="7486650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74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0" y="685800"/>
            <a:ext cx="1524000" cy="4495800"/>
          </a:xfrm>
        </p:spPr>
        <p:txBody>
          <a:bodyPr/>
          <a:lstStyle/>
          <a:p>
            <a:r>
              <a:rPr lang="en-US" altLang="en-US" sz="2600" dirty="0"/>
              <a:t>End of the trace (you can generate the whole trace yourself using the on-line files)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8600"/>
            <a:ext cx="76962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6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 we have now?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Using this style, we could write the interpreter in any language that provides a means of creating records.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it would be inefficient if that language's compiler does not handle tail-recursion properly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Could even result in a stack overflow.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 we transform to a style in which the flow of control is really just assignments, BEGINs, IFs,  and GOTOs:</a:t>
            </a:r>
          </a:p>
        </p:txBody>
      </p:sp>
    </p:spTree>
    <p:extLst>
      <p:ext uri="{BB962C8B-B14F-4D97-AF65-F5344CB8AC3E}">
        <p14:creationId xmlns:p14="http://schemas.microsoft.com/office/powerpoint/2010/main" val="4046433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dirty="0"/>
              <a:t>Transform to Imperative form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4876800"/>
          </a:xfrm>
        </p:spPr>
        <p:txBody>
          <a:bodyPr/>
          <a:lstStyle/>
          <a:p>
            <a:r>
              <a:rPr lang="en-US" altLang="en-US" dirty="0"/>
              <a:t>All non-primitive procedures will be called in tail-position, so they do not need to return.</a:t>
            </a:r>
          </a:p>
          <a:p>
            <a:r>
              <a:rPr lang="en-US" altLang="en-US" dirty="0"/>
              <a:t>All non-primitive procedures will be thunks (procedures that take  no arguments), thus no need for stack frames.  </a:t>
            </a:r>
          </a:p>
          <a:p>
            <a:r>
              <a:rPr lang="en-US" altLang="en-US" dirty="0"/>
              <a:t>Thus a procedure call is equivalent to a "</a:t>
            </a:r>
            <a:r>
              <a:rPr lang="en-US" altLang="en-US" dirty="0" err="1"/>
              <a:t>goto</a:t>
            </a:r>
            <a:r>
              <a:rPr lang="en-US" altLang="en-US" dirty="0"/>
              <a:t>"</a:t>
            </a:r>
          </a:p>
          <a:p>
            <a:r>
              <a:rPr lang="en-US" altLang="en-US" dirty="0"/>
              <a:t>This can be implemented in almost any language.</a:t>
            </a:r>
          </a:p>
        </p:txBody>
      </p:sp>
    </p:spTree>
    <p:extLst>
      <p:ext uri="{BB962C8B-B14F-4D97-AF65-F5344CB8AC3E}">
        <p14:creationId xmlns:p14="http://schemas.microsoft.com/office/powerpoint/2010/main" val="277680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4484A-0B60-4BBA-9CD6-4EA071FD4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52400"/>
            <a:ext cx="7123043" cy="152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1E6695-06F1-4C71-88F7-6E6D6904A6EB}"/>
              </a:ext>
            </a:extLst>
          </p:cNvPr>
          <p:cNvSpPr txBox="1"/>
          <p:nvPr/>
        </p:nvSpPr>
        <p:spPr>
          <a:xfrm>
            <a:off x="7696200" y="173998"/>
            <a:ext cx="3886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You can’t treat loop-cps as a substantial procedure if you don’t include loop-cps in your code!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DA515-4587-4971-8D03-0283E1A2C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8" y="1976733"/>
            <a:ext cx="11353801" cy="442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7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Interpreter in CPS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data-structure continuations</a:t>
            </a:r>
          </a:p>
        </p:txBody>
      </p:sp>
    </p:spTree>
    <p:extLst>
      <p:ext uri="{BB962C8B-B14F-4D97-AF65-F5344CB8AC3E}">
        <p14:creationId xmlns:p14="http://schemas.microsoft.com/office/powerpoint/2010/main" val="284480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does a CPS interpreter do for us?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10134600" cy="4724400"/>
          </a:xfrm>
        </p:spPr>
        <p:txBody>
          <a:bodyPr/>
          <a:lstStyle/>
          <a:p>
            <a:r>
              <a:rPr lang="en-US" sz="2800" dirty="0"/>
              <a:t>A step toward knowing that we could write the interpreter in a language without</a:t>
            </a:r>
          </a:p>
          <a:p>
            <a:pPr lvl="1"/>
            <a:r>
              <a:rPr lang="en-US" dirty="0"/>
              <a:t>first-class procedures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/>
              <a:t>The ability to provide first-class continuations to the user </a:t>
            </a:r>
          </a:p>
          <a:p>
            <a:pPr lvl="1"/>
            <a:r>
              <a:rPr lang="en-US" dirty="0"/>
              <a:t>by implementing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call/cc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every expression-evaluation has an explicit continuation, it's easy to capture and apply that continuation later.</a:t>
            </a:r>
          </a:p>
        </p:txBody>
      </p:sp>
    </p:spTree>
    <p:extLst>
      <p:ext uri="{BB962C8B-B14F-4D97-AF65-F5344CB8AC3E}">
        <p14:creationId xmlns:p14="http://schemas.microsoft.com/office/powerpoint/2010/main" val="424758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0" y="0"/>
            <a:ext cx="5562600" cy="1828800"/>
          </a:xfrm>
        </p:spPr>
        <p:txBody>
          <a:bodyPr/>
          <a:lstStyle/>
          <a:p>
            <a:r>
              <a:rPr lang="en-US"/>
              <a:t>Convert our Interpreter to CPS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2667000"/>
            <a:ext cx="9144000" cy="4876800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The interpreter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-exp</a:t>
            </a:r>
            <a:r>
              <a:rPr lang="en-US" dirty="0">
                <a:latin typeface="Times New Roman" pitchFamily="18" charset="0"/>
              </a:rPr>
              <a:t>) will now take three arguments: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current expression to evaluate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current local environment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current continuation</a:t>
            </a:r>
            <a:br>
              <a:rPr lang="en-US" dirty="0">
                <a:latin typeface="Times New Roman" pitchFamily="18" charset="0"/>
              </a:rPr>
            </a:br>
            <a:endParaRPr 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Continuation abstract data type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A constructor for each type of continuation that the interpreter uses.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b="1" dirty="0">
                <a:solidFill>
                  <a:srgbClr val="66FF66"/>
                </a:solidFill>
                <a:latin typeface="Courier New" pitchFamily="49" charset="0"/>
                <a:ea typeface="+mn-ea"/>
                <a:cs typeface="Courier New" pitchFamily="49" charset="0"/>
              </a:rPr>
              <a:t>(apply-k k v), </a:t>
            </a:r>
            <a:r>
              <a:rPr lang="en-US" dirty="0">
                <a:latin typeface="Times New Roman" pitchFamily="18" charset="0"/>
              </a:rPr>
              <a:t>a procedure that applies the continuation </a:t>
            </a:r>
            <a:r>
              <a:rPr lang="en-US" sz="3200" b="1" dirty="0">
                <a:solidFill>
                  <a:srgbClr val="66FF66"/>
                </a:solidFill>
                <a:ea typeface="+mn-ea"/>
                <a:cs typeface="+mn-cs"/>
              </a:rPr>
              <a:t>k</a:t>
            </a:r>
            <a:r>
              <a:rPr lang="en-US" dirty="0">
                <a:latin typeface="Times New Roman" pitchFamily="18" charset="0"/>
              </a:rPr>
              <a:t> to the value </a:t>
            </a:r>
            <a:r>
              <a:rPr lang="en-US" sz="3200" b="1" dirty="0">
                <a:solidFill>
                  <a:srgbClr val="66FF66"/>
                </a:solidFill>
                <a:ea typeface="+mn-ea"/>
                <a:cs typeface="+mn-cs"/>
              </a:rPr>
              <a:t>v</a:t>
            </a:r>
            <a:r>
              <a:rPr lang="en-US" sz="900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676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0" y="0"/>
            <a:ext cx="5715000" cy="1600200"/>
          </a:xfrm>
        </p:spPr>
        <p:txBody>
          <a:bodyPr/>
          <a:lstStyle/>
          <a:p>
            <a:r>
              <a:rPr lang="en-US" dirty="0"/>
              <a:t>Previous Interpreter State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9144000" cy="4953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(define </a:t>
            </a:r>
            <a:r>
              <a:rPr lang="en-US" sz="2200" b="1" dirty="0" err="1">
                <a:latin typeface="Courier New" pitchFamily="49" charset="0"/>
              </a:rPr>
              <a:t>eval</a:t>
            </a:r>
            <a:r>
              <a:rPr lang="en-US" sz="2200" b="1" dirty="0">
                <a:latin typeface="Courier New" pitchFamily="49" charset="0"/>
              </a:rPr>
              <a:t>-exp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(lambda (exp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(cases expression exp </a:t>
            </a:r>
            <a:r>
              <a:rPr lang="en-US" sz="2200" b="1" dirty="0">
                <a:solidFill>
                  <a:srgbClr val="66FF66"/>
                </a:solidFill>
                <a:latin typeface="Courier New" pitchFamily="49" charset="0"/>
              </a:rPr>
              <a:t>; look at typical cases</a:t>
            </a:r>
            <a:endParaRPr lang="en-US" sz="2200" b="1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2200" b="1" dirty="0">
                <a:latin typeface="Courier New" pitchFamily="49" charset="0"/>
              </a:rPr>
              <a:t>[lit-exp (datum) datum]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</a:t>
            </a:r>
            <a:r>
              <a:rPr lang="en-US" sz="2200" b="1" dirty="0" err="1">
                <a:latin typeface="Courier New" pitchFamily="49" charset="0"/>
              </a:rPr>
              <a:t>var</a:t>
            </a:r>
            <a:r>
              <a:rPr lang="en-US" sz="2200" b="1" dirty="0">
                <a:latin typeface="Courier New" pitchFamily="49" charset="0"/>
              </a:rPr>
              <a:t>-exp (id) (apply-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 id)]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[lambda-exp (formals body)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(closure formals body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[app-exp (</a:t>
            </a:r>
            <a:r>
              <a:rPr lang="en-US" sz="2200" b="1" dirty="0" err="1">
                <a:latin typeface="Courier New" pitchFamily="49" charset="0"/>
              </a:rPr>
              <a:t>rator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rands</a:t>
            </a:r>
            <a:r>
              <a:rPr lang="en-US" sz="22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(let ([proc-value (</a:t>
            </a:r>
            <a:r>
              <a:rPr lang="en-US" sz="2200" b="1" dirty="0" err="1">
                <a:latin typeface="Courier New" pitchFamily="49" charset="0"/>
              </a:rPr>
              <a:t>eval</a:t>
            </a:r>
            <a:r>
              <a:rPr lang="en-US" sz="2200" b="1" dirty="0">
                <a:latin typeface="Courier New" pitchFamily="49" charset="0"/>
              </a:rPr>
              <a:t>-exp </a:t>
            </a:r>
            <a:r>
              <a:rPr lang="en-US" sz="2200" b="1" dirty="0" err="1">
                <a:latin typeface="Courier New" pitchFamily="49" charset="0"/>
              </a:rPr>
              <a:t>rator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</a:t>
            </a:r>
            <a:r>
              <a:rPr lang="en-US" sz="2200" b="1" dirty="0" err="1">
                <a:latin typeface="Courier New" pitchFamily="49" charset="0"/>
              </a:rPr>
              <a:t>args</a:t>
            </a:r>
            <a:r>
              <a:rPr lang="en-US" sz="2200" b="1" dirty="0">
                <a:latin typeface="Courier New" pitchFamily="49" charset="0"/>
              </a:rPr>
              <a:t> (</a:t>
            </a:r>
            <a:r>
              <a:rPr lang="en-US" sz="2200" b="1" dirty="0" err="1">
                <a:latin typeface="Courier New" pitchFamily="49" charset="0"/>
              </a:rPr>
              <a:t>eval-rands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rands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(apply-proc proc-value </a:t>
            </a:r>
            <a:r>
              <a:rPr lang="en-US" sz="2200" b="1" dirty="0" err="1">
                <a:latin typeface="Courier New" pitchFamily="49" charset="0"/>
              </a:rPr>
              <a:t>args</a:t>
            </a:r>
            <a:r>
              <a:rPr lang="en-US" sz="22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[let-exp (</a:t>
            </a:r>
            <a:r>
              <a:rPr lang="en-US" sz="2200" b="1" dirty="0" err="1">
                <a:latin typeface="Courier New" pitchFamily="49" charset="0"/>
              </a:rPr>
              <a:t>vars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exps</a:t>
            </a:r>
            <a:r>
              <a:rPr lang="en-US" sz="2200" b="1" dirty="0">
                <a:latin typeface="Courier New" pitchFamily="49" charset="0"/>
              </a:rPr>
              <a:t> bodies)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(eval-bodies body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(extend-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vars</a:t>
            </a:r>
            <a:r>
              <a:rPr lang="en-US" sz="22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   (</a:t>
            </a:r>
            <a:r>
              <a:rPr lang="en-US" sz="2200" b="1" dirty="0" err="1">
                <a:latin typeface="Courier New" pitchFamily="49" charset="0"/>
              </a:rPr>
              <a:t>eval-rands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exps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  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b="1" dirty="0">
                <a:solidFill>
                  <a:srgbClr val="66FF66"/>
                </a:solidFill>
                <a:latin typeface="Courier New" pitchFamily="49" charset="0"/>
              </a:rPr>
              <a:t>; there are more cases not shown here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changes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-exp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95250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(define 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</a:t>
            </a:r>
            <a:r>
              <a:rPr lang="en-US" sz="2100" b="1" dirty="0">
                <a:solidFill>
                  <a:srgbClr val="FF0000"/>
                </a:solidFill>
                <a:latin typeface="Courier New" pitchFamily="49" charset="0"/>
              </a:rPr>
              <a:t>;cps-version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(lambda (exp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k</a:t>
            </a:r>
            <a:r>
              <a:rPr lang="en-US" sz="21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(cases expression exp </a:t>
            </a:r>
            <a:r>
              <a:rPr lang="en-US" sz="2100" b="1" dirty="0">
                <a:solidFill>
                  <a:srgbClr val="FF0000"/>
                </a:solidFill>
                <a:latin typeface="Courier New" pitchFamily="49" charset="0"/>
              </a:rPr>
              <a:t>; look at typical cases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[lit-exp (datum) (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apply-k k</a:t>
            </a:r>
            <a:r>
              <a:rPr lang="en-US" sz="2100" b="1" dirty="0">
                <a:latin typeface="Courier New" pitchFamily="49" charset="0"/>
              </a:rPr>
              <a:t> datum)]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[var-exp (id) (apply-env env id 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k</a:t>
            </a:r>
            <a:r>
              <a:rPr lang="en-US" sz="21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[lambda-exp (formals bodies)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(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apply-k k</a:t>
            </a:r>
            <a:r>
              <a:rPr lang="en-US" sz="2100" b="1" dirty="0">
                <a:latin typeface="Courier New" pitchFamily="49" charset="0"/>
              </a:rPr>
              <a:t> (closure formals bodies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[app-exp (</a:t>
            </a:r>
            <a:r>
              <a:rPr lang="en-US" sz="2100" b="1" dirty="0" err="1">
                <a:latin typeface="Courier New" pitchFamily="49" charset="0"/>
              </a:rPr>
              <a:t>rator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(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</a:t>
            </a:r>
            <a:r>
              <a:rPr lang="en-US" sz="2100" b="1" dirty="0" err="1">
                <a:latin typeface="Courier New" pitchFamily="49" charset="0"/>
              </a:rPr>
              <a:t>rator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       </a:t>
            </a:r>
            <a:r>
              <a:rPr lang="en-US" sz="2100" b="1" dirty="0" err="1">
                <a:latin typeface="Courier New" pitchFamily="49" charset="0"/>
              </a:rPr>
              <a:t>env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100" b="1" dirty="0">
                <a:latin typeface="Courier New" pitchFamily="49" charset="0"/>
              </a:rPr>
              <a:t>                         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(</a:t>
            </a:r>
            <a:r>
              <a:rPr lang="en-US" sz="2100" b="1" dirty="0" err="1">
                <a:solidFill>
                  <a:srgbClr val="66FF66"/>
                </a:solidFill>
                <a:latin typeface="Courier New" pitchFamily="49" charset="0"/>
              </a:rPr>
              <a:t>rator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-k </a:t>
            </a:r>
            <a:r>
              <a:rPr lang="en-US" sz="2100" b="1" dirty="0" err="1">
                <a:solidFill>
                  <a:srgbClr val="66FF66"/>
                </a:solidFill>
                <a:latin typeface="Courier New" pitchFamily="49" charset="0"/>
              </a:rPr>
              <a:t>rands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 </a:t>
            </a:r>
            <a:r>
              <a:rPr lang="en-US" sz="2100" b="1" dirty="0" err="1">
                <a:solidFill>
                  <a:srgbClr val="66FF66"/>
                </a:solidFill>
                <a:latin typeface="Courier New" pitchFamily="49" charset="0"/>
              </a:rPr>
              <a:t>env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 k))</a:t>
            </a:r>
            <a:r>
              <a:rPr lang="en-US" sz="2100" b="1" dirty="0">
                <a:latin typeface="Courier New" pitchFamily="49" charset="0"/>
              </a:rPr>
              <a:t>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...)))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Swis721 Ex BT"/>
        <a:ea typeface=""/>
        <a:cs typeface=""/>
      </a:majorFont>
      <a:minorFont>
        <a:latin typeface="Swis721 Ex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24174</TotalTime>
  <Words>2662</Words>
  <Application>Microsoft Office PowerPoint</Application>
  <PresentationFormat>Widescreen</PresentationFormat>
  <Paragraphs>446</Paragraphs>
  <Slides>38</Slides>
  <Notes>24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Courier New</vt:lpstr>
      <vt:lpstr>Swis721 Ex BT</vt:lpstr>
      <vt:lpstr>Times New Roman</vt:lpstr>
      <vt:lpstr>Wingdings</vt:lpstr>
      <vt:lpstr>Default Design</vt:lpstr>
      <vt:lpstr>CSSE 304 Days 31-32</vt:lpstr>
      <vt:lpstr>The whole point of this problem is “do you  know how procedure evaluation works?” and “do you know the difference between defining a procedure and defining new syntax?”  0 points if you thought square! could be a procedure.</vt:lpstr>
      <vt:lpstr>Letrec implementation description</vt:lpstr>
      <vt:lpstr>PowerPoint Presentation</vt:lpstr>
      <vt:lpstr>Interpreter in CPS </vt:lpstr>
      <vt:lpstr>What does a CPS interpreter do for us?</vt:lpstr>
      <vt:lpstr>Convert our Interpreter to CPS</vt:lpstr>
      <vt:lpstr>Previous Interpreter State</vt:lpstr>
      <vt:lpstr>Some changes to eval-exp</vt:lpstr>
      <vt:lpstr>Continuations in the interpreter</vt:lpstr>
      <vt:lpstr>Representing Continuations by Data Types</vt:lpstr>
      <vt:lpstr>continuation datatype</vt:lpstr>
      <vt:lpstr>apply-k</vt:lpstr>
      <vt:lpstr>Exercise :</vt:lpstr>
      <vt:lpstr>Which procedures need to be considered substantial (i.e. need to be CPS)?</vt:lpstr>
      <vt:lpstr>Another call/cc example</vt:lpstr>
      <vt:lpstr>More of the fact call/cc example</vt:lpstr>
      <vt:lpstr>Add call/cc to our interpreted language</vt:lpstr>
      <vt:lpstr>Add call/cc to the interpreter</vt:lpstr>
      <vt:lpstr>Add call/cc to the interpreter</vt:lpstr>
      <vt:lpstr>Add call/cc to the interpreter</vt:lpstr>
      <vt:lpstr>Add call/cc to the interpreter</vt:lpstr>
      <vt:lpstr>Add call/cc to the interpreter</vt:lpstr>
      <vt:lpstr>Add call/cc to the interpreter</vt:lpstr>
      <vt:lpstr>Imperative form (topic for week 9)</vt:lpstr>
      <vt:lpstr>Implementation environment</vt:lpstr>
      <vt:lpstr>A simple example</vt:lpstr>
      <vt:lpstr>A simple example</vt:lpstr>
      <vt:lpstr>Convert to CPS form – part 1 Represent continuations as Scheme procedures</vt:lpstr>
      <vt:lpstr>Convert to CPS form – part 2 Represent continuations as Scheme procedures</vt:lpstr>
      <vt:lpstr>with tracing</vt:lpstr>
      <vt:lpstr>the trace</vt:lpstr>
      <vt:lpstr>Second Continuation representation part 1 (using define-datatype)</vt:lpstr>
      <vt:lpstr>Second Continuation representation part 2 (using define-datatype)</vt:lpstr>
      <vt:lpstr>Beginning of a trace (you can generate the rest yourself, using the on-line files)</vt:lpstr>
      <vt:lpstr>End of the trace (you can generate the whole trace yourself using the on-line files)</vt:lpstr>
      <vt:lpstr>What do we have now?</vt:lpstr>
      <vt:lpstr>Transform to Imperative form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304 slides</dc:title>
  <dc:creator>nshastry</dc:creator>
  <cp:lastModifiedBy>Claude Anderson</cp:lastModifiedBy>
  <cp:revision>211</cp:revision>
  <cp:lastPrinted>2021-02-04T13:12:06Z</cp:lastPrinted>
  <dcterms:created xsi:type="dcterms:W3CDTF">2001-03-11T15:54:35Z</dcterms:created>
  <dcterms:modified xsi:type="dcterms:W3CDTF">2021-02-18T08:42:56Z</dcterms:modified>
</cp:coreProperties>
</file>