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handoutMasterIdLst>
    <p:handoutMasterId r:id="rId13"/>
  </p:handoutMasterIdLst>
  <p:sldIdLst>
    <p:sldId id="256" r:id="rId2"/>
    <p:sldId id="361" r:id="rId3"/>
    <p:sldId id="364" r:id="rId4"/>
    <p:sldId id="344" r:id="rId5"/>
    <p:sldId id="387" r:id="rId6"/>
    <p:sldId id="388" r:id="rId7"/>
    <p:sldId id="378" r:id="rId8"/>
    <p:sldId id="379" r:id="rId9"/>
    <p:sldId id="380" r:id="rId10"/>
    <p:sldId id="383" r:id="rId11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66"/>
    <a:srgbClr val="00002A"/>
    <a:srgbClr val="00001A"/>
    <a:srgbClr val="111111"/>
    <a:srgbClr val="292929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71" autoAdjust="0"/>
    <p:restoredTop sz="82454" autoAdjust="0"/>
  </p:normalViewPr>
  <p:slideViewPr>
    <p:cSldViewPr>
      <p:cViewPr varScale="1">
        <p:scale>
          <a:sx n="63" d="100"/>
          <a:sy n="63" d="100"/>
        </p:scale>
        <p:origin x="414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3174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06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4844" tIns="47423" rIns="94844" bIns="47423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1E0DC11-B991-4B59-8635-2CB0ED6163C9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0846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>
            <a:lvl1pPr defTabSz="958387">
              <a:defRPr sz="1200"/>
            </a:lvl1pPr>
          </a:lstStyle>
          <a:p>
            <a:endParaRPr lang="en-US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534" y="1"/>
            <a:ext cx="3170420" cy="4806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>
            <a:lvl1pPr algn="r" defTabSz="958387">
              <a:defRPr sz="1200"/>
            </a:lvl1pPr>
          </a:lstStyle>
          <a:p>
            <a:endParaRPr lang="en-US"/>
          </a:p>
        </p:txBody>
      </p:sp>
      <p:sp>
        <p:nvSpPr>
          <p:cNvPr id="614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19138"/>
            <a:ext cx="4803775" cy="36020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614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2021" y="4560295"/>
            <a:ext cx="5851160" cy="43210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14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b" anchorCtr="0" compatLnSpc="1">
            <a:prstTxWarp prst="textNoShape">
              <a:avLst/>
            </a:prstTxWarp>
          </a:bodyPr>
          <a:lstStyle>
            <a:lvl1pPr defTabSz="958387">
              <a:defRPr sz="1200"/>
            </a:lvl1pPr>
          </a:lstStyle>
          <a:p>
            <a:endParaRPr lang="en-US"/>
          </a:p>
        </p:txBody>
      </p:sp>
      <p:sp>
        <p:nvSpPr>
          <p:cNvPr id="614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534" y="9118373"/>
            <a:ext cx="3170420" cy="48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889" tIns="47944" rIns="95889" bIns="47944" numCol="1" anchor="b" anchorCtr="0" compatLnSpc="1">
            <a:prstTxWarp prst="textNoShape">
              <a:avLst/>
            </a:prstTxWarp>
          </a:bodyPr>
          <a:lstStyle>
            <a:lvl1pPr algn="r" defTabSz="958387">
              <a:defRPr sz="1200"/>
            </a:lvl1pPr>
          </a:lstStyle>
          <a:p>
            <a:fld id="{04B8DC9F-DC1F-405B-AEB9-36BC59B16B8E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61052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add:</a:t>
            </a:r>
          </a:p>
          <a:p>
            <a:endParaRPr lang="en-US" dirty="0"/>
          </a:p>
          <a:p>
            <a:r>
              <a:rPr lang="en-US" dirty="0"/>
              <a:t>Good and bad code for letrec</a:t>
            </a:r>
          </a:p>
          <a:p>
            <a:endParaRPr lang="en-US" dirty="0"/>
          </a:p>
          <a:p>
            <a:r>
              <a:rPr lang="en-US" dirty="0"/>
              <a:t>To take: </a:t>
            </a:r>
          </a:p>
          <a:p>
            <a:r>
              <a:rPr lang="en-US" dirty="0"/>
              <a:t>Springer/Friedman</a:t>
            </a:r>
            <a:r>
              <a:rPr lang="en-US" baseline="0" dirty="0"/>
              <a:t> excerpt to read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4B8DC9F-DC1F-405B-AEB9-36BC59B16B8E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330556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8124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8823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435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7464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Details are in a Word document in the </a:t>
            </a:r>
            <a:r>
              <a:rPr lang="en-US" dirty="0" err="1"/>
              <a:t>SlidesPPT</a:t>
            </a:r>
            <a:r>
              <a:rPr lang="en-US" baseline="0" dirty="0"/>
              <a:t> folder.  Stating code and solution are in Resources folder (Day 34 as of Spring 2014).  Before class only display </a:t>
            </a:r>
            <a:r>
              <a:rPr lang="en-US" baseline="0"/>
              <a:t>the starting code.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1B6C25D-32DF-4D0B-A234-5B2E76B992BC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5871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070E4-71EE-441A-851C-5925E5AD316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571AD0A-3D93-4DC7-B733-142BE04E1C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19900" y="228600"/>
            <a:ext cx="2171700" cy="5943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228600"/>
            <a:ext cx="6362700" cy="59436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96676B6-AC5E-4703-A91E-467CF4D2E5A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D59FFBA-4B96-47A0-9084-D428BC98AFB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0262F3F-638A-4EF7-8F9A-94153388C85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2286000"/>
            <a:ext cx="4191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86000"/>
            <a:ext cx="41910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F8E48BF-6BBD-460D-8E12-55A49099B0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2EA34B1-D171-428B-B749-2175D250E3C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57D2A5-B522-436F-89A6-E57E12133F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857BC3C-BBBF-4D23-807A-F499730EECA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A115AD9-97C4-4AE7-A19D-9CD739664E8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CC86F4E-E891-471F-9FDF-8163F63A409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7" name="Picture 13" descr="177100"/>
          <p:cNvPicPr>
            <a:picLocks noChangeAspect="1" noChangeArrowheads="1"/>
          </p:cNvPicPr>
          <p:nvPr/>
        </p:nvPicPr>
        <p:blipFill>
          <a:blip r:embed="rId13" cstate="print"/>
          <a:srcRect/>
          <a:stretch>
            <a:fillRect/>
          </a:stretch>
        </p:blipFill>
        <p:spPr bwMode="auto">
          <a:xfrm>
            <a:off x="0" y="0"/>
            <a:ext cx="3200400" cy="2400300"/>
          </a:xfrm>
          <a:prstGeom prst="rect">
            <a:avLst/>
          </a:prstGeom>
          <a:noFill/>
        </p:spPr>
      </p:pic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971800" y="228600"/>
            <a:ext cx="6019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2286000"/>
            <a:ext cx="8534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bg1"/>
                </a:solidFill>
                <a:latin typeface="+mn-lt"/>
              </a:defRPr>
            </a:lvl1pPr>
          </a:lstStyle>
          <a:p>
            <a:fld id="{74333BCF-AFE9-4941-959D-FDCCDADE9693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bg1"/>
          </a:solidFill>
          <a:latin typeface="Swis721 Ex BT" pitchFamily="34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bg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371600" y="0"/>
            <a:ext cx="7772400" cy="1143000"/>
          </a:xfrm>
        </p:spPr>
        <p:txBody>
          <a:bodyPr/>
          <a:lstStyle/>
          <a:p>
            <a:r>
              <a:rPr lang="en-US" dirty="0"/>
              <a:t>CSSE 304  Day 31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52400" y="1600200"/>
            <a:ext cx="8839200" cy="3657600"/>
          </a:xfrm>
        </p:spPr>
        <p:txBody>
          <a:bodyPr/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More call/cc</a:t>
            </a:r>
            <a:r>
              <a:rPr lang="en-US" sz="2800" b="1" dirty="0"/>
              <a:t> examples</a:t>
            </a:r>
          </a:p>
          <a:p>
            <a:endParaRPr lang="en-US" sz="2800" b="1" dirty="0"/>
          </a:p>
          <a:p>
            <a:r>
              <a:rPr lang="en-US" sz="2800" b="1" dirty="0"/>
              <a:t>continuations as a datatype</a:t>
            </a:r>
          </a:p>
          <a:p>
            <a:endParaRPr lang="en-US" sz="2800" b="1" dirty="0"/>
          </a:p>
          <a:p>
            <a:r>
              <a:rPr lang="en-US" sz="2800" b="1" dirty="0"/>
              <a:t>Starting code for live coding  (today and tomorrow) is in live-in-class folder, linked from day 1 of the schedule page</a:t>
            </a:r>
          </a:p>
          <a:p>
            <a:endParaRPr lang="en-US" sz="2800" dirty="0"/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14300" y="0"/>
            <a:ext cx="10325100" cy="6684907"/>
          </a:xfrm>
          <a:prstGeom prst="rect">
            <a:avLst/>
          </a:prstGeom>
          <a:solidFill>
            <a:schemeClr val="tx1">
              <a:alpha val="76000"/>
            </a:schemeClr>
          </a:solidFill>
        </p:spPr>
        <p:txBody>
          <a:bodyPr wrap="square" rtlCol="0">
            <a:spAutoFit/>
          </a:bodyPr>
          <a:lstStyle/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read-flatten-print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(lambda ()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(display "enter slist to flatten: ")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(let ([slist (read)])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(unless (eq? slist 'exit)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(flatten-cps slist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(make-k (lambda (</a:t>
            </a:r>
            <a:r>
              <a:rPr lang="en-US" sz="17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       (pretty-print </a:t>
            </a:r>
            <a:r>
              <a:rPr lang="en-US" sz="1700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</a:t>
            </a: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       (read-flatten-print))))))))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flatten-cps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(lambda (ls k)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(if (null? ls)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(apply-k k ls)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(flatten-cps (cdr ls)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 (make-k </a:t>
            </a:r>
            <a:b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(lambda (v) (if (list? (car ls))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  (flatten-cps (car ls)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  (make-k (lambda (u) (append-cps u v k))))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   (apply-k k (cons (car ls) v))))))))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(define append-cps 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(lambda (L1 L2 k)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(if (null? L1)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(apply-k k L2)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(append-cps (cdr L1)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L2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(make-k (lambda (appended-cdr)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              (apply-k k (cons (car L1)</a:t>
            </a:r>
          </a:p>
          <a:p>
            <a:pPr>
              <a:lnSpc>
                <a:spcPct val="90000"/>
              </a:lnSpc>
            </a:pPr>
            <a:r>
              <a:rPr lang="en-US" sz="17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				                 appended-cdr))))))))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362700" y="286839"/>
            <a:ext cx="2362200" cy="14219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sz="5400" dirty="0">
                <a:solidFill>
                  <a:srgbClr val="66FF66"/>
                </a:solidFill>
              </a:rPr>
              <a:t>Starting code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400800" y="5029200"/>
            <a:ext cx="2324100" cy="830997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66FF66"/>
                </a:solidFill>
              </a:rPr>
              <a:t>Transformations:</a:t>
            </a:r>
          </a:p>
          <a:p>
            <a:r>
              <a:rPr lang="en-US" dirty="0">
                <a:solidFill>
                  <a:srgbClr val="66FF66"/>
                </a:solidFill>
              </a:rPr>
              <a:t>Live coding</a:t>
            </a:r>
          </a:p>
        </p:txBody>
      </p:sp>
    </p:spTree>
    <p:extLst>
      <p:ext uri="{BB962C8B-B14F-4D97-AF65-F5344CB8AC3E}">
        <p14:creationId xmlns:p14="http://schemas.microsoft.com/office/powerpoint/2010/main" val="5976266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5267325"/>
            <a:ext cx="7772400" cy="1362075"/>
          </a:xfrm>
        </p:spPr>
        <p:txBody>
          <a:bodyPr/>
          <a:lstStyle/>
          <a:p>
            <a:r>
              <a:rPr lang="en-US" sz="5400" dirty="0"/>
              <a:t>Word of the day: reify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A32E75D-EE68-4945-B383-3F4A8079D6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02263"/>
            <a:ext cx="9067800" cy="44555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5771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r>
              <a:rPr lang="en-US" dirty="0"/>
              <a:t>Two more call/cc examples</a:t>
            </a:r>
          </a:p>
        </p:txBody>
      </p:sp>
      <p:sp>
        <p:nvSpPr>
          <p:cNvPr id="9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295400" y="1752600"/>
            <a:ext cx="7848600" cy="5257800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sz="1800" b="1" dirty="0"/>
              <a:t> </a:t>
            </a:r>
            <a:r>
              <a:rPr lang="en-US" sz="2200" b="1" dirty="0">
                <a:solidFill>
                  <a:srgbClr val="66FF66"/>
                </a:solidFill>
              </a:rPr>
              <a:t>g)</a:t>
            </a:r>
            <a:r>
              <a:rPr lang="en-US" sz="2200" b="1" dirty="0">
                <a:latin typeface="Courier New" pitchFamily="49" charset="0"/>
              </a:rPr>
              <a:t> </a:t>
            </a:r>
            <a:r>
              <a:rPr lang="nn-NO" sz="2200" b="1" dirty="0">
                <a:latin typeface="Courier New" pitchFamily="49" charset="0"/>
              </a:rPr>
              <a:t>(let ([f 0] [i 0])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200" b="1" dirty="0">
                <a:latin typeface="Courier New" pitchFamily="49" charset="0"/>
              </a:rPr>
              <a:t>  	  (call/cc (lambda (k) (set! f k)))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200" b="1" dirty="0">
                <a:latin typeface="Courier New" pitchFamily="49" charset="0"/>
              </a:rPr>
              <a:t>    (printf "~a~n" i)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200" b="1" dirty="0">
                <a:latin typeface="Courier New" pitchFamily="49" charset="0"/>
              </a:rPr>
              <a:t>    (set! i (+ i 1))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nn-NO" sz="2200" b="1" dirty="0">
                <a:latin typeface="Courier New" pitchFamily="49" charset="0"/>
              </a:rPr>
              <a:t>    (if (&lt; i 10) (f "ignore")))</a:t>
            </a:r>
          </a:p>
          <a:p>
            <a:pPr>
              <a:lnSpc>
                <a:spcPct val="80000"/>
              </a:lnSpc>
              <a:buFontTx/>
              <a:buNone/>
            </a:pPr>
            <a:endParaRPr lang="nn-NO" sz="22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solidFill>
                  <a:srgbClr val="66FF66"/>
                </a:solidFill>
              </a:rPr>
              <a:t>h)</a:t>
            </a:r>
            <a:r>
              <a:rPr lang="en-US" sz="2200" dirty="0">
                <a:latin typeface="Courier New" pitchFamily="49" charset="0"/>
              </a:rPr>
              <a:t> </a:t>
            </a:r>
            <a:r>
              <a:rPr lang="en-US" sz="2200" b="1" dirty="0">
                <a:latin typeface="Courier New" pitchFamily="49" charset="0"/>
              </a:rPr>
              <a:t>(define strange1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(lambda (x)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(display 1)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(call/cc x)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     (display 2)))</a:t>
            </a:r>
            <a:br>
              <a:rPr lang="en-US" sz="2200" b="1" dirty="0">
                <a:latin typeface="Courier New" pitchFamily="49" charset="0"/>
              </a:rPr>
            </a:br>
            <a:endParaRPr lang="en-US" sz="2200" b="1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sz="2200" b="1" dirty="0">
                <a:latin typeface="Courier New" pitchFamily="49" charset="0"/>
              </a:rPr>
              <a:t>   (strange1 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(call/cc</a:t>
            </a:r>
            <a:br>
              <a:rPr lang="en-US" sz="2200" b="1" dirty="0">
                <a:latin typeface="Courier New" pitchFamily="49" charset="0"/>
              </a:rPr>
            </a:br>
            <a:r>
              <a:rPr lang="en-US" sz="2200" b="1" dirty="0">
                <a:latin typeface="Courier New" pitchFamily="49" charset="0"/>
              </a:rPr>
              <a:t>     (lambda (k) k)))</a:t>
            </a:r>
          </a:p>
          <a:p>
            <a:pPr>
              <a:lnSpc>
                <a:spcPct val="80000"/>
              </a:lnSpc>
              <a:buFontTx/>
              <a:buNone/>
            </a:pPr>
            <a:br>
              <a:rPr lang="en-US" sz="2200" dirty="0">
                <a:latin typeface="Courier New" pitchFamily="49" charset="0"/>
              </a:rPr>
            </a:br>
            <a:endParaRPr lang="en-US" sz="2200" dirty="0">
              <a:latin typeface="Courier New" pitchFamily="49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sz="2200" dirty="0">
              <a:latin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129226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33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331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dirty="0"/>
              <a:t>        “</a:t>
            </a:r>
            <a:r>
              <a:rPr lang="en-US" sz="3600" dirty="0" err="1"/>
              <a:t>mondo</a:t>
            </a:r>
            <a:r>
              <a:rPr lang="en-US" sz="3600" dirty="0"/>
              <a:t> </a:t>
            </a:r>
            <a:r>
              <a:rPr lang="en-US" sz="3600" dirty="0" err="1"/>
              <a:t>bizarro</a:t>
            </a:r>
            <a:r>
              <a:rPr lang="en-US" sz="3600" dirty="0"/>
              <a:t>” example</a:t>
            </a:r>
          </a:p>
        </p:txBody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905000"/>
            <a:ext cx="8839200" cy="5257800"/>
          </a:xfrm>
        </p:spPr>
        <p:txBody>
          <a:bodyPr/>
          <a:lstStyle/>
          <a:p>
            <a:pPr>
              <a:spcBef>
                <a:spcPct val="5000"/>
              </a:spcBef>
              <a:buFontTx/>
              <a:buNone/>
            </a:pPr>
            <a:r>
              <a:rPr lang="en-US" b="1" dirty="0"/>
              <a:t> </a:t>
            </a:r>
            <a:r>
              <a:rPr lang="en-US" b="1" dirty="0">
                <a:solidFill>
                  <a:srgbClr val="66FF66"/>
                </a:solidFill>
              </a:rPr>
              <a:t>i)</a:t>
            </a:r>
            <a:r>
              <a:rPr lang="en-US" b="1" dirty="0">
                <a:latin typeface="Courier New" pitchFamily="49" charset="0"/>
              </a:rPr>
              <a:t>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(define strange2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(lambda (x)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1)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(call/cc 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2)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(call/cc x)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    (display 3)))</a:t>
            </a:r>
          </a:p>
          <a:p>
            <a:pPr>
              <a:spcBef>
                <a:spcPct val="5000"/>
              </a:spcBef>
              <a:buFontTx/>
              <a:buNone/>
            </a:pPr>
            <a:endParaRPr lang="en-US" b="1" dirty="0">
              <a:latin typeface="Courier New" pitchFamily="49" charset="0"/>
            </a:endParaRPr>
          </a:p>
          <a:p>
            <a:pPr>
              <a:spcBef>
                <a:spcPct val="5000"/>
              </a:spcBef>
              <a:buFontTx/>
              <a:buNone/>
            </a:pPr>
            <a:r>
              <a:rPr lang="en-US" b="1" dirty="0">
                <a:latin typeface="Courier New" pitchFamily="49" charset="0"/>
              </a:rPr>
              <a:t>(strange2 (call/cc (lambda (k) k)))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608576" y="2438400"/>
            <a:ext cx="3196525" cy="1815882"/>
          </a:xfrm>
          <a:prstGeom prst="rect">
            <a:avLst/>
          </a:prstGeom>
          <a:noFill/>
          <a:ln>
            <a:solidFill>
              <a:srgbClr val="66FF66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>
                <a:solidFill>
                  <a:srgbClr val="66FF66"/>
                </a:solidFill>
              </a:rPr>
              <a:t>We probably </a:t>
            </a:r>
            <a:r>
              <a:rPr lang="en-US" sz="2800" dirty="0">
                <a:solidFill>
                  <a:srgbClr val="66FF66"/>
                </a:solidFill>
              </a:rPr>
              <a:t>will not do this one in class; good practice for you.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  <p:bldP spid="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52600" y="228600"/>
            <a:ext cx="7239000" cy="685800"/>
          </a:xfrm>
        </p:spPr>
        <p:txBody>
          <a:bodyPr/>
          <a:lstStyle/>
          <a:p>
            <a:r>
              <a:rPr lang="en-US" sz="3200" dirty="0">
                <a:solidFill>
                  <a:srgbClr val="66FF66"/>
                </a:solidFill>
              </a:rPr>
              <a:t>Recap: Environment representations 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679036"/>
            <a:ext cx="6400800" cy="978564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66FF66"/>
                </a:solidFill>
              </a:rPr>
              <a:t>Use Scheme procedures as environments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400" dirty="0">
                <a:solidFill>
                  <a:srgbClr val="66FF66"/>
                </a:solidFill>
              </a:rPr>
              <a:t>Use environment datatype</a:t>
            </a: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551923"/>
            <a:ext cx="4495800" cy="21939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(define apply-env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  (lambda (env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 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    (env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))) </a:t>
            </a:r>
          </a:p>
          <a:p>
            <a:pPr>
              <a:lnSpc>
                <a:spcPct val="85000"/>
              </a:lnSpc>
            </a:pPr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(define empty-env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(lambda ()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(lambda (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 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(eopl:error 'apply-env 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     "No binding for ~s" 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     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))))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572000" y="486431"/>
            <a:ext cx="5562600" cy="219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(define extend-env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(lambda (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vals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env) 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(lambda (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(let ([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pos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(list-find-position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    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    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)])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(if (number?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pos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      (list-ref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vals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pos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</a:t>
            </a:r>
            <a:b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</a:b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      (apply-env env </a:t>
            </a:r>
            <a:r>
              <a:rPr lang="en-US" sz="16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600" b="1" dirty="0">
                <a:solidFill>
                  <a:schemeClr val="bg1"/>
                </a:solidFill>
                <a:latin typeface="Courier New" pitchFamily="49" charset="0"/>
              </a:rPr>
              <a:t>))))))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0" y="3505200"/>
            <a:ext cx="51816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(define-datatype environment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environment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?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[empty-env-record]            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[extended-env-record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(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(list-of symbol?))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(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vals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(list-of scheme-value?))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(env  environment?)])</a:t>
            </a:r>
            <a:b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</a:br>
            <a:endParaRPr lang="en-US" sz="15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(define empty-env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(lambda ()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(empty-env-record)))</a:t>
            </a:r>
          </a:p>
          <a:p>
            <a:pPr>
              <a:lnSpc>
                <a:spcPct val="85000"/>
              </a:lnSpc>
            </a:pPr>
            <a:endParaRPr lang="en-US" sz="1500" b="1" dirty="0">
              <a:solidFill>
                <a:schemeClr val="bg1"/>
              </a:solidFill>
              <a:latin typeface="Courier New" pitchFamily="49" charset="0"/>
            </a:endParaRP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(define extend-env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(lambda (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vals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env)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(extended-env-record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                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vals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                 env)))</a:t>
            </a:r>
          </a:p>
          <a:p>
            <a:endParaRPr lang="en-US" sz="16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3962400" y="3886200"/>
            <a:ext cx="5486400" cy="26776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(define apply-env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(lambda (env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(cases environment env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[empty-env-record ()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(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errorf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'apply-env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       "No binding for ~s"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)]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[extended-env-record (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vals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env)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(let ([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pos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       (list-find-position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)])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  (if (number?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pos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    (list-ref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vals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pos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)</a:t>
            </a:r>
          </a:p>
          <a:p>
            <a:pPr>
              <a:lnSpc>
                <a:spcPct val="85000"/>
              </a:lnSpc>
            </a:pP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            (apply-env env </a:t>
            </a:r>
            <a:r>
              <a:rPr lang="en-US" sz="1500" b="1" dirty="0" err="1">
                <a:solidFill>
                  <a:schemeClr val="bg1"/>
                </a:solidFill>
                <a:latin typeface="Courier New" pitchFamily="49" charset="0"/>
              </a:rPr>
              <a:t>sym</a:t>
            </a:r>
            <a:r>
              <a:rPr lang="en-US" sz="1500" b="1" dirty="0">
                <a:solidFill>
                  <a:schemeClr val="bg1"/>
                </a:solidFill>
                <a:latin typeface="Courier New" pitchFamily="49" charset="0"/>
              </a:rPr>
              <a:t>)))])))</a:t>
            </a:r>
          </a:p>
          <a:p>
            <a:endParaRPr lang="en-US" sz="1500" b="1" dirty="0">
              <a:solidFill>
                <a:schemeClr val="bg1"/>
              </a:solidFill>
              <a:latin typeface="Courier New" pitchFamily="49" charset="0"/>
            </a:endParaRPr>
          </a:p>
        </p:txBody>
      </p:sp>
      <p:sp>
        <p:nvSpPr>
          <p:cNvPr id="9" name="Up Arrow 8"/>
          <p:cNvSpPr/>
          <p:nvPr/>
        </p:nvSpPr>
        <p:spPr>
          <a:xfrm>
            <a:off x="6705600" y="2745857"/>
            <a:ext cx="381000" cy="422461"/>
          </a:xfrm>
          <a:prstGeom prst="upArrow">
            <a:avLst/>
          </a:prstGeom>
          <a:solidFill>
            <a:srgbClr val="66FF6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4953000" y="3168318"/>
            <a:ext cx="419100" cy="392352"/>
          </a:xfrm>
          <a:prstGeom prst="downArrow">
            <a:avLst/>
          </a:prstGeom>
          <a:solidFill>
            <a:srgbClr val="5FEE5F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56475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 to writing CPS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722313" y="2743200"/>
            <a:ext cx="7772400" cy="1500187"/>
          </a:xfrm>
        </p:spPr>
        <p:txBody>
          <a:bodyPr/>
          <a:lstStyle/>
          <a:p>
            <a:r>
              <a:rPr lang="en-US" sz="2800" dirty="0"/>
              <a:t>This time we represent continuations by our variant-record datatypes</a:t>
            </a:r>
          </a:p>
        </p:txBody>
      </p:sp>
    </p:spTree>
    <p:extLst>
      <p:ext uri="{BB962C8B-B14F-4D97-AF65-F5344CB8AC3E}">
        <p14:creationId xmlns:p14="http://schemas.microsoft.com/office/powerpoint/2010/main" val="4086067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66FF66"/>
                </a:solidFill>
              </a:rPr>
              <a:t>Continutaion</a:t>
            </a:r>
            <a:r>
              <a:rPr lang="en-US" dirty="0">
                <a:solidFill>
                  <a:srgbClr val="66FF66"/>
                </a:solidFill>
              </a:rPr>
              <a:t> representations </a:t>
            </a:r>
            <a:br>
              <a:rPr lang="en-US" dirty="0"/>
            </a:br>
            <a:r>
              <a:rPr lang="en-US" dirty="0"/>
              <a:t>Two possibilities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Use Scheme procedures as your continuations (as we have done previously)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Use the continuation datatype</a:t>
            </a:r>
          </a:p>
          <a:p>
            <a:pPr marL="857250" lvl="2" indent="0">
              <a:buNone/>
            </a:pPr>
            <a:r>
              <a:rPr lang="en-US" sz="2800" dirty="0"/>
              <a:t>With many variants and a complex 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apply-k</a:t>
            </a:r>
            <a:r>
              <a:rPr lang="en-US" sz="2800" dirty="0"/>
              <a:t> procedure</a:t>
            </a:r>
          </a:p>
          <a:p>
            <a:pPr marL="0" indent="0">
              <a:buNone/>
            </a:pPr>
            <a:r>
              <a:rPr lang="en-US" dirty="0"/>
              <a:t>You should understand both, but you only have to use the continuation datatype  in your A18 interpreter (and, yes, you </a:t>
            </a:r>
            <a:r>
              <a:rPr lang="en-US" b="1" dirty="0"/>
              <a:t>must</a:t>
            </a:r>
            <a:r>
              <a:rPr lang="en-US" dirty="0"/>
              <a:t> use it)</a:t>
            </a:r>
          </a:p>
        </p:txBody>
      </p:sp>
    </p:spTree>
    <p:extLst>
      <p:ext uri="{BB962C8B-B14F-4D97-AF65-F5344CB8AC3E}">
        <p14:creationId xmlns:p14="http://schemas.microsoft.com/office/powerpoint/2010/main" val="2059589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continuation datatype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2057400"/>
            <a:ext cx="8534400" cy="3886200"/>
          </a:xfrm>
        </p:spPr>
        <p:txBody>
          <a:bodyPr/>
          <a:lstStyle/>
          <a:p>
            <a:r>
              <a:rPr lang="en-US" dirty="0"/>
              <a:t>You can "see into" the continuations</a:t>
            </a:r>
          </a:p>
          <a:p>
            <a:pPr lvl="1"/>
            <a:r>
              <a:rPr lang="en-US" dirty="0"/>
              <a:t>Thus easier to debug.  "trace" will let you see "what's inside" the continuations.</a:t>
            </a:r>
          </a:p>
          <a:p>
            <a:pPr lvl="1"/>
            <a:r>
              <a:rPr lang="en-US" dirty="0"/>
              <a:t>And easier to use this exercise as a means of understanding what continuations are all about.</a:t>
            </a:r>
          </a:p>
          <a:p>
            <a:r>
              <a:rPr lang="en-US" dirty="0"/>
              <a:t>You can implement continuations in a language that does not have first-class procedures.  And more efficiently in a language that does have them.</a:t>
            </a:r>
          </a:p>
        </p:txBody>
      </p:sp>
    </p:spTree>
    <p:extLst>
      <p:ext uri="{BB962C8B-B14F-4D97-AF65-F5344CB8AC3E}">
        <p14:creationId xmlns:p14="http://schemas.microsoft.com/office/powerpoint/2010/main" val="223020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 of Scheme Procedure Continuations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It's more like what we did with CPS before.</a:t>
            </a:r>
          </a:p>
          <a:p>
            <a:r>
              <a:rPr lang="en-US" dirty="0"/>
              <a:t>All of the information needed for the continuation is in the procedure definitions, so understanding the code requires less mental "jumping around".</a:t>
            </a:r>
          </a:p>
        </p:txBody>
      </p:sp>
    </p:spTree>
    <p:extLst>
      <p:ext uri="{BB962C8B-B14F-4D97-AF65-F5344CB8AC3E}">
        <p14:creationId xmlns:p14="http://schemas.microsoft.com/office/powerpoint/2010/main" val="118646919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Swis721 Ex BT"/>
        <a:ea typeface=""/>
        <a:cs typeface=""/>
      </a:majorFont>
      <a:minorFont>
        <a:latin typeface="Swis721 Ex B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14273</TotalTime>
  <Words>568</Words>
  <Application>Microsoft Office PowerPoint</Application>
  <PresentationFormat>On-screen Show (4:3)</PresentationFormat>
  <Paragraphs>137</Paragraphs>
  <Slides>10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Consolas</vt:lpstr>
      <vt:lpstr>Courier New</vt:lpstr>
      <vt:lpstr>Swis721 Ex BT</vt:lpstr>
      <vt:lpstr>Times New Roman</vt:lpstr>
      <vt:lpstr>Default Design</vt:lpstr>
      <vt:lpstr>CSSE 304  Day 31</vt:lpstr>
      <vt:lpstr>Word of the day: reify</vt:lpstr>
      <vt:lpstr>Two more call/cc examples</vt:lpstr>
      <vt:lpstr>        “mondo bizarro” example</vt:lpstr>
      <vt:lpstr>Recap: Environment representations  </vt:lpstr>
      <vt:lpstr>Back to writing CPS code</vt:lpstr>
      <vt:lpstr>Continutaion representations  Two possibilities</vt:lpstr>
      <vt:lpstr>Advantages of continuation datatype</vt:lpstr>
      <vt:lpstr>Advantage of Scheme Procedure Continuations</vt:lpstr>
      <vt:lpstr>PowerPoint Presentation</vt:lpstr>
    </vt:vector>
  </TitlesOfParts>
  <Company>Honeywell Project Operations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Laser Accent 1</dc:title>
  <dc:creator>nshastry</dc:creator>
  <cp:lastModifiedBy>Claude Anderson</cp:lastModifiedBy>
  <cp:revision>149</cp:revision>
  <cp:lastPrinted>2019-01-31T01:27:05Z</cp:lastPrinted>
  <dcterms:created xsi:type="dcterms:W3CDTF">2001-03-11T15:54:35Z</dcterms:created>
  <dcterms:modified xsi:type="dcterms:W3CDTF">2019-01-31T01:27:13Z</dcterms:modified>
</cp:coreProperties>
</file>