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5" r:id="rId2"/>
    <p:sldId id="389" r:id="rId3"/>
    <p:sldId id="387" r:id="rId4"/>
    <p:sldId id="378" r:id="rId5"/>
    <p:sldId id="379" r:id="rId6"/>
    <p:sldId id="380" r:id="rId7"/>
    <p:sldId id="388" r:id="rId8"/>
    <p:sldId id="383" r:id="rId9"/>
    <p:sldId id="384" r:id="rId10"/>
    <p:sldId id="377" r:id="rId11"/>
    <p:sldId id="381" r:id="rId12"/>
    <p:sldId id="331" r:id="rId13"/>
    <p:sldId id="337" r:id="rId14"/>
    <p:sldId id="334" r:id="rId15"/>
    <p:sldId id="335" r:id="rId16"/>
    <p:sldId id="338" r:id="rId17"/>
    <p:sldId id="339" r:id="rId18"/>
    <p:sldId id="35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E5F"/>
    <a:srgbClr val="FF0000"/>
    <a:srgbClr val="E4E4E4"/>
    <a:srgbClr val="66FF66"/>
    <a:srgbClr val="00001A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986" autoAdjust="0"/>
    <p:restoredTop sz="79804" autoAdjust="0"/>
  </p:normalViewPr>
  <p:slideViewPr>
    <p:cSldViewPr>
      <p:cViewPr varScale="1">
        <p:scale>
          <a:sx n="70" d="100"/>
          <a:sy n="70" d="100"/>
        </p:scale>
        <p:origin x="8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defTabSz="965044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71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5044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defTabSz="965044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71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5044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>
            <a:lvl1pPr defTabSz="974842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71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>
            <a:lvl1pPr algn="r" defTabSz="974842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5" y="4559721"/>
            <a:ext cx="5850194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b" anchorCtr="0" compatLnSpc="1">
            <a:prstTxWarp prst="textNoShape">
              <a:avLst/>
            </a:prstTxWarp>
          </a:bodyPr>
          <a:lstStyle>
            <a:lvl1pPr defTabSz="974842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71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63" tIns="48782" rIns="97563" bIns="48782" numCol="1" anchor="b" anchorCtr="0" compatLnSpc="1">
            <a:prstTxWarp prst="textNoShape">
              <a:avLst/>
            </a:prstTxWarp>
          </a:bodyPr>
          <a:lstStyle>
            <a:lvl1pPr algn="r" defTabSz="974842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0BD42-3137-4785-9394-0E08EC5E33DD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65" indent="-236965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733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5288-F286-4209-BED9-6E465F41A49E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65" indent="-236965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94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E541-5AEA-4F3E-B5D7-2741315E0F8E}" type="slidenum">
              <a:rPr lang="en-US"/>
              <a:pPr/>
              <a:t>22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65" indent="-236965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0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0CB9-A82F-4A98-BDF5-8D5534FFBA14}" type="slidenum">
              <a:rPr lang="en-US"/>
              <a:pPr/>
              <a:t>23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65" indent="-236965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65" indent="-236965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02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7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3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5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are in a Word document in the </a:t>
            </a:r>
            <a:r>
              <a:rPr lang="en-US" dirty="0" err="1"/>
              <a:t>SlidesPPT</a:t>
            </a:r>
            <a:r>
              <a:rPr lang="en-US" baseline="0" dirty="0"/>
              <a:t> folder.  Stating code and solution are in Resources folder (Day 34 as of Spring 2014).  Before class only display </a:t>
            </a:r>
            <a:r>
              <a:rPr lang="en-US" baseline="0"/>
              <a:t>the starting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19037">
              <a:defRPr/>
            </a:pPr>
            <a:r>
              <a:rPr lang="en-US" dirty="0"/>
              <a:t>Gives us the ability to easily write the interpreter in a way that does not require recursion or first-class procedures in the implementation language.</a:t>
            </a:r>
          </a:p>
          <a:p>
            <a:pPr defTabSz="1019037">
              <a:defRPr/>
            </a:pPr>
            <a:endParaRPr lang="en-US" dirty="0"/>
          </a:p>
          <a:p>
            <a:pPr defTabSz="1019037">
              <a:defRPr/>
            </a:pPr>
            <a:r>
              <a:rPr lang="en-US" dirty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/>
              <a:t>via</a:t>
            </a:r>
            <a:r>
              <a:rPr lang="en-US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/>
              <a:t> procedure.</a:t>
            </a:r>
          </a:p>
          <a:p>
            <a:pPr defTabSz="101903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 304 Day 31-33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562100"/>
            <a:ext cx="8534400" cy="3886200"/>
          </a:xfrm>
        </p:spPr>
        <p:txBody>
          <a:bodyPr/>
          <a:lstStyle/>
          <a:p>
            <a:r>
              <a:rPr lang="en-US" dirty="0"/>
              <a:t>Data Structure continuations</a:t>
            </a:r>
          </a:p>
          <a:p>
            <a:r>
              <a:rPr lang="en-US" dirty="0"/>
              <a:t>Interpreter in CPS</a:t>
            </a:r>
          </a:p>
          <a:p>
            <a:r>
              <a:rPr lang="en-US" dirty="0"/>
              <a:t>Add call/cc to the interpreted 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69342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Preview: What does a CPS 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610600" cy="4724400"/>
          </a:xfrm>
        </p:spPr>
        <p:txBody>
          <a:bodyPr/>
          <a:lstStyle/>
          <a:p>
            <a:r>
              <a:rPr lang="en-US" sz="2800" dirty="0"/>
              <a:t>A step toward knowing that we could write the interpreter in a language without</a:t>
            </a:r>
          </a:p>
          <a:p>
            <a:pPr lvl="1"/>
            <a:r>
              <a:rPr lang="en-US" dirty="0"/>
              <a:t>first-class procedures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The ability to provide first-class continuations to the user </a:t>
            </a:r>
          </a:p>
          <a:p>
            <a:pPr lvl="1"/>
            <a:r>
              <a:rPr lang="en-US" dirty="0"/>
              <a:t>by 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 expression-evaluation has an explicit continuation, it's easy to capture and apply it later.</a:t>
            </a:r>
          </a:p>
        </p:txBody>
      </p:sp>
    </p:spTree>
    <p:extLst>
      <p:ext uri="{BB962C8B-B14F-4D97-AF65-F5344CB8AC3E}">
        <p14:creationId xmlns:p14="http://schemas.microsoft.com/office/powerpoint/2010/main" val="424758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(apply-k k v),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v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6002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/>
              <a:t>eval</a:t>
            </a:r>
            <a:r>
              <a:rPr lang="en-US" dirty="0"/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</a:rPr>
              <a:t>-exp (id) (apply-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id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 fail-proc))]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k))</a:t>
            </a:r>
            <a:r>
              <a:rPr lang="en-US" sz="2100" b="1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(apply-k k datum)</a:t>
            </a:r>
            <a:r>
              <a:rPr lang="en-US" sz="2000" b="1" dirty="0">
                <a:solidFill>
                  <a:srgbClr val="E4E4E4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66FF66"/>
                </a:solidFill>
              </a:rPr>
              <a:t>; </a:t>
            </a:r>
            <a:r>
              <a:rPr lang="en-US" sz="2400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(test-k then-exp else-exp env k)</a:t>
            </a:r>
            <a:r>
              <a:rPr lang="en-US" sz="2000" b="1" dirty="0">
                <a:latin typeface="Courier New" pitchFamily="49" charset="0"/>
              </a:rPr>
              <a:t>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66FF66"/>
                </a:solidFill>
              </a:rPr>
              <a:t>; </a:t>
            </a:r>
            <a:r>
              <a:rPr lang="en-US" sz="2200" b="1" dirty="0">
                <a:solidFill>
                  <a:srgbClr val="66FF66"/>
                </a:solidFill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43200" y="2286000"/>
            <a:ext cx="6477000" cy="3817938"/>
            <a:chOff x="1680" y="1392"/>
            <a:chExt cx="4080" cy="2405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928" y="3312"/>
              <a:ext cx="283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>
                  <a:solidFill>
                    <a:srgbClr val="FF0000"/>
                  </a:solidFill>
                </a:rPr>
                <a:t>creates a </a:t>
              </a:r>
              <a:r>
                <a:rPr lang="en-US" sz="2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sz="2200" b="1" dirty="0">
                  <a:solidFill>
                    <a:srgbClr val="FF000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66FF66"/>
                  </a:solidFill>
                </a:rPr>
                <a:t>applies the current continuation 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48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(define apply-k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(lambda (k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(cases continuation k</a:t>
            </a:r>
            <a:r>
              <a:rPr lang="en-US" sz="1600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[test-k (then-exp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(if </a:t>
            </a:r>
            <a:r>
              <a:rPr lang="en-US" sz="1600" b="1" dirty="0" err="1">
                <a:latin typeface="Courier New" pitchFamily="49" charset="0"/>
              </a:rPr>
              <a:t>val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then-exp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k))]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    ; we will add other continuation variants.</a:t>
            </a:r>
            <a:b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58000" y="2758856"/>
            <a:ext cx="2286000" cy="35657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b="1" dirty="0">
                <a:solidFill>
                  <a:srgbClr val="66FF66"/>
                </a:solidFill>
                <a:latin typeface="+mn-lt"/>
              </a:rPr>
              <a:t>As in our implementation of environments as datatypes, most of the work is now in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200" b="1" dirty="0">
                <a:solidFill>
                  <a:srgbClr val="66FF66"/>
                </a:solidFill>
                <a:latin typeface="+mn-lt"/>
              </a:rPr>
              <a:t>; the constructors are almost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(list-of? 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 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400800" cy="1676400"/>
          </a:xfrm>
        </p:spPr>
        <p:txBody>
          <a:bodyPr/>
          <a:lstStyle/>
          <a:p>
            <a:r>
              <a:rPr lang="en-US" dirty="0"/>
              <a:t>Exercise 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2057400"/>
          </a:xfrm>
        </p:spPr>
        <p:txBody>
          <a:bodyPr/>
          <a:lstStyle/>
          <a:p>
            <a:r>
              <a:rPr lang="en-US" dirty="0"/>
              <a:t>How should the CPS version of this clause be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096262"/>
            <a:ext cx="89154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(eval-bodies bodies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(extend-env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env))]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FF66"/>
                </a:solidFill>
                <a:latin typeface="+mn-lt"/>
              </a:rPr>
              <a:t>Beginning of answer: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	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(let-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-k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>
                <a:solidFill>
                  <a:schemeClr val="bg1"/>
                </a:solidFill>
                <a:latin typeface="Courier New" pitchFamily="49" charset="0"/>
              </a:rPr>
              <a:t>bodies env k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66FF66"/>
                </a:solidFill>
                <a:latin typeface="+mn-lt"/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let-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exps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-k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. </a:t>
            </a:r>
            <a:br>
              <a:rPr lang="en-US" dirty="0">
                <a:solidFill>
                  <a:srgbClr val="66FF66"/>
                </a:solidFill>
                <a:latin typeface="+mn-lt"/>
              </a:rPr>
            </a:br>
            <a:r>
              <a:rPr lang="en-US" dirty="0">
                <a:solidFill>
                  <a:srgbClr val="66FF66"/>
                </a:solidFill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dirty="0" err="1">
                <a:solidFill>
                  <a:srgbClr val="66FF66"/>
                </a:solidFill>
                <a:latin typeface="+mn-lt"/>
              </a:rPr>
              <a:t>'s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continuation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apply-bodies</a:t>
            </a:r>
            <a:r>
              <a:rPr lang="en-US" dirty="0">
                <a:solidFill>
                  <a:srgbClr val="66FF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49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on the handout and on the board.</a:t>
            </a:r>
          </a:p>
          <a:p>
            <a:r>
              <a:rPr lang="en-US" dirty="0"/>
              <a:t>Some questions?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call/cc 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writing CPS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This time 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270952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    environment?)]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What goes here?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0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(define-datatype proc-val proc-val?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[prim-proc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(env     environment?)]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[continuation-proc </a:t>
            </a:r>
            <a:br>
              <a:rPr lang="en-US" sz="24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(k continuation?)]</a:t>
            </a:r>
            <a:r>
              <a:rPr lang="en-US" sz="2400" b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7818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/>
              <a:t>What should call/cc be?</a:t>
            </a:r>
          </a:p>
          <a:p>
            <a:pPr lvl="1"/>
            <a:r>
              <a:rPr lang="en-US" sz="3200" b="1"/>
              <a:t>A primitive procedure</a:t>
            </a:r>
          </a:p>
          <a:p>
            <a:r>
              <a:rPr lang="en-US" b="1"/>
              <a:t>What do we do when it is called?</a:t>
            </a:r>
            <a:br>
              <a:rPr lang="en-US" b="1"/>
            </a:br>
            <a:endParaRPr lang="en-US" sz="14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(lambda (prim-proc args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(case 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[(+) (apply-k k (apply +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[(-) (apply-k k (apply -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[(call/cc)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sz="2800" b="1">
                <a:latin typeface="Courier New" pitchFamily="49" charset="0"/>
              </a:rPr>
              <a:t> ]</a:t>
            </a:r>
            <a:br>
              <a:rPr lang="en-US" sz="2800" b="1">
                <a:latin typeface="Courier New" pitchFamily="49" charset="0"/>
              </a:rPr>
            </a:br>
            <a:r>
              <a:rPr lang="en-US" sz="2800" b="1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9342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991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(k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(k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[(call/cc) 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(apply-proc (car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) </a:t>
            </a:r>
            <a:br>
              <a:rPr lang="en-US" sz="2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(list (continuation-proc k))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  k) </a:t>
            </a:r>
            <a:r>
              <a:rPr lang="en-US" sz="2800" b="1" dirty="0">
                <a:latin typeface="Courier New" pitchFamily="49" charset="0"/>
              </a:rPr>
              <a:t> 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What else do we need to change?</a:t>
            </a:r>
            <a:br>
              <a:rPr lang="en-US"/>
            </a:br>
            <a:endParaRPr lang="en-US"/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  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b="1">
                <a:latin typeface="Courier New" pitchFamily="49" charset="0"/>
              </a:rPr>
              <a:t>]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)))</a:t>
            </a:r>
          </a:p>
        </p:txBody>
      </p:sp>
    </p:spTree>
    <p:extLst>
      <p:ext uri="{BB962C8B-B14F-4D97-AF65-F5344CB8AC3E}">
        <p14:creationId xmlns:p14="http://schemas.microsoft.com/office/powerpoint/2010/main" val="37609183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else do we need to change?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(define apply-proc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</a:t>
            </a:r>
            <a:r>
              <a:rPr lang="en-US" sz="2800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(apply-k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 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(car args))</a:t>
            </a:r>
            <a:r>
              <a:rPr lang="en-US" sz="2800" b="1">
                <a:latin typeface="Courier New" pitchFamily="49" charset="0"/>
              </a:rPr>
              <a:t>]</a:t>
            </a:r>
            <a:endParaRPr lang="en-US" sz="28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)))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3600">
                <a:latin typeface="Courier New" pitchFamily="49" charset="0"/>
              </a:rPr>
              <a:t> </a:t>
            </a:r>
            <a:r>
              <a:rPr lang="en-US" sz="3600" b="1">
                <a:solidFill>
                  <a:srgbClr val="FF3300"/>
                </a:solidFill>
                <a:latin typeface="Courier New" pitchFamily="49" charset="0"/>
              </a:rPr>
              <a:t>What about the original k?</a:t>
            </a:r>
          </a:p>
        </p:txBody>
      </p:sp>
    </p:spTree>
    <p:extLst>
      <p:ext uri="{BB962C8B-B14F-4D97-AF65-F5344CB8AC3E}">
        <p14:creationId xmlns:p14="http://schemas.microsoft.com/office/powerpoint/2010/main" val="163796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 sz="4000" dirty="0"/>
              <a:t>Another call/cc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cond</a:t>
            </a:r>
            <a:r>
              <a:rPr lang="en-US" sz="2800" b="1" dirty="0">
                <a:latin typeface="Courier New" pitchFamily="49" charset="0"/>
              </a:rPr>
              <a:t>  [(= n 1)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(call/cc (lambda (k)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(set!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(k 1)))]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[else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(* n (fact (- n 1)))])))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4)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24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2)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48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7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6553200" cy="2289175"/>
          </a:xfrm>
          <a:prstGeom prst="rect">
            <a:avLst/>
          </a:prstGeom>
          <a:solidFill>
            <a:srgbClr val="75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(define fact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(lambda (n)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(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cond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[(= n 1)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(call/cc (lambda (k)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(set!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abc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(k 1)))]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[else 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(* n (fact (- n 1)))])))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01200" cy="609600"/>
          </a:xfrm>
        </p:spPr>
        <p:txBody>
          <a:bodyPr/>
          <a:lstStyle/>
          <a:p>
            <a:r>
              <a:rPr lang="en-US" sz="4000" dirty="0"/>
              <a:t>More of the </a:t>
            </a:r>
            <a:r>
              <a:rPr lang="en-US" sz="4000" dirty="0">
                <a:latin typeface="Courier New" pitchFamily="49" charset="0"/>
              </a:rPr>
              <a:t>fact call/cc</a:t>
            </a:r>
            <a:r>
              <a:rPr lang="en-US" sz="4000" dirty="0"/>
              <a:t>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39624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(fact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|720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990600"/>
            <a:ext cx="2819400" cy="3657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(abc 11)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 11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|22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66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|264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1320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|7920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7920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276600" y="685799"/>
            <a:ext cx="2819400" cy="3046988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FF66"/>
                </a:solidFill>
              </a:rPr>
              <a:t>Back to the café in Paris… </a:t>
            </a:r>
            <a:br>
              <a:rPr lang="en-US" dirty="0">
                <a:solidFill>
                  <a:srgbClr val="66FF66"/>
                </a:solidFill>
              </a:rPr>
            </a:br>
            <a:r>
              <a:rPr lang="en-US" dirty="0">
                <a:solidFill>
                  <a:srgbClr val="66FF66"/>
                </a:solidFill>
              </a:rPr>
              <a:t>the waiter may look a little older, we might be heavier, but we experience the same things as before.</a:t>
            </a:r>
          </a:p>
        </p:txBody>
      </p:sp>
    </p:spTree>
    <p:extLst>
      <p:ext uri="{BB962C8B-B14F-4D97-AF65-F5344CB8AC3E}">
        <p14:creationId xmlns:p14="http://schemas.microsoft.com/office/powerpoint/2010/main" val="142115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 build="p"/>
      <p:bldP spid="952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239000" cy="685800"/>
          </a:xfrm>
        </p:spPr>
        <p:txBody>
          <a:bodyPr/>
          <a:lstStyle/>
          <a:p>
            <a:r>
              <a:rPr lang="en-US" sz="3200" dirty="0">
                <a:solidFill>
                  <a:srgbClr val="66FF66"/>
                </a:solidFill>
              </a:rPr>
              <a:t>Recap: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(eopl:error 'apply-env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6431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(let 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(list-find-position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(if (number?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(apply-env 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environment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(env  environment?)])</a:t>
            </a:r>
            <a:b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errorf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(let ([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(if (number?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05600" y="2745857"/>
            <a:ext cx="381000" cy="422461"/>
          </a:xfrm>
          <a:prstGeom prst="upArrow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53000" y="3168318"/>
            <a:ext cx="419100" cy="392352"/>
          </a:xfrm>
          <a:prstGeom prst="downArrow">
            <a:avLst/>
          </a:prstGeom>
          <a:solidFill>
            <a:srgbClr val="5FEE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66"/>
                </a:solidFill>
              </a:rPr>
              <a:t>Continutaion</a:t>
            </a:r>
            <a:r>
              <a:rPr lang="en-US" dirty="0">
                <a:solidFill>
                  <a:srgbClr val="66FF66"/>
                </a:solidFill>
              </a:rPr>
              <a:t> representations </a:t>
            </a:r>
            <a:br>
              <a:rPr lang="en-US" dirty="0"/>
            </a:br>
            <a:r>
              <a:rPr lang="en-US" dirty="0"/>
              <a:t>Two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Scheme procedures as your continuations (as we have done previously)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continuation datatype</a:t>
            </a:r>
          </a:p>
          <a:p>
            <a:pPr marL="857250" lvl="2" indent="0">
              <a:buNone/>
            </a:pPr>
            <a:r>
              <a:rPr lang="en-US" sz="2800" dirty="0"/>
              <a:t>With many variants and a complex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procedure</a:t>
            </a:r>
          </a:p>
          <a:p>
            <a:pPr marL="0" indent="0">
              <a:buNone/>
            </a:pPr>
            <a:r>
              <a:rPr lang="en-US" dirty="0"/>
              <a:t>You should understand both, but you only have to use the continuation datatype  in your A18 interpreter (and, yes, you </a:t>
            </a:r>
            <a:r>
              <a:rPr lang="en-US" b="1" dirty="0"/>
              <a:t>must</a:t>
            </a:r>
            <a:r>
              <a:rPr lang="en-US" dirty="0"/>
              <a:t> use it)</a:t>
            </a:r>
          </a:p>
        </p:txBody>
      </p:sp>
    </p:spTree>
    <p:extLst>
      <p:ext uri="{BB962C8B-B14F-4D97-AF65-F5344CB8AC3E}">
        <p14:creationId xmlns:p14="http://schemas.microsoft.com/office/powerpoint/2010/main" val="20595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continuation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3886200"/>
          </a:xfrm>
        </p:spPr>
        <p:txBody>
          <a:bodyPr/>
          <a:lstStyle/>
          <a:p>
            <a:r>
              <a:rPr lang="en-US" dirty="0"/>
              <a:t>You can "see into" the continuations</a:t>
            </a:r>
          </a:p>
          <a:p>
            <a:pPr lvl="1"/>
            <a:r>
              <a:rPr lang="en-US" dirty="0"/>
              <a:t>Thus easier to debug.  "trace" will let you see "what's inside" the continuations.</a:t>
            </a:r>
          </a:p>
          <a:p>
            <a:pPr lvl="1"/>
            <a:r>
              <a:rPr lang="en-US" dirty="0"/>
              <a:t>And easier to use this exercise as a means of understanding what continuations are all about.</a:t>
            </a:r>
          </a:p>
          <a:p>
            <a:r>
              <a:rPr lang="en-US" dirty="0"/>
              <a:t>You can implement continuations in a language that does not have first-class procedures.  And more efficiently in a language that does have them.</a:t>
            </a:r>
          </a:p>
        </p:txBody>
      </p:sp>
    </p:spTree>
    <p:extLst>
      <p:ext uri="{BB962C8B-B14F-4D97-AF65-F5344CB8AC3E}">
        <p14:creationId xmlns:p14="http://schemas.microsoft.com/office/powerpoint/2010/main" val="22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Scheme Procedure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more like what we did with CPS before.</a:t>
            </a:r>
          </a:p>
          <a:p>
            <a:r>
              <a:rPr lang="en-US" dirty="0"/>
              <a:t>All of the information needed for the continuation is in the procedure definitions, so understanding the code requires less mental "jumping around".</a:t>
            </a:r>
          </a:p>
        </p:txBody>
      </p:sp>
    </p:spTree>
    <p:extLst>
      <p:ext uri="{BB962C8B-B14F-4D97-AF65-F5344CB8AC3E}">
        <p14:creationId xmlns:p14="http://schemas.microsoft.com/office/powerpoint/2010/main" val="11864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example CPS code to datatype rep of continuations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408606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0"/>
            <a:ext cx="10325100" cy="6684907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read-flatten-print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(display "enter slist to flatten: ")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([slist (read)])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(unless (eq? slist 'exit)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slist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(make-k (lambda (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(pretty-print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(read-flatten-print))))))))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flatten-cps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(lambda (ls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(if (null?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(apply-k k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(flatten-cps (cdr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(make-k 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(lambda (v) (if (list? (car ls))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(flatten-cps (car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(make-k (lambda (u) (append-cps u v k))))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(apply-k k (cons (car ls) v))))))))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append-cps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(L1 L2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L2)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(append-cps (cdr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L2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(make-k (lambda (appended-cdr)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      (apply-k k (cons (car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              appended-cdr))))))))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28600"/>
            <a:ext cx="2362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66FF66"/>
                </a:solidFill>
              </a:rPr>
              <a:t>Starting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029200"/>
            <a:ext cx="2324100" cy="830997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66"/>
                </a:solidFill>
              </a:rPr>
              <a:t>Transformations:</a:t>
            </a:r>
          </a:p>
          <a:p>
            <a:r>
              <a:rPr lang="en-US" dirty="0">
                <a:solidFill>
                  <a:srgbClr val="66FF66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59762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19132</TotalTime>
  <Words>1772</Words>
  <Application>Microsoft Office PowerPoint</Application>
  <PresentationFormat>On-screen Show (4:3)</PresentationFormat>
  <Paragraphs>366</Paragraphs>
  <Slides>27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Consolas</vt:lpstr>
      <vt:lpstr>Courier New</vt:lpstr>
      <vt:lpstr>Swis721 Ex BT</vt:lpstr>
      <vt:lpstr>Times New Roman</vt:lpstr>
      <vt:lpstr>Default Design</vt:lpstr>
      <vt:lpstr>CSSE 304 Day 31-33</vt:lpstr>
      <vt:lpstr>Back to writing CPS code</vt:lpstr>
      <vt:lpstr>Recap: Environment representations  </vt:lpstr>
      <vt:lpstr>Continutaion representations  Two possibilities</vt:lpstr>
      <vt:lpstr>Advantages of continuation datatype</vt:lpstr>
      <vt:lpstr>Advantage of Scheme Procedure Continuations</vt:lpstr>
      <vt:lpstr>Convert example CPS code to datatype rep of continuations</vt:lpstr>
      <vt:lpstr>PowerPoint Presentation</vt:lpstr>
      <vt:lpstr>Interpreter in CPS </vt:lpstr>
      <vt:lpstr>Preview: What does a CPS interpreter do for us?</vt:lpstr>
      <vt:lpstr>Convert our Interpreter to CPS</vt:lpstr>
      <vt:lpstr>Convert our Interpreter to CPS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Exercise :</vt:lpstr>
      <vt:lpstr>Add call/cc to our interpreted language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Another call/cc example</vt:lpstr>
      <vt:lpstr>More of the fact call/cc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168</cp:revision>
  <cp:lastPrinted>2018-10-29T12:35:21Z</cp:lastPrinted>
  <dcterms:created xsi:type="dcterms:W3CDTF">2001-03-11T15:54:35Z</dcterms:created>
  <dcterms:modified xsi:type="dcterms:W3CDTF">2019-10-30T19:42:26Z</dcterms:modified>
</cp:coreProperties>
</file>