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5" r:id="rId2"/>
    <p:sldId id="384" r:id="rId3"/>
    <p:sldId id="377" r:id="rId4"/>
    <p:sldId id="381" r:id="rId5"/>
    <p:sldId id="331" r:id="rId6"/>
    <p:sldId id="337" r:id="rId7"/>
    <p:sldId id="334" r:id="rId8"/>
    <p:sldId id="335" r:id="rId9"/>
    <p:sldId id="338" r:id="rId10"/>
    <p:sldId id="339" r:id="rId11"/>
    <p:sldId id="356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418" r:id="rId22"/>
    <p:sldId id="360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E5F"/>
    <a:srgbClr val="FF0000"/>
    <a:srgbClr val="E4E4E4"/>
    <a:srgbClr val="66FF66"/>
    <a:srgbClr val="00001A"/>
    <a:srgbClr val="111111"/>
    <a:srgbClr val="2929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86" autoAdjust="0"/>
    <p:restoredTop sz="79804" autoAdjust="0"/>
  </p:normalViewPr>
  <p:slideViewPr>
    <p:cSldViewPr>
      <p:cViewPr varScale="1">
        <p:scale>
          <a:sx n="49" d="100"/>
          <a:sy n="49" d="100"/>
        </p:scale>
        <p:origin x="36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6" d="100"/>
        <a:sy n="146" d="100"/>
      </p:scale>
      <p:origin x="0" y="-47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2" tIns="46501" rIns="93002" bIns="46501" numCol="1" anchor="t" anchorCtr="0" compatLnSpc="1">
            <a:prstTxWarp prst="textNoShape">
              <a:avLst/>
            </a:prstTxWarp>
          </a:bodyPr>
          <a:lstStyle>
            <a:lvl1pPr defTabSz="930070">
              <a:defRPr sz="13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445" y="2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2" tIns="46501" rIns="93002" bIns="46501" numCol="1" anchor="t" anchorCtr="0" compatLnSpc="1">
            <a:prstTxWarp prst="textNoShape">
              <a:avLst/>
            </a:prstTxWarp>
          </a:bodyPr>
          <a:lstStyle>
            <a:lvl1pPr algn="r" defTabSz="930070">
              <a:defRPr sz="13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29929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2" tIns="46501" rIns="93002" bIns="46501" numCol="1" anchor="b" anchorCtr="0" compatLnSpc="1">
            <a:prstTxWarp prst="textNoShape">
              <a:avLst/>
            </a:prstTxWarp>
          </a:bodyPr>
          <a:lstStyle>
            <a:lvl1pPr defTabSz="930070">
              <a:defRPr sz="13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445" y="8829929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2" tIns="46501" rIns="93002" bIns="46501" numCol="1" anchor="b" anchorCtr="0" compatLnSpc="1">
            <a:prstTxWarp prst="textNoShape">
              <a:avLst/>
            </a:prstTxWarp>
          </a:bodyPr>
          <a:lstStyle>
            <a:lvl1pPr algn="r" defTabSz="930070">
              <a:defRPr sz="1300"/>
            </a:lvl1pPr>
          </a:lstStyle>
          <a:p>
            <a:fld id="{B82A3F59-4C40-48E6-982D-D20FE3AE2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7" tIns="47014" rIns="94027" bIns="47014" numCol="1" anchor="t" anchorCtr="0" compatLnSpc="1">
            <a:prstTxWarp prst="textNoShape">
              <a:avLst/>
            </a:prstTxWarp>
          </a:bodyPr>
          <a:lstStyle>
            <a:lvl1pPr defTabSz="939512">
              <a:defRPr sz="13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445" y="2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7" tIns="47014" rIns="94027" bIns="47014" numCol="1" anchor="t" anchorCtr="0" compatLnSpc="1">
            <a:prstTxWarp prst="textNoShape">
              <a:avLst/>
            </a:prstTxWarp>
          </a:bodyPr>
          <a:lstStyle>
            <a:lvl1pPr algn="r" defTabSz="939512">
              <a:defRPr sz="13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984" y="4414970"/>
            <a:ext cx="5606436" cy="418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7" tIns="47014" rIns="94027" bIns="47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29929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7" tIns="47014" rIns="94027" bIns="47014" numCol="1" anchor="b" anchorCtr="0" compatLnSpc="1">
            <a:prstTxWarp prst="textNoShape">
              <a:avLst/>
            </a:prstTxWarp>
          </a:bodyPr>
          <a:lstStyle>
            <a:lvl1pPr defTabSz="939512">
              <a:defRPr sz="13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445" y="8829929"/>
            <a:ext cx="3038782" cy="46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7" tIns="47014" rIns="94027" bIns="47014" numCol="1" anchor="b" anchorCtr="0" compatLnSpc="1">
            <a:prstTxWarp prst="textNoShape">
              <a:avLst/>
            </a:prstTxWarp>
          </a:bodyPr>
          <a:lstStyle>
            <a:lvl1pPr algn="r" defTabSz="939512">
              <a:defRPr sz="1300"/>
            </a:lvl1pPr>
          </a:lstStyle>
          <a:p>
            <a:fld id="{51B6C25D-32DF-4D0B-A234-5B2E76B9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0BD42-3137-4785-9394-0E08EC5E33DD}" type="slidenum">
              <a:rPr lang="en-US"/>
              <a:pPr/>
              <a:t>13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378" indent="-228378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7733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F5288-F286-4209-BED9-6E465F41A49E}" type="slidenum">
              <a:rPr lang="en-US"/>
              <a:pPr/>
              <a:t>14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378" indent="-228378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949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3E541-5AEA-4F3E-B5D7-2741315E0F8E}" type="slidenum">
              <a:rPr lang="en-US"/>
              <a:pPr/>
              <a:t>15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378" indent="-228378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60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F0CB9-A82F-4A98-BDF5-8D5534FFBA14}" type="slidenum">
              <a:rPr lang="en-US"/>
              <a:pPr/>
              <a:t>16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378" indent="-228378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28378" indent="-228378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5902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7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3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5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9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6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6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82106">
              <a:defRPr/>
            </a:pPr>
            <a:r>
              <a:rPr lang="en-US" dirty="0"/>
              <a:t>Gives us the ability to easily write the interpreter in a way that does not require recursion or first-class procedures in the implementation language.</a:t>
            </a:r>
          </a:p>
          <a:p>
            <a:pPr defTabSz="982106">
              <a:defRPr/>
            </a:pPr>
            <a:endParaRPr lang="en-US" dirty="0"/>
          </a:p>
          <a:p>
            <a:pPr defTabSz="982106">
              <a:defRPr/>
            </a:pPr>
            <a:r>
              <a:rPr lang="en-US" dirty="0"/>
              <a:t>Since the interpreter always has the current continuation explicitly, it makes it easy to provide continuations as a first-class data type in the language, just as Scheme does </a:t>
            </a:r>
            <a:r>
              <a:rPr lang="en-US" i="1" dirty="0"/>
              <a:t>via</a:t>
            </a:r>
            <a:r>
              <a:rPr lang="en-US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call/cc</a:t>
            </a:r>
            <a:r>
              <a:rPr lang="en-US" dirty="0"/>
              <a:t> procedure.</a:t>
            </a:r>
          </a:p>
          <a:p>
            <a:pPr defTabSz="982106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4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50635-9AF7-4B12-80AD-B315EFD7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20800-40E4-4362-A8B5-E43239E54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4EE3-B0D1-4210-BE56-81079799E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C5CC-665B-4A78-AAE1-650D20797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9E99E-AE4C-4F82-AE13-BE4B81629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E9C9-CCAF-412F-ABB5-88DBAF5D4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6B08D-D3D3-4049-BA40-3E3C9EEF7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DBEE-5A14-4296-ABF1-9FCD2AF8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B4F4-2FF0-43E1-881A-0B8D555ED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C95B7-53FC-4EC8-9A3F-C87D4EB42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E9F2-3F11-428E-A4DD-E05A7C2E0C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9CDA980-8C42-45CE-8EF6-AA35A98E0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CSSE 304 Day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0" y="1562100"/>
            <a:ext cx="8534400" cy="3886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Interpreter in CPS</a:t>
            </a:r>
          </a:p>
          <a:p>
            <a:r>
              <a:rPr lang="en-US" dirty="0"/>
              <a:t>Add call/cc to the interpreted language</a:t>
            </a:r>
          </a:p>
          <a:p>
            <a:r>
              <a:rPr lang="en-US" dirty="0"/>
              <a:t>Another call/cc example.</a:t>
            </a:r>
          </a:p>
          <a:p>
            <a:r>
              <a:rPr lang="en-US" dirty="0"/>
              <a:t>(introduce imperative form example)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apply-k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763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apply-k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continuation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[test-k (then-exp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(if </a:t>
            </a:r>
            <a:r>
              <a:rPr lang="en-US" sz="2100" b="1" dirty="0" err="1">
                <a:latin typeface="Courier New" pitchFamily="49" charset="0"/>
              </a:rPr>
              <a:t>val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then-exp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eval-rands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(proc-value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(apply-proc proc-value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k)])) </a:t>
            </a:r>
            <a:r>
              <a:rPr lang="en-US" sz="2100" b="1" dirty="0">
                <a:solidFill>
                  <a:srgbClr val="5FEE5F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400800" cy="1676400"/>
          </a:xfrm>
        </p:spPr>
        <p:txBody>
          <a:bodyPr/>
          <a:lstStyle/>
          <a:p>
            <a:r>
              <a:rPr lang="en-US" dirty="0"/>
              <a:t>Exercise 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2057400"/>
          </a:xfrm>
        </p:spPr>
        <p:txBody>
          <a:bodyPr/>
          <a:lstStyle/>
          <a:p>
            <a:r>
              <a:rPr lang="en-US" dirty="0"/>
              <a:t>How should the CPS version of this clause be 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096262"/>
            <a:ext cx="89154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(eval-bodies bodies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(extend-env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      (eval-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      env))]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66FF66"/>
                </a:solidFill>
                <a:latin typeface="+mn-lt"/>
              </a:rPr>
              <a:t>Beginning of answer: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	(eval-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env </a:t>
            </a:r>
          </a:p>
          <a:p>
            <a:pPr>
              <a:lnSpc>
                <a:spcPct val="80000"/>
              </a:lnSpc>
            </a:pP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         (let-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-k </a:t>
            </a:r>
            <a:r>
              <a:rPr lang="en-US" sz="25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500" b="1">
                <a:solidFill>
                  <a:schemeClr val="bg1"/>
                </a:solidFill>
                <a:latin typeface="Courier New" pitchFamily="49" charset="0"/>
              </a:rPr>
              <a:t>bodies env k</a:t>
            </a:r>
            <a:r>
              <a:rPr lang="en-US" sz="2500" b="1" dirty="0">
                <a:solidFill>
                  <a:schemeClr val="bg1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66FF66"/>
                </a:solidFill>
                <a:latin typeface="+mn-lt"/>
              </a:rPr>
              <a:t>Applying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let-</a:t>
            </a:r>
            <a:r>
              <a:rPr lang="en-US" b="1" dirty="0" err="1">
                <a:solidFill>
                  <a:srgbClr val="66FF66"/>
                </a:solidFill>
                <a:latin typeface="Courier New" pitchFamily="49" charset="0"/>
              </a:rPr>
              <a:t>exps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-k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 will call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extend-env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. </a:t>
            </a:r>
            <a:br>
              <a:rPr lang="en-US" dirty="0">
                <a:solidFill>
                  <a:srgbClr val="66FF66"/>
                </a:solidFill>
                <a:latin typeface="+mn-lt"/>
              </a:rPr>
            </a:br>
            <a:r>
              <a:rPr lang="en-US" dirty="0">
                <a:solidFill>
                  <a:srgbClr val="66FF66"/>
                </a:solidFill>
              </a:rPr>
              <a:t>Applying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extend-</a:t>
            </a:r>
            <a:r>
              <a:rPr lang="en-US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dirty="0" err="1">
                <a:solidFill>
                  <a:srgbClr val="66FF66"/>
                </a:solidFill>
                <a:latin typeface="+mn-lt"/>
              </a:rPr>
              <a:t>'s</a:t>
            </a:r>
            <a:r>
              <a:rPr lang="en-US" dirty="0">
                <a:solidFill>
                  <a:srgbClr val="66FF66"/>
                </a:solidFill>
                <a:latin typeface="+mn-lt"/>
              </a:rPr>
              <a:t> continuation will call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apply-bodies</a:t>
            </a:r>
            <a:r>
              <a:rPr lang="en-US" dirty="0">
                <a:solidFill>
                  <a:srgbClr val="66FF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949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call/cc to our 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on the handout and on the board.</a:t>
            </a:r>
          </a:p>
          <a:p>
            <a:r>
              <a:rPr lang="en-US" dirty="0"/>
              <a:t>Some questions?</a:t>
            </a:r>
          </a:p>
          <a:p>
            <a:pPr lvl="1"/>
            <a:r>
              <a:rPr lang="en-US" dirty="0"/>
              <a:t>What is a (user) continuation? How to represent?</a:t>
            </a:r>
          </a:p>
          <a:p>
            <a:pPr lvl="1"/>
            <a:r>
              <a:rPr lang="en-US" dirty="0"/>
              <a:t>Where in the code should call/cc implementation be?  What does it do?</a:t>
            </a:r>
          </a:p>
          <a:p>
            <a:pPr lvl="1"/>
            <a:r>
              <a:rPr lang="en-US" dirty="0"/>
              <a:t>What happens when a continuation is applied?  Where should this go in the interpreter?  What should the code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    environment?)]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What goes here?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0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(define-datatype proc-val proc-val?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[prim-proc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(env     environment?)]</a:t>
            </a: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[continuation-proc </a:t>
            </a:r>
            <a:br>
              <a:rPr lang="en-US" sz="24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  (k continuation?)]</a:t>
            </a:r>
            <a:r>
              <a:rPr lang="en-US" sz="2400" b="1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67818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486400"/>
          </a:xfrm>
        </p:spPr>
        <p:txBody>
          <a:bodyPr/>
          <a:lstStyle/>
          <a:p>
            <a:r>
              <a:rPr lang="en-US"/>
              <a:t>What should call/cc be?</a:t>
            </a:r>
          </a:p>
          <a:p>
            <a:pPr lvl="1"/>
            <a:r>
              <a:rPr lang="en-US" sz="3200" b="1"/>
              <a:t>A primitive procedure</a:t>
            </a:r>
          </a:p>
          <a:p>
            <a:r>
              <a:rPr lang="en-US" b="1"/>
              <a:t>What do we do when it is called?</a:t>
            </a:r>
            <a:br>
              <a:rPr lang="en-US" b="1"/>
            </a:br>
            <a:endParaRPr lang="en-US" sz="1400" b="1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(lambda (prim-proc args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(case 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[(+) (apply-k k (apply +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[(-) (apply-k k (apply -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[(call/cc)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sz="2800" b="1">
                <a:latin typeface="Courier New" pitchFamily="49" charset="0"/>
              </a:rPr>
              <a:t> ]</a:t>
            </a:r>
            <a:br>
              <a:rPr lang="en-US" sz="2800" b="1">
                <a:latin typeface="Courier New" pitchFamily="49" charset="0"/>
              </a:rPr>
            </a:br>
            <a:r>
              <a:rPr lang="en-US" sz="2800" b="1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8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9342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991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apply-prim-proc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(prim-proc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 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[(+) (k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[(-) (k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. . .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[(call/cc) 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(apply-proc (car 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args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) </a:t>
            </a:r>
            <a:br>
              <a:rPr lang="en-US" sz="2800" b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(list (continuation-proc k))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   k) </a:t>
            </a:r>
            <a:r>
              <a:rPr lang="en-US" sz="2800" b="1" dirty="0">
                <a:latin typeface="Courier New" pitchFamily="49" charset="0"/>
              </a:rPr>
              <a:t> ]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80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6106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/>
              <a:t>What else do we need to change?</a:t>
            </a:r>
            <a:br>
              <a:rPr lang="en-US"/>
            </a:br>
            <a:endParaRPr lang="en-US"/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define apply-proc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</a:t>
            </a:r>
            <a:r>
              <a:rPr lang="en-US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b="1">
                <a:latin typeface="Courier New" pitchFamily="49" charset="0"/>
              </a:rPr>
              <a:t>        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b="1">
                <a:latin typeface="Courier New" pitchFamily="49" charset="0"/>
              </a:rPr>
              <a:t>]</a:t>
            </a:r>
            <a:endParaRPr lang="en-US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>
                <a:latin typeface="Courier New" pitchFamily="49" charset="0"/>
              </a:rPr>
              <a:t>      . . . )))</a:t>
            </a:r>
          </a:p>
        </p:txBody>
      </p:sp>
    </p:spTree>
    <p:extLst>
      <p:ext uri="{BB962C8B-B14F-4D97-AF65-F5344CB8AC3E}">
        <p14:creationId xmlns:p14="http://schemas.microsoft.com/office/powerpoint/2010/main" val="37609183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else do we need to change?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(define apply-proc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</a:t>
            </a:r>
            <a:r>
              <a:rPr lang="en-US" sz="2800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(apply-k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 k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(car args))</a:t>
            </a:r>
            <a:r>
              <a:rPr lang="en-US" sz="2800" b="1">
                <a:latin typeface="Courier New" pitchFamily="49" charset="0"/>
              </a:rPr>
              <a:t>]</a:t>
            </a:r>
            <a:endParaRPr lang="en-US" sz="28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)))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3600">
                <a:latin typeface="Courier New" pitchFamily="49" charset="0"/>
              </a:rPr>
              <a:t> </a:t>
            </a:r>
            <a:r>
              <a:rPr lang="en-US" sz="3600" b="1">
                <a:solidFill>
                  <a:srgbClr val="FF3300"/>
                </a:solidFill>
                <a:latin typeface="Courier New" pitchFamily="49" charset="0"/>
              </a:rPr>
              <a:t>What about the original k?</a:t>
            </a:r>
          </a:p>
        </p:txBody>
      </p:sp>
    </p:spTree>
    <p:extLst>
      <p:ext uri="{BB962C8B-B14F-4D97-AF65-F5344CB8AC3E}">
        <p14:creationId xmlns:p14="http://schemas.microsoft.com/office/powerpoint/2010/main" val="163796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lang="en-US" sz="4000" dirty="0"/>
              <a:t>Another call/cc example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</a:t>
            </a:r>
            <a:r>
              <a:rPr lang="en-US" sz="2800" b="1" dirty="0" err="1">
                <a:latin typeface="Courier New" pitchFamily="49" charset="0"/>
              </a:rPr>
              <a:t>cond</a:t>
            </a:r>
            <a:r>
              <a:rPr lang="en-US" sz="2800" b="1" dirty="0">
                <a:latin typeface="Courier New" pitchFamily="49" charset="0"/>
              </a:rPr>
              <a:t>  [(= n 1)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(call/cc (lambda (k)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(set!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(k 1)))]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[else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(* n (fact (- n 1)))])))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(fact 4)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24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2)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48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7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Interpreter in CPS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data-structure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84480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752600" y="4419600"/>
            <a:ext cx="6553200" cy="2289175"/>
          </a:xfrm>
          <a:prstGeom prst="rect">
            <a:avLst/>
          </a:prstGeom>
          <a:solidFill>
            <a:srgbClr val="75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(define fact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(lambda (n)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(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cond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[(= n 1)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(call/cc (lambda (k)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(set!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abc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(k 1)))]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[else 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(* n (fact (- n 1)))])))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01200" cy="609600"/>
          </a:xfrm>
        </p:spPr>
        <p:txBody>
          <a:bodyPr/>
          <a:lstStyle/>
          <a:p>
            <a:r>
              <a:rPr lang="en-US" sz="4000" dirty="0"/>
              <a:t>More of the </a:t>
            </a:r>
            <a:r>
              <a:rPr lang="en-US" sz="4000" dirty="0">
                <a:latin typeface="Courier New" pitchFamily="49" charset="0"/>
              </a:rPr>
              <a:t>fact call/cc</a:t>
            </a:r>
            <a:r>
              <a:rPr lang="en-US" sz="4000" dirty="0"/>
              <a:t> 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3962400" cy="5638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(trace 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(fact 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|(fact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(fact 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|(fact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(fact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120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|720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53200" y="990600"/>
            <a:ext cx="2819400" cy="3657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(abc 11)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 11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|22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66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|264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1320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|7920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7920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276600" y="685799"/>
            <a:ext cx="2819400" cy="3046988"/>
          </a:xfrm>
          <a:prstGeom prst="rect">
            <a:avLst/>
          </a:prstGeom>
          <a:noFill/>
          <a:ln w="19050">
            <a:solidFill>
              <a:srgbClr val="66FF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66FF66"/>
                </a:solidFill>
              </a:rPr>
              <a:t>Back to the café in Paris… </a:t>
            </a:r>
            <a:br>
              <a:rPr lang="en-US" dirty="0">
                <a:solidFill>
                  <a:srgbClr val="66FF66"/>
                </a:solidFill>
              </a:rPr>
            </a:br>
            <a:r>
              <a:rPr lang="en-US" dirty="0">
                <a:solidFill>
                  <a:srgbClr val="66FF66"/>
                </a:solidFill>
              </a:rPr>
              <a:t>the waiter may look a little older, we might be heavier, but we experience the same things as before.</a:t>
            </a:r>
          </a:p>
        </p:txBody>
      </p:sp>
    </p:spTree>
    <p:extLst>
      <p:ext uri="{BB962C8B-B14F-4D97-AF65-F5344CB8AC3E}">
        <p14:creationId xmlns:p14="http://schemas.microsoft.com/office/powerpoint/2010/main" val="1421152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6" grpId="0" build="p"/>
      <p:bldP spid="952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51C845-6D77-430E-A34C-488BBF3F5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B097B1-B2B0-4FC7-A364-DF38793A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Today we do the concept and background (if there is time),</a:t>
            </a:r>
          </a:p>
          <a:p>
            <a:r>
              <a:rPr lang="en-US" dirty="0"/>
              <a:t>Next time we examine the details</a:t>
            </a:r>
          </a:p>
        </p:txBody>
      </p:sp>
    </p:spTree>
    <p:extLst>
      <p:ext uri="{BB962C8B-B14F-4D97-AF65-F5344CB8AC3E}">
        <p14:creationId xmlns:p14="http://schemas.microsoft.com/office/powerpoint/2010/main" val="37584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environment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086600" cy="4876800"/>
          </a:xfrm>
        </p:spPr>
        <p:txBody>
          <a:bodyPr/>
          <a:lstStyle/>
          <a:p>
            <a:r>
              <a:rPr lang="en-US" altLang="en-US" dirty="0"/>
              <a:t>Scheme is a great language to use when implementing an interpreter.</a:t>
            </a:r>
          </a:p>
          <a:p>
            <a:r>
              <a:rPr lang="en-US" altLang="en-US" dirty="0"/>
              <a:t>But does it do too much for us?</a:t>
            </a:r>
          </a:p>
          <a:p>
            <a:r>
              <a:rPr lang="en-US" altLang="en-US" dirty="0"/>
              <a:t>Could we easily write the Assignment 18 interpreter in another language?</a:t>
            </a:r>
          </a:p>
          <a:p>
            <a:r>
              <a:rPr lang="en-US" altLang="en-US" dirty="0"/>
              <a:t>One without first-class procedures?</a:t>
            </a:r>
          </a:p>
        </p:txBody>
      </p:sp>
    </p:spTree>
    <p:extLst>
      <p:ext uri="{BB962C8B-B14F-4D97-AF65-F5344CB8AC3E}">
        <p14:creationId xmlns:p14="http://schemas.microsoft.com/office/powerpoint/2010/main" val="3605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interpreter involves a lot of code, so we will look at transforming a simple example.  </a:t>
            </a:r>
          </a:p>
          <a:p>
            <a:r>
              <a:rPr lang="en-US" altLang="en-US"/>
              <a:t>The same ideas will work to transform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581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71" y="5867400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Convert to CPS form – part 1</a:t>
            </a:r>
            <a:br>
              <a:rPr lang="en-US" altLang="en-US" sz="3200"/>
            </a:br>
            <a:r>
              <a:rPr lang="en-US" altLang="en-US" sz="240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05" y="1432506"/>
            <a:ext cx="6764095" cy="53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0" y="1066799"/>
            <a:ext cx="8926860" cy="4207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4" y="5715000"/>
            <a:ext cx="773723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52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2286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61" y="956139"/>
            <a:ext cx="6809678" cy="58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does a CPS interpreter do for us?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362200"/>
            <a:ext cx="8610600" cy="4724400"/>
          </a:xfrm>
        </p:spPr>
        <p:txBody>
          <a:bodyPr/>
          <a:lstStyle/>
          <a:p>
            <a:r>
              <a:rPr lang="en-US" sz="2800" dirty="0"/>
              <a:t>A step toward knowing that we could write the interpreter in a language without</a:t>
            </a:r>
          </a:p>
          <a:p>
            <a:pPr lvl="1"/>
            <a:r>
              <a:rPr lang="en-US" dirty="0"/>
              <a:t>first-class procedures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The ability to provide first-class continuations to the user </a:t>
            </a:r>
          </a:p>
          <a:p>
            <a:pPr lvl="1"/>
            <a:r>
              <a:rPr lang="en-US" dirty="0"/>
              <a:t>by implementing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 expression-evaluation has an explicit continuation, it's easy to capture and apply it later.</a:t>
            </a:r>
          </a:p>
        </p:txBody>
      </p:sp>
    </p:spTree>
    <p:extLst>
      <p:ext uri="{BB962C8B-B14F-4D97-AF65-F5344CB8AC3E}">
        <p14:creationId xmlns:p14="http://schemas.microsoft.com/office/powerpoint/2010/main" val="4247588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8" y="868680"/>
            <a:ext cx="8763000" cy="408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4" y="5410200"/>
            <a:ext cx="74657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39262"/>
            <a:ext cx="74866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7696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r>
              <a:rPr lang="en-US" altLang="en-US" dirty="0"/>
              <a:t>All non-primitive procedures will be called in tail-position, so they do not need to return.</a:t>
            </a:r>
          </a:p>
          <a:p>
            <a:r>
              <a:rPr lang="en-US" altLang="en-US" dirty="0"/>
              <a:t>All non-primitive procedures will be thunks (procedures that take  no arguments), thus no need for stack frames.  </a:t>
            </a:r>
          </a:p>
          <a:p>
            <a:r>
              <a:rPr lang="en-US" altLang="en-US" dirty="0"/>
              <a:t>Thus a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562600" cy="18288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667000"/>
            <a:ext cx="9144000" cy="4876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The interpreter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>
                <a:latin typeface="Times New Roman" pitchFamily="18" charset="0"/>
              </a:rPr>
              <a:t>) will now take three arguments: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expression to evaluate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local environment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continuation</a:t>
            </a:r>
            <a:br>
              <a:rPr lang="en-US" dirty="0">
                <a:latin typeface="Times New Roman" pitchFamily="18" charset="0"/>
              </a:rPr>
            </a:b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Continuation abstract data type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A constructor for each type of continuation that the interpreter uses.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rgbClr val="66FF66"/>
                </a:solidFill>
                <a:latin typeface="Courier New" pitchFamily="49" charset="0"/>
                <a:ea typeface="+mn-ea"/>
                <a:cs typeface="Courier New" pitchFamily="49" charset="0"/>
              </a:rPr>
              <a:t>(apply-k k v), </a:t>
            </a:r>
            <a:r>
              <a:rPr lang="en-US" dirty="0">
                <a:latin typeface="Times New Roman" pitchFamily="18" charset="0"/>
              </a:rPr>
              <a:t>a procedure that applies the continuation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k</a:t>
            </a:r>
            <a:r>
              <a:rPr lang="en-US" dirty="0">
                <a:latin typeface="Times New Roman" pitchFamily="18" charset="0"/>
              </a:rPr>
              <a:t> to the value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v</a:t>
            </a:r>
            <a:r>
              <a:rPr lang="en-US" sz="9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7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5715000" cy="1600200"/>
          </a:xfrm>
        </p:spPr>
        <p:txBody>
          <a:bodyPr/>
          <a:lstStyle/>
          <a:p>
            <a:r>
              <a:rPr lang="en-US" dirty="0"/>
              <a:t>Interpreter to Convert to CPS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(exp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(cases expression exp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</a:rPr>
              <a:t>[lit-exp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(id) (apply-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id)]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(closure formals body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[app-exp (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(let ([proc-value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(apply-proc proc-value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[let-exp (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bodies)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(eval-bodies body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(extend-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; there are more cases not shown here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changes to </a:t>
            </a:r>
            <a:r>
              <a:rPr lang="en-US" dirty="0" err="1"/>
              <a:t>eval</a:t>
            </a:r>
            <a:r>
              <a:rPr lang="en-US" dirty="0"/>
              <a:t>-exp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525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;cps-version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expression 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[lit-exp (datum)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datum)]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var</a:t>
            </a:r>
            <a:r>
              <a:rPr lang="en-US" sz="2100" b="1" dirty="0">
                <a:latin typeface="Courier New" pitchFamily="49" charset="0"/>
              </a:rPr>
              <a:t>-exp (id) (apply-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id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 fail-proc))]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[lambda-exp (formals bodies)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(closure formals bodies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[app-exp (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rator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-k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rands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k))</a:t>
            </a:r>
            <a:r>
              <a:rPr lang="en-US" sz="2100" b="1" dirty="0">
                <a:latin typeface="Courier New" pitchFamily="49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...)))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Continuations in the interpreter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(lambda (exp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(cases expression 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[literal-exp (datum)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(apply-k k datum)</a:t>
            </a:r>
            <a:r>
              <a:rPr lang="en-US" sz="2000" b="1" dirty="0">
                <a:solidFill>
                  <a:srgbClr val="E4E4E4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66FF66"/>
                </a:solidFill>
              </a:rPr>
              <a:t>; </a:t>
            </a:r>
            <a:r>
              <a:rPr lang="en-US" sz="2400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skip some of the other cases for now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[if-exp (test-exp then-exp else-exp)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test-exp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(test-k then-exp else-exp env k)</a:t>
            </a:r>
            <a:r>
              <a:rPr lang="en-US" sz="2000" b="1" dirty="0">
                <a:latin typeface="Courier New" pitchFamily="49" charset="0"/>
              </a:rPr>
              <a:t>)]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66FF66"/>
                </a:solidFill>
              </a:rPr>
              <a:t>; </a:t>
            </a:r>
            <a:r>
              <a:rPr lang="en-US" sz="2200" b="1" dirty="0">
                <a:solidFill>
                  <a:srgbClr val="66FF66"/>
                </a:solidFill>
              </a:rPr>
              <a:t>skip some more cases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2743200" y="2286000"/>
            <a:ext cx="6477000" cy="3817938"/>
            <a:chOff x="1680" y="1392"/>
            <a:chExt cx="4080" cy="2405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928" y="3312"/>
              <a:ext cx="283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dirty="0">
                  <a:solidFill>
                    <a:srgbClr val="FF0000"/>
                  </a:solidFill>
                </a:rPr>
                <a:t>creates a </a:t>
              </a:r>
              <a:r>
                <a:rPr lang="en-US" sz="2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test-k</a:t>
              </a:r>
              <a:r>
                <a:rPr lang="en-US" sz="2200" b="1" dirty="0">
                  <a:solidFill>
                    <a:srgbClr val="FF0000"/>
                  </a:solidFill>
                </a:rPr>
                <a:t> continuation object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>
              <a:off x="1680" y="1584"/>
              <a:ext cx="1248" cy="57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2880" y="1392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66FF66"/>
                  </a:solidFill>
                </a:rPr>
                <a:t>applies the current continuation </a:t>
              </a: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2496" y="3120"/>
              <a:ext cx="48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Representing Continuations by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8991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(define-datatype continuation </a:t>
            </a:r>
            <a:r>
              <a:rPr lang="en-US" sz="1800" b="1" dirty="0" err="1">
                <a:latin typeface="Courier New" pitchFamily="49" charset="0"/>
              </a:rPr>
              <a:t>continuation</a:t>
            </a:r>
            <a:r>
              <a:rPr lang="en-US" sz="1800" b="1" dirty="0">
                <a:latin typeface="Courier New" pitchFamily="49" charset="0"/>
              </a:rPr>
              <a:t>?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[test-k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(then-exp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(else-exp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environment?)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(k continuation?)]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ourier New" pitchFamily="49" charset="0"/>
              </a:rPr>
              <a:t>(define apply-k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(lambda (k </a:t>
            </a:r>
            <a:r>
              <a:rPr lang="en-US" sz="1600" b="1" dirty="0" err="1">
                <a:latin typeface="Courier New" pitchFamily="49" charset="0"/>
              </a:rPr>
              <a:t>val</a:t>
            </a:r>
            <a:r>
              <a:rPr lang="en-US" sz="1600" b="1" dirty="0">
                <a:latin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(cases continuation k</a:t>
            </a:r>
            <a:r>
              <a:rPr lang="en-US" sz="1600" dirty="0">
                <a:latin typeface="Courier New" pitchFamily="49" charset="0"/>
              </a:rPr>
              <a:t>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[test-k (then-exp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(if </a:t>
            </a:r>
            <a:r>
              <a:rPr lang="en-US" sz="1600" b="1" dirty="0" err="1">
                <a:latin typeface="Courier New" pitchFamily="49" charset="0"/>
              </a:rPr>
              <a:t>val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then-exp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(</a:t>
            </a:r>
            <a:r>
              <a:rPr lang="en-US" sz="1600" b="1" dirty="0" err="1">
                <a:latin typeface="Courier New" pitchFamily="49" charset="0"/>
              </a:rPr>
              <a:t>eval</a:t>
            </a:r>
            <a:r>
              <a:rPr lang="en-US" sz="1600" b="1" dirty="0">
                <a:latin typeface="Courier New" pitchFamily="49" charset="0"/>
              </a:rPr>
              <a:t>-exp else-exp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 k))]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    ; we will add other continuation variants.</a:t>
            </a:r>
            <a:b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rgbClr val="66FF66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  )))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858000" y="2758856"/>
            <a:ext cx="2286000" cy="35657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 b="1" dirty="0">
                <a:solidFill>
                  <a:srgbClr val="66FF66"/>
                </a:solidFill>
                <a:latin typeface="+mn-lt"/>
              </a:rPr>
              <a:t>As in our implementation of environments as datatypes, most of the work is now in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200" b="1" dirty="0">
                <a:solidFill>
                  <a:srgbClr val="66FF66"/>
                </a:solidFill>
                <a:latin typeface="+mn-lt"/>
              </a:rPr>
              <a:t>; the constructors are almost trivial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 datatype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5344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(define-datatype continuation </a:t>
            </a:r>
            <a:r>
              <a:rPr lang="en-US" sz="2600" b="1" dirty="0" err="1">
                <a:latin typeface="Courier New" pitchFamily="49" charset="0"/>
              </a:rPr>
              <a:t>continuation</a:t>
            </a:r>
            <a:r>
              <a:rPr lang="en-US" sz="2600" b="1" dirty="0"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(test-k (then-exp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(else-exp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rator</a:t>
            </a:r>
            <a:r>
              <a:rPr lang="en-US" sz="2600" b="1" dirty="0">
                <a:latin typeface="Courier New" pitchFamily="49" charset="0"/>
              </a:rPr>
              <a:t>-k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 (list-of? expression?))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(k continuation?))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-k (proc-value scheme-value?)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continuation?)) 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20091</TotalTime>
  <Words>2397</Words>
  <Application>Microsoft Office PowerPoint</Application>
  <PresentationFormat>On-screen Show (4:3)</PresentationFormat>
  <Paragraphs>398</Paragraphs>
  <Slides>34</Slides>
  <Notes>22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Courier New</vt:lpstr>
      <vt:lpstr>Swis721 Ex BT</vt:lpstr>
      <vt:lpstr>Times New Roman</vt:lpstr>
      <vt:lpstr>Default Design</vt:lpstr>
      <vt:lpstr>CSSE 304 Day 33</vt:lpstr>
      <vt:lpstr>Interpreter in CPS </vt:lpstr>
      <vt:lpstr>What does a CPS interpreter do for us?</vt:lpstr>
      <vt:lpstr>Convert our Interpreter to CPS</vt:lpstr>
      <vt:lpstr>Interpreter to Convert to CPS</vt:lpstr>
      <vt:lpstr>Some changes to eval-exp</vt:lpstr>
      <vt:lpstr>Continuations in the interpreter</vt:lpstr>
      <vt:lpstr>Representing Continuations by Data Types</vt:lpstr>
      <vt:lpstr>continuation datatype</vt:lpstr>
      <vt:lpstr>apply-k</vt:lpstr>
      <vt:lpstr>Exercise :</vt:lpstr>
      <vt:lpstr>Add call/cc to our interpreted language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Another call/cc example</vt:lpstr>
      <vt:lpstr>More of the fact call/cc example</vt:lpstr>
      <vt:lpstr>Imperative form</vt:lpstr>
      <vt:lpstr>Implementation environment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304 slides</dc:title>
  <dc:creator>nshastry</dc:creator>
  <cp:lastModifiedBy>Claude Anderson</cp:lastModifiedBy>
  <cp:revision>173</cp:revision>
  <cp:lastPrinted>2019-02-01T18:40:31Z</cp:lastPrinted>
  <dcterms:created xsi:type="dcterms:W3CDTF">2001-03-11T15:54:35Z</dcterms:created>
  <dcterms:modified xsi:type="dcterms:W3CDTF">2019-02-04T13:45:40Z</dcterms:modified>
</cp:coreProperties>
</file>