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13" r:id="rId2"/>
    <p:sldId id="469" r:id="rId3"/>
    <p:sldId id="429" r:id="rId4"/>
    <p:sldId id="438" r:id="rId5"/>
    <p:sldId id="439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16" r:id="rId16"/>
    <p:sldId id="404" r:id="rId17"/>
    <p:sldId id="461" r:id="rId18"/>
    <p:sldId id="391" r:id="rId19"/>
    <p:sldId id="392" r:id="rId20"/>
    <p:sldId id="355" r:id="rId21"/>
    <p:sldId id="356" r:id="rId22"/>
    <p:sldId id="470" r:id="rId23"/>
    <p:sldId id="393" r:id="rId24"/>
    <p:sldId id="471" r:id="rId25"/>
    <p:sldId id="394" r:id="rId26"/>
    <p:sldId id="452" r:id="rId27"/>
    <p:sldId id="361" r:id="rId28"/>
    <p:sldId id="362" r:id="rId29"/>
    <p:sldId id="363" r:id="rId30"/>
    <p:sldId id="364" r:id="rId31"/>
    <p:sldId id="472" r:id="rId32"/>
    <p:sldId id="360" r:id="rId33"/>
    <p:sldId id="304" r:id="rId34"/>
    <p:sldId id="357" r:id="rId35"/>
    <p:sldId id="358" r:id="rId36"/>
    <p:sldId id="359" r:id="rId37"/>
    <p:sldId id="305" r:id="rId38"/>
    <p:sldId id="306" r:id="rId39"/>
    <p:sldId id="307" r:id="rId40"/>
    <p:sldId id="308" r:id="rId4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3300"/>
    <a:srgbClr val="0033CC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2" autoAdjust="0"/>
    <p:restoredTop sz="78707" autoAdjust="0"/>
  </p:normalViewPr>
  <p:slideViewPr>
    <p:cSldViewPr>
      <p:cViewPr varScale="1">
        <p:scale>
          <a:sx n="68" d="100"/>
          <a:sy n="68" d="100"/>
        </p:scale>
        <p:origin x="93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3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t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defTabSz="960183">
              <a:defRPr sz="11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8" tIns="48047" rIns="96098" bIns="48047" numCol="1" anchor="b" anchorCtr="0" compatLnSpc="1">
            <a:prstTxWarp prst="textNoShape">
              <a:avLst/>
            </a:prstTxWarp>
          </a:bodyPr>
          <a:lstStyle>
            <a:lvl1pPr algn="r" defTabSz="960183">
              <a:defRPr sz="11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/>
          <a:lstStyle>
            <a:lvl1pPr algn="r">
              <a:defRPr sz="1100"/>
            </a:lvl1pPr>
          </a:lstStyle>
          <a:p>
            <a:fld id="{10D10769-02B4-4A39-A509-B85B96050F21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2388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42" tIns="46320" rIns="92642" bIns="463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8" y="4559720"/>
            <a:ext cx="5852651" cy="4320965"/>
          </a:xfrm>
          <a:prstGeom prst="rect">
            <a:avLst/>
          </a:prstGeom>
        </p:spPr>
        <p:txBody>
          <a:bodyPr vert="horz" lIns="92642" tIns="46320" rIns="92642" bIns="463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119435"/>
            <a:ext cx="316967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2642" tIns="46320" rIns="92642" bIns="46320" rtlCol="0" anchor="b"/>
          <a:lstStyle>
            <a:lvl1pPr algn="r">
              <a:defRPr sz="11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cuts out two uses of (lambda ()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40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2388" cy="3602038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Answers:</a:t>
            </a:r>
            <a:r>
              <a:rPr lang="en-US" dirty="0"/>
              <a:t>  error, exit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don't have to try to make the exam</a:t>
            </a:r>
            <a:r>
              <a:rPr lang="en-US" baseline="0" dirty="0"/>
              <a:t> </a:t>
            </a:r>
            <a:r>
              <a:rPr lang="en-US" dirty="0"/>
              <a:t>difficult.</a:t>
            </a:r>
          </a:p>
          <a:p>
            <a:r>
              <a:rPr lang="en-US" dirty="0"/>
              <a:t>With this list of topics, I have to try hard to keep</a:t>
            </a:r>
            <a:r>
              <a:rPr lang="en-US" baseline="0" dirty="0"/>
              <a:t> it from being impossible!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(define cps-list-recur</a:t>
            </a:r>
          </a:p>
          <a:p>
            <a:r>
              <a:rPr lang="en-US" dirty="0"/>
              <a:t>  (lambda (base proc-cps)</a:t>
            </a:r>
          </a:p>
          <a:p>
            <a:r>
              <a:rPr lang="en-US" dirty="0"/>
              <a:t>    (</a:t>
            </a:r>
            <a:r>
              <a:rPr lang="en-US" dirty="0" err="1"/>
              <a:t>letrec</a:t>
            </a:r>
            <a:r>
              <a:rPr lang="en-US" dirty="0"/>
              <a:t> ([helper</a:t>
            </a:r>
          </a:p>
          <a:p>
            <a:r>
              <a:rPr lang="en-US" dirty="0"/>
              <a:t>	      (lambda (</a:t>
            </a:r>
            <a:r>
              <a:rPr lang="en-US" dirty="0" err="1"/>
              <a:t>ls</a:t>
            </a:r>
            <a:r>
              <a:rPr lang="en-US" dirty="0"/>
              <a:t> k)</a:t>
            </a:r>
          </a:p>
          <a:p>
            <a:r>
              <a:rPr lang="en-US" dirty="0"/>
              <a:t>		(if (null?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    (k base)</a:t>
            </a:r>
          </a:p>
          <a:p>
            <a:r>
              <a:rPr lang="en-US" dirty="0"/>
              <a:t>		    (helper (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	    (lambda (</a:t>
            </a:r>
            <a:r>
              <a:rPr lang="en-US" dirty="0" err="1"/>
              <a:t>cdr</a:t>
            </a:r>
            <a:r>
              <a:rPr lang="en-US" dirty="0"/>
              <a:t>-result)</a:t>
            </a:r>
          </a:p>
          <a:p>
            <a:r>
              <a:rPr lang="en-US" dirty="0"/>
              <a:t>			      (proc-cps (car </a:t>
            </a:r>
            <a:r>
              <a:rPr lang="en-US" dirty="0" err="1"/>
              <a:t>ls</a:t>
            </a:r>
            <a:r>
              <a:rPr lang="en-US" dirty="0"/>
              <a:t>) </a:t>
            </a:r>
            <a:r>
              <a:rPr lang="en-US" dirty="0" err="1"/>
              <a:t>cdr</a:t>
            </a:r>
            <a:r>
              <a:rPr lang="en-US" dirty="0"/>
              <a:t>-result k)))))])</a:t>
            </a:r>
          </a:p>
          <a:p>
            <a:r>
              <a:rPr lang="en-US" dirty="0"/>
              <a:t>      helper)))</a:t>
            </a:r>
          </a:p>
          <a:p>
            <a:endParaRPr lang="en-US" dirty="0"/>
          </a:p>
          <a:p>
            <a:r>
              <a:rPr lang="en-US" dirty="0"/>
              <a:t>(define list-sum-cps</a:t>
            </a:r>
          </a:p>
          <a:p>
            <a:r>
              <a:rPr lang="en-US" dirty="0"/>
              <a:t>  (cps-list-recur 0 (lambda (x y k) (k (+ x y)))))</a:t>
            </a:r>
          </a:p>
          <a:p>
            <a:endParaRPr lang="en-US" dirty="0"/>
          </a:p>
          <a:p>
            <a:r>
              <a:rPr lang="en-US" dirty="0"/>
              <a:t>(list-sum-cps '( 4 0 2 5 1)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</a:t>
            </a:r>
            <a:r>
              <a:rPr lang="en-US" baseline="0" dirty="0"/>
              <a:t> cell (lambda (</a:t>
            </a:r>
            <a:r>
              <a:rPr lang="en-US" baseline="0" dirty="0" err="1"/>
              <a:t>val</a:t>
            </a:r>
            <a:r>
              <a:rPr lang="en-US" baseline="0" dirty="0"/>
              <a:t>) (cons </a:t>
            </a:r>
            <a:r>
              <a:rPr lang="en-US" baseline="0" dirty="0" err="1"/>
              <a:t>val</a:t>
            </a:r>
            <a:r>
              <a:rPr lang="en-US" baseline="0" dirty="0"/>
              <a:t> 'this-is-a-cell)))</a:t>
            </a:r>
          </a:p>
          <a:p>
            <a:r>
              <a:rPr lang="en-US" baseline="0" dirty="0"/>
              <a:t>(define cell-ref car)</a:t>
            </a:r>
          </a:p>
          <a:p>
            <a:r>
              <a:rPr lang="en-US" baseline="0" dirty="0"/>
              <a:t>(define cell-set! set-cdr!)</a:t>
            </a:r>
          </a:p>
          <a:p>
            <a:r>
              <a:rPr lang="en-US" baseline="0" dirty="0"/>
              <a:t>(define cell? (lambda (c) (and (pair? c) (</a:t>
            </a:r>
            <a:r>
              <a:rPr lang="en-US" baseline="0" dirty="0" err="1"/>
              <a:t>eq</a:t>
            </a:r>
            <a:r>
              <a:rPr lang="en-US" baseline="0" dirty="0"/>
              <a:t>? (cdr c) 'this-is-a-cell))))))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cell</a:t>
            </a:r>
            <a:r>
              <a:rPr lang="en-US" baseline="0" dirty="0"/>
              <a:t> (lambda (x) (cons x 'this-is-a-cell)))</a:t>
            </a:r>
          </a:p>
          <a:p>
            <a:endParaRPr lang="en-US" baseline="0" dirty="0"/>
          </a:p>
          <a:p>
            <a:r>
              <a:rPr lang="en-US" baseline="0" dirty="0"/>
              <a:t>Write the names of the four procedures on the board before leaving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2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students a few minutes to do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2388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762001"/>
            <a:ext cx="7772400" cy="944563"/>
          </a:xfrm>
        </p:spPr>
        <p:txBody>
          <a:bodyPr/>
          <a:lstStyle/>
          <a:p>
            <a:r>
              <a:rPr lang="en-US" dirty="0"/>
              <a:t>CSSE 304 Day 26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514600"/>
            <a:ext cx="8686800" cy="3733800"/>
          </a:xfrm>
        </p:spPr>
        <p:txBody>
          <a:bodyPr/>
          <a:lstStyle/>
          <a:p>
            <a:pPr algn="l">
              <a:spcBef>
                <a:spcPts val="1200"/>
              </a:spcBef>
            </a:pPr>
            <a:r>
              <a:rPr lang="en-US" dirty="0"/>
              <a:t>About next week’s exam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Add set! to our interpreter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Description of A17</a:t>
            </a:r>
          </a:p>
          <a:p>
            <a:pPr algn="l">
              <a:spcBef>
                <a:spcPts val="1200"/>
              </a:spcBef>
            </a:pPr>
            <a:r>
              <a:rPr lang="en-US" dirty="0"/>
              <a:t>Multi-value returns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08527"/>
            <a:ext cx="10972800" cy="1143000"/>
          </a:xfrm>
        </p:spPr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/>
              <a:t>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7B4AA-BD46-4B4F-9660-D9F4FD1FCC75}"/>
              </a:ext>
            </a:extLst>
          </p:cNvPr>
          <p:cNvSpPr txBox="1"/>
          <p:nvPr/>
        </p:nvSpPr>
        <p:spPr>
          <a:xfrm>
            <a:off x="8458200" y="1295400"/>
            <a:ext cx="3352800" cy="5358390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(deref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762000"/>
          </a:xfrm>
        </p:spPr>
        <p:txBody>
          <a:bodyPr/>
          <a:lstStyle/>
          <a:p>
            <a:r>
              <a:rPr lang="en-US" sz="4000" dirty="0"/>
              <a:t>Implementing apply-env-ref, deref, set-ref!, extend-env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7696200" cy="4876800"/>
          </a:xfrm>
        </p:spPr>
        <p:txBody>
          <a:bodyPr/>
          <a:lstStyle/>
          <a:p>
            <a:r>
              <a:rPr lang="en-US" sz="2000" dirty="0"/>
              <a:t>Use a </a:t>
            </a:r>
            <a:r>
              <a:rPr lang="en-US" sz="2000" b="1" dirty="0"/>
              <a:t>cell</a:t>
            </a:r>
            <a:r>
              <a:rPr lang="en-US" sz="2000" dirty="0"/>
              <a:t> abstract data type.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 value)</a:t>
            </a:r>
            <a:r>
              <a:rPr lang="en-US" sz="2000" dirty="0"/>
              <a:t> creates a cell containing the value.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(cell-ref cell)</a:t>
            </a:r>
            <a:r>
              <a:rPr lang="en-US" sz="2000" dirty="0"/>
              <a:t> gives us the value in the cell.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(cell-set! cell value)</a:t>
            </a:r>
            <a:r>
              <a:rPr lang="en-US" sz="2000" dirty="0"/>
              <a:t>  replaces the value in the cell.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(cell? </a:t>
            </a:r>
            <a:r>
              <a:rPr lang="en-US" sz="2000" b="1" dirty="0" err="1">
                <a:solidFill>
                  <a:srgbClr val="FF3300"/>
                </a:solidFill>
                <a:latin typeface="Courier New" pitchFamily="49" charset="0"/>
              </a:rPr>
              <a:t>obj</a:t>
            </a:r>
            <a:r>
              <a:rPr lang="en-US" sz="2000" b="1" dirty="0">
                <a:solidFill>
                  <a:srgbClr val="FF3300"/>
                </a:solidFill>
                <a:latin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/>
              <a:t> asks if an object is a cell.</a:t>
            </a:r>
          </a:p>
          <a:p>
            <a:pPr marL="60325" indent="3175">
              <a:lnSpc>
                <a:spcPct val="90000"/>
              </a:lnSpc>
              <a:buNone/>
            </a:pPr>
            <a:br>
              <a:rPr lang="en-US" sz="800" dirty="0"/>
            </a:br>
            <a:r>
              <a:rPr lang="en-US" sz="2400" dirty="0">
                <a:solidFill>
                  <a:srgbClr val="002060"/>
                </a:solidFill>
              </a:rPr>
              <a:t>Use these to implement references. Then</a:t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105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First step: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extend-env</a:t>
            </a:r>
            <a:r>
              <a:rPr lang="en-US" sz="2400" dirty="0"/>
              <a:t> implementation, </a:t>
            </a:r>
            <a:br>
              <a:rPr lang="en-US" sz="2400" dirty="0"/>
            </a:br>
            <a:r>
              <a:rPr lang="en-US" sz="2400" dirty="0"/>
              <a:t>replace 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(map cell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vals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Second step: </a:t>
            </a:r>
            <a:r>
              <a:rPr lang="en-US" sz="2400" dirty="0"/>
              <a:t>In the previous code, change the </a:t>
            </a:r>
            <a:br>
              <a:rPr lang="en-US" sz="2400" dirty="0"/>
            </a:br>
            <a:r>
              <a:rPr lang="en-US" sz="2400" dirty="0"/>
              <a:t>name of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apply-env-ref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Third step: </a:t>
            </a:r>
            <a:r>
              <a:rPr lang="en-US" sz="2400" dirty="0"/>
              <a:t>Use the representation-independent </a:t>
            </a:r>
            <a:br>
              <a:rPr lang="en-US" sz="2400" dirty="0"/>
            </a:br>
            <a:r>
              <a:rPr lang="en-US" sz="2400" dirty="0"/>
              <a:t>implementation of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apply-env</a:t>
            </a:r>
            <a:r>
              <a:rPr lang="en-US" sz="2400" dirty="0"/>
              <a:t> from an earlier slide.</a:t>
            </a:r>
            <a:endParaRPr lang="en-US" sz="24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A summary of the ADTs that we have so far:</a:t>
            </a:r>
          </a:p>
        </p:txBody>
      </p:sp>
      <p:graphicFrame>
        <p:nvGraphicFramePr>
          <p:cNvPr id="105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07199"/>
              </p:ext>
            </p:extLst>
          </p:nvPr>
        </p:nvGraphicFramePr>
        <p:xfrm>
          <a:off x="2057400" y="1447800"/>
          <a:ext cx="3886200" cy="22860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Environment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(empty-env)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(extend-env vars vals env)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 env 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(apply-env-ref env id)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490" name="Group 18"/>
          <p:cNvGraphicFramePr>
            <a:graphicFrameLocks noGrp="1"/>
          </p:cNvGraphicFramePr>
          <p:nvPr/>
        </p:nvGraphicFramePr>
        <p:xfrm>
          <a:off x="7086600" y="1604963"/>
          <a:ext cx="3200400" cy="13716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(deref ref)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(set-ref! ref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00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65368"/>
              </p:ext>
            </p:extLst>
          </p:nvPr>
        </p:nvGraphicFramePr>
        <p:xfrm>
          <a:off x="7543800" y="3200400"/>
          <a:ext cx="2743200" cy="2286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1828800" y="3962401"/>
            <a:ext cx="5410200" cy="2767013"/>
          </a:xfrm>
          <a:prstGeom prst="rect">
            <a:avLst/>
          </a:prstGeom>
          <a:solidFill>
            <a:srgbClr val="C0C0C0">
              <a:alpha val="37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references to implement the new environment interface.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We use cells to implement references within an environment.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400" dirty="0"/>
              <a:t>Now we need to implement cells.</a:t>
            </a:r>
          </a:p>
          <a:p>
            <a:pPr lvl="1">
              <a:spcBef>
                <a:spcPct val="10000"/>
              </a:spcBef>
            </a:pPr>
            <a:r>
              <a:rPr lang="en-US" sz="2400" dirty="0"/>
              <a:t>representation?      code? </a:t>
            </a:r>
            <a:br>
              <a:rPr lang="en-US" sz="2400" dirty="0"/>
            </a:br>
            <a:endParaRPr lang="en-US" sz="2400" dirty="0">
              <a:solidFill>
                <a:srgbClr val="FF33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8793B-763E-4D8E-81C5-23945A1D21CD}"/>
              </a:ext>
            </a:extLst>
          </p:cNvPr>
          <p:cNvSpPr txBox="1"/>
          <p:nvPr/>
        </p:nvSpPr>
        <p:spPr>
          <a:xfrm>
            <a:off x="8686800" y="58674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This is the constructor for the reference type.</a:t>
            </a:r>
          </a:p>
        </p:txBody>
      </p:sp>
    </p:spTree>
    <p:extLst>
      <p:ext uri="{BB962C8B-B14F-4D97-AF65-F5344CB8AC3E}">
        <p14:creationId xmlns:p14="http://schemas.microsoft.com/office/powerpoint/2010/main" val="407869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563563"/>
          </a:xfrm>
        </p:spPr>
        <p:txBody>
          <a:bodyPr/>
          <a:lstStyle/>
          <a:p>
            <a:r>
              <a:rPr lang="en-US" sz="4000"/>
              <a:t>Implementing the cell ADT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144000" cy="2362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define-datatype</a:t>
            </a:r>
            <a:r>
              <a:rPr lang="en-US" dirty="0"/>
              <a:t>.</a:t>
            </a:r>
          </a:p>
          <a:p>
            <a:pPr>
              <a:spcBef>
                <a:spcPct val="5000"/>
              </a:spcBef>
            </a:pPr>
            <a:r>
              <a:rPr lang="en-US" dirty="0"/>
              <a:t>Use a pair for each cell.</a:t>
            </a:r>
          </a:p>
          <a:p>
            <a:pPr>
              <a:spcBef>
                <a:spcPct val="5000"/>
              </a:spcBef>
            </a:pPr>
            <a:r>
              <a:rPr lang="en-US" dirty="0"/>
              <a:t>Use </a:t>
            </a:r>
            <a:r>
              <a:rPr lang="en-US" i="1" dirty="0"/>
              <a:t>Chez</a:t>
            </a:r>
            <a:r>
              <a:rPr lang="en-US" dirty="0"/>
              <a:t> Scheme </a:t>
            </a:r>
            <a:r>
              <a:rPr lang="en-US" b="1" dirty="0"/>
              <a:t>box</a:t>
            </a:r>
            <a:r>
              <a:rPr lang="en-US" dirty="0"/>
              <a:t> data type .  </a:t>
            </a:r>
            <a:br>
              <a:rPr lang="en-US" dirty="0"/>
            </a:br>
            <a:r>
              <a:rPr lang="en-US" dirty="0"/>
              <a:t>See the </a:t>
            </a:r>
            <a:r>
              <a:rPr lang="en-US" i="1" dirty="0"/>
              <a:t>Chez Scheme Users Guide</a:t>
            </a:r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77461"/>
              </p:ext>
            </p:extLst>
          </p:nvPr>
        </p:nvGraphicFramePr>
        <p:xfrm>
          <a:off x="1524000" y="3550920"/>
          <a:ext cx="7086600" cy="3230880"/>
        </p:xfrm>
        <a:graphic>
          <a:graphicData uri="http://schemas.openxmlformats.org/drawingml/2006/table">
            <a:tbl>
              <a:tblPr/>
              <a:tblGrid>
                <a:gridCol w="362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Cell ADT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Box implementation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(cell?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(box? obj)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(cell-ref cell)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(unbox cell)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(cell-set! cell value)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(set-box! cell 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763000" y="685800"/>
            <a:ext cx="1828800" cy="3539430"/>
          </a:xfrm>
          <a:prstGeom prst="rect">
            <a:avLst/>
          </a:prstGeom>
          <a:noFill/>
          <a:ln w="603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A17a: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You will add 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 </a:t>
            </a:r>
            <a:r>
              <a:rPr lang="en-US" sz="2800" dirty="0">
                <a:solidFill>
                  <a:srgbClr val="0033CC"/>
                </a:solidFill>
              </a:rPr>
              <a:t>and </a:t>
            </a:r>
            <a:br>
              <a:rPr lang="en-US" sz="2800" dirty="0">
                <a:solidFill>
                  <a:srgbClr val="0033CC"/>
                </a:solidFill>
              </a:rPr>
            </a:br>
            <a:r>
              <a:rPr lang="en-US" sz="2800" dirty="0">
                <a:solidFill>
                  <a:srgbClr val="0033CC"/>
                </a:solidFill>
              </a:rPr>
              <a:t>top-level</a:t>
            </a:r>
            <a:r>
              <a:rPr lang="en-US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define </a:t>
            </a:r>
            <a:r>
              <a:rPr lang="en-US" sz="2800" dirty="0">
                <a:solidFill>
                  <a:srgbClr val="0033CC"/>
                </a:solidFill>
              </a:rPr>
              <a:t>to your interpreter</a:t>
            </a:r>
          </a:p>
        </p:txBody>
      </p:sp>
    </p:spTree>
    <p:extLst>
      <p:ext uri="{BB962C8B-B14F-4D97-AF65-F5344CB8AC3E}">
        <p14:creationId xmlns:p14="http://schemas.microsoft.com/office/powerpoint/2010/main" val="28517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sz="4000" dirty="0"/>
              <a:t>Can we do mutation in other ways?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257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Alternative approach using the </a:t>
            </a:r>
            <a:br>
              <a:rPr lang="en-US" b="1" dirty="0"/>
            </a:br>
            <a:r>
              <a:rPr lang="en-US" i="1" dirty="0"/>
              <a:t>ribcage with vectors </a:t>
            </a:r>
            <a:r>
              <a:rPr lang="en-US" b="1" dirty="0"/>
              <a:t>approach to environment implementation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 the ribcage diagram on next slide.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reference</a:t>
            </a:r>
            <a:r>
              <a:rPr lang="en-US" dirty="0"/>
              <a:t> is a datatype whose fields are a vector and an index</a:t>
            </a:r>
            <a:r>
              <a:rPr lang="en-US" sz="2300" b="1" dirty="0"/>
              <a:t>.</a:t>
            </a:r>
            <a:r>
              <a:rPr lang="en-US" sz="2300" b="1" dirty="0">
                <a:solidFill>
                  <a:srgbClr val="FF3300"/>
                </a:solidFill>
              </a:rPr>
              <a:t>  </a:t>
            </a:r>
            <a:r>
              <a:rPr lang="en-US" sz="2300" b="1" dirty="0">
                <a:solidFill>
                  <a:srgbClr val="FF0000"/>
                </a:solidFill>
              </a:rPr>
              <a:t>I recommend that you investigate this one.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deref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vector-ref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set-ref!</a:t>
            </a:r>
            <a:r>
              <a:rPr lang="en-US" dirty="0"/>
              <a:t> is implemented using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vector-set!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/>
              <a:t>A“normal</a:t>
            </a:r>
            <a:r>
              <a:rPr lang="en-US" b="1" dirty="0"/>
              <a:t>” memory model . . 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single vector for all </a:t>
            </a:r>
            <a:r>
              <a:rPr lang="en-US" dirty="0" err="1"/>
              <a:t>vaues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reference is an index (an address)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Allocation and Garbage Collection?</a:t>
            </a:r>
          </a:p>
        </p:txBody>
      </p:sp>
    </p:spTree>
    <p:extLst>
      <p:ext uri="{BB962C8B-B14F-4D97-AF65-F5344CB8AC3E}">
        <p14:creationId xmlns:p14="http://schemas.microsoft.com/office/powerpoint/2010/main" val="91982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Ribcage structure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1676401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and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 do very different things</a:t>
            </a:r>
          </a:p>
          <a:p>
            <a:r>
              <a:rPr lang="en-US" dirty="0"/>
              <a:t>dynamic global environment </a:t>
            </a:r>
            <a:r>
              <a:rPr lang="en-US" sz="2800" i="1" dirty="0" err="1">
                <a:latin typeface="+mj-lt"/>
                <a:cs typeface="Courier New" pitchFamily="49" charset="0"/>
              </a:rPr>
              <a:t>vs</a:t>
            </a:r>
            <a:r>
              <a:rPr lang="en-US" dirty="0"/>
              <a:t> static local environments</a:t>
            </a:r>
          </a:p>
          <a:p>
            <a:r>
              <a:rPr lang="en-US" dirty="0"/>
              <a:t>Should local environments  extend the global environment?</a:t>
            </a:r>
          </a:p>
          <a:p>
            <a:pPr lvl="1"/>
            <a:r>
              <a:rPr lang="en-US" dirty="0"/>
              <a:t>If you do it, be careful!</a:t>
            </a:r>
          </a:p>
          <a:p>
            <a:pPr lvl="1"/>
            <a:r>
              <a:rPr lang="en-US" dirty="0"/>
              <a:t>If you do it, I do not want to help you with debugging that requires tracing!</a:t>
            </a:r>
          </a:p>
        </p:txBody>
      </p:sp>
    </p:spTree>
    <p:extLst>
      <p:ext uri="{BB962C8B-B14F-4D97-AF65-F5344CB8AC3E}">
        <p14:creationId xmlns:p14="http://schemas.microsoft.com/office/powerpoint/2010/main" val="357481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4B64E-F1D5-450C-BA29-D6D6289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8AC64-94BD-4475-85C5-07499E0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Call-with-values, with-values, mv-let</a:t>
            </a:r>
          </a:p>
        </p:txBody>
      </p:sp>
    </p:spTree>
    <p:extLst>
      <p:ext uri="{BB962C8B-B14F-4D97-AF65-F5344CB8AC3E}">
        <p14:creationId xmlns:p14="http://schemas.microsoft.com/office/powerpoint/2010/main" val="339360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570039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1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</a:t>
            </a:r>
            <a:r>
              <a:rPr lang="en-US" dirty="0" err="1"/>
              <a:t>mvlet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Multi-value returns in a functional programming context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16D5-D8C4-4651-A4E6-7B2B5D5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2845-D2A5-466C-A4C3-E76E01EE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Exam 2 is Tuesday, week 8</a:t>
            </a:r>
          </a:p>
          <a:p>
            <a:r>
              <a:rPr lang="en-US" dirty="0"/>
              <a:t>Three parts:</a:t>
            </a:r>
          </a:p>
          <a:p>
            <a:pPr lvl="1"/>
            <a:r>
              <a:rPr lang="en-US" dirty="0"/>
              <a:t>E&amp;C – already done (25 points)</a:t>
            </a:r>
          </a:p>
          <a:p>
            <a:pPr lvl="1"/>
            <a:r>
              <a:rPr lang="en-US" dirty="0"/>
              <a:t>Written part (estimate: 15-30 points)</a:t>
            </a:r>
            <a:br>
              <a:rPr lang="en-US" dirty="0"/>
            </a:br>
            <a:r>
              <a:rPr lang="en-US" dirty="0"/>
              <a:t>Will include interpreter questions</a:t>
            </a:r>
            <a:br>
              <a:rPr lang="en-US" dirty="0"/>
            </a:br>
            <a:r>
              <a:rPr lang="en-US" dirty="0"/>
              <a:t>(how did you implement …? </a:t>
            </a:r>
            <a:br>
              <a:rPr lang="en-US" dirty="0"/>
            </a:br>
            <a:r>
              <a:rPr lang="en-US" dirty="0"/>
              <a:t> how would you add …)</a:t>
            </a:r>
          </a:p>
          <a:p>
            <a:pPr lvl="2"/>
            <a:r>
              <a:rPr lang="en-US" dirty="0"/>
              <a:t>Know your interpreter well.</a:t>
            </a:r>
          </a:p>
          <a:p>
            <a:pPr lvl="1"/>
            <a:r>
              <a:rPr lang="en-US" dirty="0"/>
              <a:t>Comp. part, possibly including interpreter problem(s), CPS, OOP (estimate: 65-80 points)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returns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dirty="0"/>
              <a:t>with-values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of the time when we use call-with-values,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() ...) </a:t>
            </a:r>
            <a:r>
              <a:rPr lang="en-US" sz="2400" dirty="0"/>
              <a:t>is just a wrapper for the code we really want to execute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We can define </a:t>
            </a:r>
            <a:r>
              <a:rPr lang="en-US" sz="2400" b="1" dirty="0"/>
              <a:t>a new syntactic form</a:t>
            </a:r>
            <a:r>
              <a:rPr lang="en-US" sz="2400" dirty="0"/>
              <a:t> to simplify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(define-syntax with-values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[(_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(call-with-values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(lambda ()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consumer)]))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Why can't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/>
              <a:t> be a procedure?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of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&gt; (with-values (split '(a b c d e f)) 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((a c e) (b d f))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Shorter 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 </a:t>
            </a:r>
            <a:r>
              <a:rPr lang="en-US" sz="4000" dirty="0"/>
              <a:t>that uses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with-values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874838"/>
            <a:ext cx="89154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(lambda 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(values (+ sum (car L))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mv-let (mv is for </a:t>
            </a:r>
            <a:r>
              <a:rPr lang="en-US" sz="4000" i="1" dirty="0"/>
              <a:t>multiple-valued</a:t>
            </a:r>
            <a:r>
              <a:rPr lang="en-US" sz="4000" dirty="0"/>
              <a:t>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For the frequent case where the consumer is also defined  by </a:t>
            </a:r>
            <a:r>
              <a:rPr lang="en-US" b="1" dirty="0">
                <a:latin typeface="Courier New" pitchFamily="49" charset="0"/>
              </a:rPr>
              <a:t>(lambda ...)</a:t>
            </a:r>
            <a:r>
              <a:rPr lang="en-US" dirty="0"/>
              <a:t>, here is </a:t>
            </a:r>
            <a:r>
              <a:rPr lang="en-US" b="1" dirty="0"/>
              <a:t>another convenient abbreviation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(define-syntax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</a:rPr>
              <a:t>mvlet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((_ ((x ...) e0) e1 e2 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(with-values e0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  </a:t>
            </a:r>
            <a:r>
              <a:rPr lang="it-IT" sz="2800" b="1" dirty="0">
                <a:solidFill>
                  <a:srgbClr val="0033CC"/>
                </a:solidFill>
                <a:latin typeface="Courier New" pitchFamily="49" charset="0"/>
              </a:rPr>
              <a:t>(lambda (x ...) e1 e2 ...)))))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list-average using mv-let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mvlet</a:t>
            </a:r>
            <a:r>
              <a:rPr lang="en-US" sz="2400" b="1" dirty="0">
                <a:latin typeface="Courier New" pitchFamily="49" charset="0"/>
              </a:rPr>
              <a:t> ((sum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sz="4000" dirty="0"/>
              <a:t>Potential Topics for Exam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57200"/>
            <a:ext cx="9144000" cy="609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environments and closures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diagrams (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‘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not write ‘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programming with lists (and nested lists)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Map and apply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grammars (and code that follows the grammar)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processing s-lists, procedural abstraction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curried procedures,  procedures that return procedures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How mutation works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set-car!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set-cdr!</a:t>
            </a:r>
            <a:r>
              <a:rPr lang="en-US" sz="1800" dirty="0"/>
              <a:t>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persistent data (OO-approach,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memoization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case-lambda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define-syntax</a:t>
            </a:r>
            <a:r>
              <a:rPr lang="en-US" sz="1800" dirty="0"/>
              <a:t> (and difference between syntactic extension &amp; procedure definition) 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types: interface, representation &amp; implementation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Abstract data types, representation-independence,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cases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free &amp; bound variable occurrences, lexical address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Parsing, working with parsed expressions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Enhance interpreter (you need to bring your working interpreter code for comp part)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Continuations, write code in CPS (both continuation representations)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1800" dirty="0"/>
              <a:t>Multi-value returns 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1800" dirty="0"/>
              <a:t>,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mvlet</a:t>
            </a:r>
            <a:r>
              <a:rPr lang="en-US" sz="1800" dirty="0"/>
              <a:t>)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000" kern="1200" dirty="0">
                <a:solidFill>
                  <a:srgbClr val="CC0066"/>
                </a:solidFill>
              </a:rPr>
              <a:t>Show that you are a good programmer/problem solver.</a:t>
            </a:r>
          </a:p>
          <a:p>
            <a:pPr>
              <a:spcBef>
                <a:spcPts val="0"/>
              </a:spcBef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84831" y="1143000"/>
            <a:ext cx="3048000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b="1" dirty="0">
                <a:solidFill>
                  <a:srgbClr val="CC0066"/>
                </a:solidFill>
              </a:rPr>
              <a:t>If you have questions about old exam  problems or solutions, ask them on Piazza so everyone can see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2519929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97F9-F6C2-4907-A039-FDBF2C08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1BC5-A45D-4DBC-AA23-E3D91DB7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rest of the slides are a preview of the next </a:t>
            </a:r>
            <a:r>
              <a:rPr lang="en-US"/>
              <a:t>class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3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774700"/>
          </a:xfrm>
        </p:spPr>
        <p:txBody>
          <a:bodyPr/>
          <a:lstStyle/>
          <a:p>
            <a:r>
              <a:rPr lang="en-US" dirty="0"/>
              <a:t>Warm-up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1143000"/>
            <a:ext cx="7772400" cy="28829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12577-9C05-43F9-8299-421ECB07F576}"/>
              </a:ext>
            </a:extLst>
          </p:cNvPr>
          <p:cNvSpPr txBox="1"/>
          <p:nvPr/>
        </p:nvSpPr>
        <p:spPr>
          <a:xfrm>
            <a:off x="1828800" y="228601"/>
            <a:ext cx="4495800" cy="1846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Loosely based the book </a:t>
            </a:r>
            <a:r>
              <a:rPr lang="en-US" sz="2400" i="1" dirty="0">
                <a:solidFill>
                  <a:srgbClr val="FF0000"/>
                </a:solidFill>
              </a:rPr>
              <a:t>Scheme and the Art of Programming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by George Springer and Daniel Friedman.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752600"/>
            <a:ext cx="7543800" cy="44196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      (&lt; x 4)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The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</a:t>
            </a:r>
            <a:br>
              <a:rPr lang="en-US" dirty="0"/>
            </a:br>
            <a:r>
              <a:rPr lang="en-US" dirty="0"/>
              <a:t>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914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FF0000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solidFill>
                  <a:srgbClr val="00B050"/>
                </a:solidFill>
                <a:latin typeface="Courier New" pitchFamily="49" charset="0"/>
              </a:rPr>
              <a:t> </a:t>
            </a:r>
            <a:r>
              <a:rPr lang="en-US" sz="2600" b="1" dirty="0">
                <a:latin typeface="Courier New" pitchFamily="49" charset="0"/>
              </a:rPr>
              <a:t>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057400" y="838200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000" dirty="0"/>
              <a:t>From TSPL: </a:t>
            </a:r>
            <a:r>
              <a:rPr lang="en-US" sz="2000" dirty="0">
                <a:solidFill>
                  <a:srgbClr val="FF0000"/>
                </a:solidFill>
              </a:rPr>
              <a:t>The following shows the use of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to write a list of objects (the value of list-to-be-printed), separated by newlines, to the file named by "myfile.ss."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676400" y="4953000"/>
            <a:ext cx="6629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(define call-with-output-file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(lambda (filename proc)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2836598"/>
            <a:ext cx="22098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(escaper +) </a:t>
            </a:r>
            <a:r>
              <a:rPr lang="en-US" sz="2800" b="1" dirty="0"/>
              <a:t>creates a procedure that is  equivalent to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FF0000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If you want to experiment with escaper, you can define it by </a:t>
            </a:r>
            <a:br>
              <a:rPr lang="en-US" sz="2400" b="1" dirty="0"/>
            </a:br>
            <a:r>
              <a:rPr lang="en-US" sz="2400" b="1" dirty="0"/>
              <a:t>loading </a:t>
            </a:r>
            <a:r>
              <a:rPr lang="en-US" sz="2400" b="1" dirty="0">
                <a:solidFill>
                  <a:srgbClr val="FF0000"/>
                </a:solidFill>
              </a:rPr>
              <a:t>escaper.ss </a:t>
            </a:r>
            <a:r>
              <a:rPr lang="en-US" sz="2400" b="1" dirty="0"/>
              <a:t>in the following way:</a:t>
            </a:r>
            <a:br>
              <a:rPr lang="en-US" sz="2400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C:\Users\anderson&gt;</a:t>
            </a:r>
            <a:r>
              <a:rPr lang="en-US" sz="2100" b="1" dirty="0">
                <a:latin typeface="Courier New" pitchFamily="49" charset="0"/>
              </a:rPr>
              <a:t>cd C:\SVN\304\www\Resources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C:\SVN\304\www\Resources&gt;</a:t>
            </a:r>
            <a:r>
              <a:rPr lang="en-US" sz="2100" b="1" dirty="0">
                <a:latin typeface="Courier New" pitchFamily="49" charset="0"/>
              </a:rPr>
              <a:t>petite </a:t>
            </a:r>
            <a:r>
              <a:rPr lang="en-US" sz="2100" b="1" dirty="0" err="1">
                <a:latin typeface="Courier New" pitchFamily="49" charset="0"/>
              </a:rPr>
              <a:t>escaper.ss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Petite Chez Scheme Version 9.5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Copyright 1984-2017 Cisco Systems, Inc.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1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((call/cc receiver-4))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escaper is defined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 </a:t>
            </a:r>
            <a:r>
              <a:rPr lang="en-US" sz="2100" b="1" dirty="0">
                <a:latin typeface="Courier New" pitchFamily="49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(5 6)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dirty="0">
                <a:latin typeface="Courier New" pitchFamily="49" charset="0"/>
              </a:rPr>
              <a:t>&gt;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9448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CPS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do it in class</a:t>
            </a:r>
          </a:p>
          <a:p>
            <a:r>
              <a:rPr lang="en-US" dirty="0"/>
              <a:t>It is part of HW 15</a:t>
            </a:r>
          </a:p>
          <a:p>
            <a:r>
              <a:rPr lang="en-US" dirty="0"/>
              <a:t>cps-list-recur (next slide)</a:t>
            </a:r>
          </a:p>
        </p:txBody>
      </p:sp>
    </p:spTree>
    <p:extLst>
      <p:ext uri="{BB962C8B-B14F-4D97-AF65-F5344CB8AC3E}">
        <p14:creationId xmlns:p14="http://schemas.microsoft.com/office/powerpoint/2010/main" val="875056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FF0000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escaper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/>
              <a:t>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cps-list-recur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524000"/>
            <a:ext cx="7391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Not a cps procedure itself,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but produces cps procedures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Arguments: A base-value</a:t>
            </a:r>
            <a:br>
              <a:rPr lang="en-US" sz="2800" dirty="0"/>
            </a:br>
            <a:r>
              <a:rPr lang="en-US" sz="2800" dirty="0"/>
              <a:t>                   a cps-procedure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(define +-cps 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you will generalize  </a:t>
            </a:r>
            <a:r>
              <a:rPr lang="en-US" sz="2000" b="1" dirty="0">
                <a:latin typeface="Courier New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400" b="1" dirty="0">
                <a:latin typeface="Courier New" pitchFamily="49" charset="0"/>
              </a:rPr>
              <a:t>(lambda (a b k)  </a:t>
            </a:r>
            <a:r>
              <a:rPr lang="en-US" sz="1800" b="1" dirty="0">
                <a:solidFill>
                  <a:srgbClr val="CC0097"/>
                </a:solidFill>
                <a:latin typeface="Courier New" pitchFamily="49" charset="0"/>
              </a:rPr>
              <a:t>; this in make-cps (A15)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(apply-k k </a:t>
            </a:r>
            <a:r>
              <a:rPr lang="en-US" sz="2400" b="1" dirty="0">
                <a:latin typeface="Courier New" pitchFamily="49" charset="0"/>
              </a:rPr>
              <a:t>(+ a </a:t>
            </a:r>
            <a:r>
              <a:rPr lang="en-US" sz="2400" b="1">
                <a:latin typeface="Courier New" pitchFamily="49" charset="0"/>
              </a:rPr>
              <a:t>b))))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(define list-sum-cps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(cps-list-recur 0 +-cps))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(list-sum-cps '(1 2 3 4)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(make-k (lambda (v) (+ v 1000))))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11844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Next Step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set! to the interpreted language</a:t>
            </a:r>
          </a:p>
        </p:txBody>
      </p:sp>
    </p:spTree>
    <p:extLst>
      <p:ext uri="{BB962C8B-B14F-4D97-AF65-F5344CB8AC3E}">
        <p14:creationId xmlns:p14="http://schemas.microsoft.com/office/powerpoint/2010/main" val="101386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Add references.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121158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 and a new datatype: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(apply-env-ref env var)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 (so it is the reference </a:t>
            </a:r>
            <a:r>
              <a:rPr lang="en-US" sz="2400" i="1" dirty="0"/>
              <a:t>constructor</a:t>
            </a:r>
            <a:r>
              <a:rPr lang="en-US" sz="2400" dirty="0"/>
              <a:t>).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sets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apply-env-ref</a:t>
            </a:r>
            <a:r>
              <a:rPr lang="en-US" sz="2400" dirty="0"/>
              <a:t>, then </a:t>
            </a:r>
            <a:r>
              <a:rPr lang="en-US" sz="2400" b="1" i="1" dirty="0"/>
              <a:t>apply-env</a:t>
            </a:r>
            <a:r>
              <a:rPr lang="en-US" sz="2400" b="1" dirty="0"/>
              <a:t> </a:t>
            </a:r>
            <a:r>
              <a:rPr lang="en-US" sz="2400" dirty="0"/>
              <a:t>does not have to be </a:t>
            </a:r>
            <a:br>
              <a:rPr lang="en-US" sz="2400" dirty="0"/>
            </a:br>
            <a:r>
              <a:rPr lang="en-US" sz="2400" dirty="0"/>
              <a:t>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apply-env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(lambda (env var)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       (deref (apply-env-ref env var))))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7433-0D0E-4478-A074-84E26EE77F33}"/>
              </a:ext>
            </a:extLst>
          </p:cNvPr>
          <p:cNvSpPr txBox="1"/>
          <p:nvPr/>
        </p:nvSpPr>
        <p:spPr>
          <a:xfrm>
            <a:off x="6233746" y="4038600"/>
            <a:ext cx="2895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code is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representation-</a:t>
            </a:r>
            <a:r>
              <a:rPr lang="en-US" dirty="0" err="1">
                <a:solidFill>
                  <a:srgbClr val="FF0000"/>
                </a:solidFill>
              </a:rPr>
              <a:t>indepedent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</TotalTime>
  <Words>2005</Words>
  <Application>Microsoft Office PowerPoint</Application>
  <PresentationFormat>Widescreen</PresentationFormat>
  <Paragraphs>385</Paragraphs>
  <Slides>40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Black</vt:lpstr>
      <vt:lpstr>Calibri</vt:lpstr>
      <vt:lpstr>Consolas</vt:lpstr>
      <vt:lpstr>Courier New</vt:lpstr>
      <vt:lpstr>Times New Roman</vt:lpstr>
      <vt:lpstr>Wingdings</vt:lpstr>
      <vt:lpstr>Default Design</vt:lpstr>
      <vt:lpstr>CSSE 304 Day 26</vt:lpstr>
      <vt:lpstr>Exam 2 format</vt:lpstr>
      <vt:lpstr>Potential Topics for Exam 2</vt:lpstr>
      <vt:lpstr>Another CPS example</vt:lpstr>
      <vt:lpstr>cps-list-recur</vt:lpstr>
      <vt:lpstr>Interpreter Next Step</vt:lpstr>
      <vt:lpstr>Binding vs. Assignment </vt:lpstr>
      <vt:lpstr>Add set! to the interpreter</vt:lpstr>
      <vt:lpstr>Add set! to the interpreter</vt:lpstr>
      <vt:lpstr>Implementing set!</vt:lpstr>
      <vt:lpstr>Implementing apply-env-ref, deref, set-ref!, extend-env</vt:lpstr>
      <vt:lpstr>PowerPoint Presentation</vt:lpstr>
      <vt:lpstr>Implementing the cell ADT</vt:lpstr>
      <vt:lpstr>Can we do mutation in other ways?</vt:lpstr>
      <vt:lpstr>Ribcage structure</vt:lpstr>
      <vt:lpstr>Top-level define</vt:lpstr>
      <vt:lpstr>Multiple Return Values</vt:lpstr>
      <vt:lpstr>Wouldn't it be nice … </vt:lpstr>
      <vt:lpstr>values, call-with-values,  with-values, mvlet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with-values</vt:lpstr>
      <vt:lpstr>Shorter version of list-average that uses with-values</vt:lpstr>
      <vt:lpstr>mv-let (mv is for multiple-valued)</vt:lpstr>
      <vt:lpstr>list-average using mv-let</vt:lpstr>
      <vt:lpstr>Some practice exercises</vt:lpstr>
      <vt:lpstr>Preview</vt:lpstr>
      <vt:lpstr>Warm-up for call/cc </vt:lpstr>
      <vt:lpstr>Review of Continuations </vt:lpstr>
      <vt:lpstr>Receivers</vt:lpstr>
      <vt:lpstr>Old Receiver Example:  call-with-values</vt:lpstr>
      <vt:lpstr>new receiver example</vt:lpstr>
      <vt:lpstr>An escape procedure</vt:lpstr>
      <vt:lpstr>Escaper (a mostly fictitious procedure)</vt:lpstr>
      <vt:lpstr>You can experiment with escaper</vt:lpstr>
      <vt:lpstr>Escape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131</cp:revision>
  <cp:lastPrinted>2020-01-28T15:46:23Z</cp:lastPrinted>
  <dcterms:created xsi:type="dcterms:W3CDTF">2003-10-20T17:10:23Z</dcterms:created>
  <dcterms:modified xsi:type="dcterms:W3CDTF">2020-10-19T20:17:13Z</dcterms:modified>
</cp:coreProperties>
</file>