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3" r:id="rId2"/>
    <p:sldId id="469" r:id="rId3"/>
    <p:sldId id="429" r:id="rId4"/>
    <p:sldId id="438" r:id="rId5"/>
    <p:sldId id="439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16" r:id="rId16"/>
    <p:sldId id="404" r:id="rId17"/>
    <p:sldId id="360" r:id="rId18"/>
    <p:sldId id="304" r:id="rId19"/>
    <p:sldId id="357" r:id="rId20"/>
    <p:sldId id="358" r:id="rId21"/>
    <p:sldId id="359" r:id="rId22"/>
    <p:sldId id="305" r:id="rId23"/>
    <p:sldId id="306" r:id="rId24"/>
    <p:sldId id="307" r:id="rId25"/>
    <p:sldId id="308" r:id="rId26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B050"/>
    <a:srgbClr val="FF3300"/>
    <a:srgbClr val="00339A"/>
    <a:srgbClr val="003296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2" autoAdjust="0"/>
    <p:restoredTop sz="78707" autoAdjust="0"/>
  </p:normalViewPr>
  <p:slideViewPr>
    <p:cSldViewPr>
      <p:cViewPr varScale="1">
        <p:scale>
          <a:sx n="60" d="100"/>
          <a:sy n="60" d="100"/>
        </p:scale>
        <p:origin x="112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47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905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t" anchorCtr="0" compatLnSpc="1">
            <a:prstTxWarp prst="textNoShape">
              <a:avLst/>
            </a:prstTxWarp>
          </a:bodyPr>
          <a:lstStyle>
            <a:lvl1pPr defTabSz="960183">
              <a:defRPr sz="11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3"/>
            <a:ext cx="3170905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t" anchorCtr="0" compatLnSpc="1">
            <a:prstTxWarp prst="textNoShape">
              <a:avLst/>
            </a:prstTxWarp>
          </a:bodyPr>
          <a:lstStyle>
            <a:lvl1pPr algn="r" defTabSz="960183">
              <a:defRPr sz="11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5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b" anchorCtr="0" compatLnSpc="1">
            <a:prstTxWarp prst="textNoShape">
              <a:avLst/>
            </a:prstTxWarp>
          </a:bodyPr>
          <a:lstStyle>
            <a:lvl1pPr defTabSz="960183">
              <a:defRPr sz="11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5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b" anchorCtr="0" compatLnSpc="1">
            <a:prstTxWarp prst="textNoShape">
              <a:avLst/>
            </a:prstTxWarp>
          </a:bodyPr>
          <a:lstStyle>
            <a:lvl1pPr algn="r" defTabSz="960183">
              <a:defRPr sz="1100"/>
            </a:lvl1pPr>
          </a:lstStyle>
          <a:p>
            <a:fld id="{31AA8F8C-9543-4846-B041-F5EC1DDF82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8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169675" cy="479634"/>
          </a:xfrm>
          <a:prstGeom prst="rect">
            <a:avLst/>
          </a:prstGeom>
        </p:spPr>
        <p:txBody>
          <a:bodyPr vert="horz" lIns="92642" tIns="46320" rIns="92642" bIns="46320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068" y="0"/>
            <a:ext cx="3170905" cy="479634"/>
          </a:xfrm>
          <a:prstGeom prst="rect">
            <a:avLst/>
          </a:prstGeom>
        </p:spPr>
        <p:txBody>
          <a:bodyPr vert="horz" lIns="92642" tIns="46320" rIns="92642" bIns="46320" rtlCol="0"/>
          <a:lstStyle>
            <a:lvl1pPr algn="r">
              <a:defRPr sz="1100"/>
            </a:lvl1pPr>
          </a:lstStyle>
          <a:p>
            <a:fld id="{10D10769-02B4-4A39-A509-B85B96050F21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2388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2" tIns="46320" rIns="92642" bIns="463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78" y="4559720"/>
            <a:ext cx="5852651" cy="4320965"/>
          </a:xfrm>
          <a:prstGeom prst="rect">
            <a:avLst/>
          </a:prstGeom>
        </p:spPr>
        <p:txBody>
          <a:bodyPr vert="horz" lIns="92642" tIns="46320" rIns="92642" bIns="463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119435"/>
            <a:ext cx="3169675" cy="479634"/>
          </a:xfrm>
          <a:prstGeom prst="rect">
            <a:avLst/>
          </a:prstGeom>
        </p:spPr>
        <p:txBody>
          <a:bodyPr vert="horz" lIns="92642" tIns="46320" rIns="92642" bIns="46320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068" y="9119435"/>
            <a:ext cx="3170905" cy="479634"/>
          </a:xfrm>
          <a:prstGeom prst="rect">
            <a:avLst/>
          </a:prstGeom>
        </p:spPr>
        <p:txBody>
          <a:bodyPr vert="horz" lIns="92642" tIns="46320" rIns="92642" bIns="46320" rtlCol="0" anchor="b"/>
          <a:lstStyle>
            <a:lvl1pPr algn="r">
              <a:defRPr sz="1100"/>
            </a:lvl1pPr>
          </a:lstStyle>
          <a:p>
            <a:fld id="{537B74A1-C2D6-4C45-BED2-ADE1E76F3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8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plan to go slow.</a:t>
            </a:r>
            <a:r>
              <a:rPr lang="en-US" baseline="0" dirty="0"/>
              <a:t>  Please don't let anything go over your head today.  We can revisit anything!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5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say that escape-+ ignores the current continuation,</a:t>
            </a:r>
            <a:r>
              <a:rPr lang="en-US" baseline="0" dirty="0"/>
              <a:t> or "escapes from" the current continuation.</a:t>
            </a:r>
          </a:p>
          <a:p>
            <a:endParaRPr lang="en-US" baseline="0" dirty="0"/>
          </a:p>
          <a:p>
            <a:r>
              <a:rPr lang="en-US" baseline="0" dirty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7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Answers:  9, 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2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46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E4FC3-A66B-42E1-93A7-E24E1DD301E9}" type="slidenum">
              <a:rPr lang="en-US"/>
              <a:pPr/>
              <a:t>25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2388" cy="3602038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Answers:</a:t>
            </a:r>
            <a:r>
              <a:rPr lang="en-US" dirty="0"/>
              <a:t>  error, exit</a:t>
            </a:r>
          </a:p>
        </p:txBody>
      </p:sp>
    </p:spTree>
    <p:extLst>
      <p:ext uri="{BB962C8B-B14F-4D97-AF65-F5344CB8AC3E}">
        <p14:creationId xmlns:p14="http://schemas.microsoft.com/office/powerpoint/2010/main" val="141907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don't have to try to make the exam</a:t>
            </a:r>
            <a:r>
              <a:rPr lang="en-US" baseline="0" dirty="0"/>
              <a:t> </a:t>
            </a:r>
            <a:r>
              <a:rPr lang="en-US" dirty="0"/>
              <a:t>difficult.</a:t>
            </a:r>
          </a:p>
          <a:p>
            <a:r>
              <a:rPr lang="en-US" dirty="0"/>
              <a:t>With this list of topics, I have to try hard to keep</a:t>
            </a:r>
            <a:r>
              <a:rPr lang="en-US" baseline="0" dirty="0"/>
              <a:t> it from being impossible!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92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(define cps-list-recur</a:t>
            </a:r>
          </a:p>
          <a:p>
            <a:r>
              <a:rPr lang="en-US" dirty="0"/>
              <a:t>  (lambda (base proc-cps)</a:t>
            </a:r>
          </a:p>
          <a:p>
            <a:r>
              <a:rPr lang="en-US" dirty="0"/>
              <a:t>    (</a:t>
            </a:r>
            <a:r>
              <a:rPr lang="en-US" dirty="0" err="1"/>
              <a:t>letrec</a:t>
            </a:r>
            <a:r>
              <a:rPr lang="en-US" dirty="0"/>
              <a:t> ([helper</a:t>
            </a:r>
          </a:p>
          <a:p>
            <a:r>
              <a:rPr lang="en-US" dirty="0"/>
              <a:t>	      (lambda (</a:t>
            </a:r>
            <a:r>
              <a:rPr lang="en-US" dirty="0" err="1"/>
              <a:t>ls</a:t>
            </a:r>
            <a:r>
              <a:rPr lang="en-US" dirty="0"/>
              <a:t> k)</a:t>
            </a:r>
          </a:p>
          <a:p>
            <a:r>
              <a:rPr lang="en-US" dirty="0"/>
              <a:t>		(if (null? </a:t>
            </a:r>
            <a:r>
              <a:rPr lang="en-US" dirty="0" err="1"/>
              <a:t>ls</a:t>
            </a:r>
            <a:r>
              <a:rPr lang="en-US" dirty="0"/>
              <a:t>)</a:t>
            </a:r>
          </a:p>
          <a:p>
            <a:r>
              <a:rPr lang="en-US" dirty="0"/>
              <a:t>		    (k base)</a:t>
            </a:r>
          </a:p>
          <a:p>
            <a:r>
              <a:rPr lang="en-US" dirty="0"/>
              <a:t>		    (helper (</a:t>
            </a:r>
            <a:r>
              <a:rPr lang="en-US" dirty="0" err="1"/>
              <a:t>cdr</a:t>
            </a:r>
            <a:r>
              <a:rPr lang="en-US" dirty="0"/>
              <a:t> </a:t>
            </a:r>
            <a:r>
              <a:rPr lang="en-US" dirty="0" err="1"/>
              <a:t>ls</a:t>
            </a:r>
            <a:r>
              <a:rPr lang="en-US" dirty="0"/>
              <a:t>)</a:t>
            </a:r>
          </a:p>
          <a:p>
            <a:r>
              <a:rPr lang="en-US" dirty="0"/>
              <a:t>			    (lambda (</a:t>
            </a:r>
            <a:r>
              <a:rPr lang="en-US" dirty="0" err="1"/>
              <a:t>cdr</a:t>
            </a:r>
            <a:r>
              <a:rPr lang="en-US" dirty="0"/>
              <a:t>-result)</a:t>
            </a:r>
          </a:p>
          <a:p>
            <a:r>
              <a:rPr lang="en-US" dirty="0"/>
              <a:t>			      (proc-cps (car </a:t>
            </a:r>
            <a:r>
              <a:rPr lang="en-US" dirty="0" err="1"/>
              <a:t>ls</a:t>
            </a:r>
            <a:r>
              <a:rPr lang="en-US" dirty="0"/>
              <a:t>) </a:t>
            </a:r>
            <a:r>
              <a:rPr lang="en-US" dirty="0" err="1"/>
              <a:t>cdr</a:t>
            </a:r>
            <a:r>
              <a:rPr lang="en-US" dirty="0"/>
              <a:t>-result k)))))])</a:t>
            </a:r>
          </a:p>
          <a:p>
            <a:r>
              <a:rPr lang="en-US" dirty="0"/>
              <a:t>      helper)))</a:t>
            </a:r>
          </a:p>
          <a:p>
            <a:endParaRPr lang="en-US" dirty="0"/>
          </a:p>
          <a:p>
            <a:r>
              <a:rPr lang="en-US" dirty="0"/>
              <a:t>(define list-sum-cps</a:t>
            </a:r>
          </a:p>
          <a:p>
            <a:r>
              <a:rPr lang="en-US" dirty="0"/>
              <a:t>  (cps-list-recur 0 (lambda (x y k) (k (+ x y)))))</a:t>
            </a:r>
          </a:p>
          <a:p>
            <a:endParaRPr lang="en-US" dirty="0"/>
          </a:p>
          <a:p>
            <a:r>
              <a:rPr lang="en-US" dirty="0"/>
              <a:t>(list-sum-cps '( 4 0 2 5 1) list)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04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(define deref cell-ref)</a:t>
            </a:r>
          </a:p>
          <a:p>
            <a:r>
              <a:rPr lang="en-US" dirty="0"/>
              <a:t>(define set-ref! cell-set!)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6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(define cell</a:t>
            </a:r>
            <a:r>
              <a:rPr lang="en-US" baseline="0" dirty="0"/>
              <a:t> (lambda (x) (cons x 'this-is-a-cell)))</a:t>
            </a:r>
          </a:p>
          <a:p>
            <a:endParaRPr lang="en-US" baseline="0" dirty="0"/>
          </a:p>
          <a:p>
            <a:r>
              <a:rPr lang="en-US" baseline="0" dirty="0"/>
              <a:t>Write the names of the four procedures on the board before leaving this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2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(define</a:t>
            </a:r>
            <a:r>
              <a:rPr lang="en-US" baseline="0" dirty="0"/>
              <a:t> cell (lambda (</a:t>
            </a:r>
            <a:r>
              <a:rPr lang="en-US" baseline="0" dirty="0" err="1"/>
              <a:t>val</a:t>
            </a:r>
            <a:r>
              <a:rPr lang="en-US" baseline="0" dirty="0"/>
              <a:t>) (cons </a:t>
            </a:r>
            <a:r>
              <a:rPr lang="en-US" baseline="0" dirty="0" err="1"/>
              <a:t>val</a:t>
            </a:r>
            <a:r>
              <a:rPr lang="en-US" baseline="0" dirty="0"/>
              <a:t> 'this-is-a-cell)))</a:t>
            </a:r>
          </a:p>
          <a:p>
            <a:r>
              <a:rPr lang="en-US" baseline="0" dirty="0"/>
              <a:t>(define cell-ref car)</a:t>
            </a:r>
          </a:p>
          <a:p>
            <a:r>
              <a:rPr lang="en-US" baseline="0" dirty="0"/>
              <a:t>(define cell-set! set-cdr!)</a:t>
            </a:r>
          </a:p>
          <a:p>
            <a:r>
              <a:rPr lang="en-US" baseline="0" dirty="0"/>
              <a:t>(define cell? (lambda (c) (and (pair? c) (eq? (cdr c) 'this-is-a-cell))))))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8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students a few minutes to do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4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762001"/>
            <a:ext cx="7772400" cy="944563"/>
          </a:xfrm>
        </p:spPr>
        <p:txBody>
          <a:bodyPr/>
          <a:lstStyle/>
          <a:p>
            <a:r>
              <a:rPr lang="en-US" dirty="0"/>
              <a:t>CSSE 304 Day 26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81200"/>
            <a:ext cx="8686800" cy="3733800"/>
          </a:xfrm>
        </p:spPr>
        <p:txBody>
          <a:bodyPr/>
          <a:lstStyle/>
          <a:p>
            <a:pPr algn="l">
              <a:spcBef>
                <a:spcPts val="1200"/>
              </a:spcBef>
            </a:pPr>
            <a:r>
              <a:rPr lang="en-US" dirty="0"/>
              <a:t>About next week’s exam</a:t>
            </a:r>
          </a:p>
          <a:p>
            <a:pPr algn="l">
              <a:spcBef>
                <a:spcPts val="1200"/>
              </a:spcBef>
            </a:pPr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set! </a:t>
            </a:r>
            <a:r>
              <a:rPr lang="en-US" dirty="0"/>
              <a:t>to our interpreted language</a:t>
            </a:r>
          </a:p>
          <a:p>
            <a:pPr algn="l">
              <a:spcBef>
                <a:spcPts val="1200"/>
              </a:spcBef>
            </a:pPr>
            <a:r>
              <a:rPr lang="en-US" dirty="0"/>
              <a:t>Description of A17</a:t>
            </a:r>
          </a:p>
          <a:p>
            <a:pPr algn="l"/>
            <a:r>
              <a:rPr lang="en-US" dirty="0"/>
              <a:t>Warm-up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dirty="0"/>
              <a:t>?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08527"/>
            <a:ext cx="10972800" cy="1143000"/>
          </a:xfrm>
        </p:spPr>
        <p:txBody>
          <a:bodyPr/>
          <a:lstStyle/>
          <a:p>
            <a:r>
              <a:rPr lang="en-US" dirty="0"/>
              <a:t>Implementing set!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4525963"/>
          </a:xfrm>
        </p:spPr>
        <p:txBody>
          <a:bodyPr/>
          <a:lstStyle/>
          <a:p>
            <a:r>
              <a:rPr lang="en-US" dirty="0"/>
              <a:t>Once we have references, it is easy.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new clause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-exp</a:t>
            </a:r>
            <a:r>
              <a:rPr lang="en-US" dirty="0"/>
              <a:t>'s cases:</a:t>
            </a:r>
          </a:p>
          <a:p>
            <a:pPr>
              <a:buFontTx/>
              <a:buNone/>
            </a:pPr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[set!-exp (id exp)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(set-ref!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(apply-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-ref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id)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(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eval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-exp exp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))]</a:t>
            </a:r>
          </a:p>
          <a:p>
            <a:pPr marL="107950" indent="3175" algn="ctr">
              <a:buNone/>
            </a:pPr>
            <a:r>
              <a:rPr lang="en-US" b="1" dirty="0">
                <a:latin typeface="Times New Roman" pitchFamily="18" charset="0"/>
              </a:rPr>
              <a:t>All that is left to do is to </a:t>
            </a:r>
            <a:br>
              <a:rPr lang="en-US" b="1" dirty="0">
                <a:latin typeface="Times New Roman" pitchFamily="18" charset="0"/>
              </a:rPr>
            </a:br>
            <a:r>
              <a:rPr lang="en-US" b="1" dirty="0">
                <a:latin typeface="Times New Roman" pitchFamily="18" charset="0"/>
              </a:rPr>
              <a:t>implement references!</a:t>
            </a:r>
            <a:br>
              <a:rPr lang="en-US" b="1" dirty="0">
                <a:latin typeface="Times New Roman" pitchFamily="18" charset="0"/>
              </a:rPr>
            </a:br>
            <a:r>
              <a:rPr lang="en-US" b="1" dirty="0">
                <a:latin typeface="Times New Roman" pitchFamily="18" charset="0"/>
              </a:rPr>
              <a:t>(we'll look at multiple approaches)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7B4AA-BD46-4B4F-9660-D9F4FD1FCC75}"/>
              </a:ext>
            </a:extLst>
          </p:cNvPr>
          <p:cNvSpPr txBox="1"/>
          <p:nvPr/>
        </p:nvSpPr>
        <p:spPr>
          <a:xfrm>
            <a:off x="8458200" y="1295400"/>
            <a:ext cx="3352800" cy="535839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(apply-env-ref env var)</a:t>
            </a:r>
            <a:r>
              <a:rPr lang="en-US" sz="2400" b="1" dirty="0"/>
              <a:t> </a:t>
            </a:r>
            <a:r>
              <a:rPr lang="en-US" sz="2400" dirty="0"/>
              <a:t>returns a </a:t>
            </a:r>
            <a:r>
              <a:rPr lang="en-US" sz="2600" b="1" dirty="0">
                <a:solidFill>
                  <a:srgbClr val="FF0000"/>
                </a:solidFill>
              </a:rPr>
              <a:t>reference</a:t>
            </a:r>
            <a:r>
              <a:rPr lang="en-US" sz="2400" dirty="0"/>
              <a:t> to the variable in question. (so it is the reference </a:t>
            </a:r>
            <a:r>
              <a:rPr lang="en-US" sz="2400" i="1" dirty="0"/>
              <a:t>constructor</a:t>
            </a:r>
            <a:r>
              <a:rPr lang="en-US" sz="2400" dirty="0"/>
              <a:t>).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(deref ref)</a:t>
            </a:r>
            <a:r>
              <a:rPr lang="en-US" sz="2400" dirty="0"/>
              <a:t> gets the value stored in the location that is referenced by </a:t>
            </a:r>
            <a:r>
              <a:rPr lang="en-US" sz="2400" i="1" dirty="0"/>
              <a:t>ref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(set-ref! ref value)</a:t>
            </a:r>
            <a:r>
              <a:rPr lang="en-US" sz="2400" dirty="0"/>
              <a:t>  sets the value stored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5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762000"/>
          </a:xfrm>
        </p:spPr>
        <p:txBody>
          <a:bodyPr/>
          <a:lstStyle/>
          <a:p>
            <a:r>
              <a:rPr lang="en-US" sz="4000" dirty="0"/>
              <a:t>Implementing apply-env-ref, deref, set-ref!, extend-env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7696200" cy="4876800"/>
          </a:xfrm>
        </p:spPr>
        <p:txBody>
          <a:bodyPr/>
          <a:lstStyle/>
          <a:p>
            <a:r>
              <a:rPr lang="en-US" sz="2000" dirty="0"/>
              <a:t>Use a </a:t>
            </a:r>
            <a:r>
              <a:rPr lang="en-US" sz="2000" b="1" dirty="0"/>
              <a:t>cell</a:t>
            </a:r>
            <a:r>
              <a:rPr lang="en-US" sz="2000" dirty="0"/>
              <a:t> abstract data type.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(cell value)</a:t>
            </a:r>
            <a:r>
              <a:rPr lang="en-US" sz="2000" dirty="0"/>
              <a:t> creates a cell containing the value.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(cell-ref cell)</a:t>
            </a:r>
            <a:r>
              <a:rPr lang="en-US" sz="2000" dirty="0"/>
              <a:t> gives us the value in the cell.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(cell-set! cell value)</a:t>
            </a:r>
            <a:r>
              <a:rPr lang="en-US" sz="2000" dirty="0"/>
              <a:t>  replaces the value in the cell.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(cell? </a:t>
            </a:r>
            <a:r>
              <a:rPr lang="en-US" sz="2000" b="1" dirty="0" err="1">
                <a:solidFill>
                  <a:srgbClr val="FF3300"/>
                </a:solidFill>
                <a:latin typeface="Courier New" pitchFamily="49" charset="0"/>
              </a:rPr>
              <a:t>obj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)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 asks if an object is a cell.</a:t>
            </a:r>
          </a:p>
          <a:p>
            <a:pPr marL="60325" indent="3175">
              <a:lnSpc>
                <a:spcPct val="90000"/>
              </a:lnSpc>
              <a:buNone/>
            </a:pPr>
            <a:br>
              <a:rPr lang="en-US" sz="800" dirty="0"/>
            </a:br>
            <a:r>
              <a:rPr lang="en-US" sz="2400" dirty="0">
                <a:solidFill>
                  <a:srgbClr val="002060"/>
                </a:solidFill>
              </a:rPr>
              <a:t>Use these to implement references. Then</a:t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105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First step: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extend-env</a:t>
            </a:r>
            <a:r>
              <a:rPr lang="en-US" sz="2400" dirty="0"/>
              <a:t> implementation, </a:t>
            </a:r>
            <a:br>
              <a:rPr lang="en-US" sz="2400" dirty="0"/>
            </a:br>
            <a:r>
              <a:rPr lang="en-US" sz="2400" dirty="0"/>
              <a:t>replace 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vals</a:t>
            </a:r>
            <a:r>
              <a:rPr lang="en-US" sz="2400" dirty="0"/>
              <a:t> with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(map cell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vals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Second step: </a:t>
            </a:r>
            <a:r>
              <a:rPr lang="en-US" sz="2400" dirty="0"/>
              <a:t>In the previous code, change the </a:t>
            </a:r>
            <a:br>
              <a:rPr lang="en-US" sz="2400" dirty="0"/>
            </a:br>
            <a:r>
              <a:rPr lang="en-US" sz="2400" dirty="0"/>
              <a:t>name of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apply-env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apply-env-ref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Third step: </a:t>
            </a:r>
            <a:r>
              <a:rPr lang="en-US" sz="2400" dirty="0"/>
              <a:t>Use the representation-independent </a:t>
            </a:r>
            <a:br>
              <a:rPr lang="en-US" sz="2400" dirty="0"/>
            </a:br>
            <a:r>
              <a:rPr lang="en-US" sz="2400" dirty="0"/>
              <a:t>implementation of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apply-env</a:t>
            </a:r>
            <a:r>
              <a:rPr lang="en-US" sz="2400" dirty="0"/>
              <a:t> from an earlier slide.</a:t>
            </a:r>
            <a:endParaRPr lang="en-US" sz="2400" b="1" dirty="0">
              <a:solidFill>
                <a:srgbClr val="0033C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6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990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b="1" dirty="0">
                <a:solidFill>
                  <a:srgbClr val="FF0000"/>
                </a:solidFill>
              </a:rPr>
              <a:t>A summary of the ADTs that we have so far:</a:t>
            </a:r>
          </a:p>
        </p:txBody>
      </p:sp>
      <p:graphicFrame>
        <p:nvGraphicFramePr>
          <p:cNvPr id="1054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095175"/>
              </p:ext>
            </p:extLst>
          </p:nvPr>
        </p:nvGraphicFramePr>
        <p:xfrm>
          <a:off x="228600" y="1447800"/>
          <a:ext cx="3886200" cy="22860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(empty-env)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(extend-env vars vals env)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(apply-env env id)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(apply-env-ref env id)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549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96325"/>
              </p:ext>
            </p:extLst>
          </p:nvPr>
        </p:nvGraphicFramePr>
        <p:xfrm>
          <a:off x="4495800" y="1604963"/>
          <a:ext cx="3200400" cy="1371600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(deref ref)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(set-ref! ref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500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81142"/>
              </p:ext>
            </p:extLst>
          </p:nvPr>
        </p:nvGraphicFramePr>
        <p:xfrm>
          <a:off x="5943600" y="3200400"/>
          <a:ext cx="2743200" cy="22860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 val)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(cell-ref cell)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(cell-set! cell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(cell? obj)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514" name="Text Box 42"/>
          <p:cNvSpPr txBox="1">
            <a:spLocks noChangeArrowheads="1"/>
          </p:cNvSpPr>
          <p:nvPr/>
        </p:nvSpPr>
        <p:spPr bwMode="auto">
          <a:xfrm>
            <a:off x="152400" y="3962401"/>
            <a:ext cx="5410200" cy="2767013"/>
          </a:xfrm>
          <a:prstGeom prst="rect">
            <a:avLst/>
          </a:prstGeom>
          <a:solidFill>
            <a:srgbClr val="C0C0C0">
              <a:alpha val="3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  <a:buFontTx/>
              <a:buAutoNum type="arabicPeriod"/>
            </a:pPr>
            <a:r>
              <a:rPr lang="en-US" sz="2400" dirty="0"/>
              <a:t>We use references to implement the new environment interface.</a:t>
            </a:r>
          </a:p>
          <a:p>
            <a:pPr marL="342900" indent="-342900">
              <a:spcBef>
                <a:spcPct val="10000"/>
              </a:spcBef>
              <a:buFontTx/>
              <a:buAutoNum type="arabicPeriod"/>
            </a:pPr>
            <a:r>
              <a:rPr lang="en-US" sz="2400" dirty="0"/>
              <a:t>We use cells to implement references within an environment.</a:t>
            </a:r>
          </a:p>
          <a:p>
            <a:pPr marL="342900" indent="-342900">
              <a:spcBef>
                <a:spcPct val="10000"/>
              </a:spcBef>
              <a:buFontTx/>
              <a:buAutoNum type="arabicPeriod"/>
            </a:pPr>
            <a:r>
              <a:rPr lang="en-US" sz="2400" dirty="0"/>
              <a:t>Now we need to implement cells.</a:t>
            </a:r>
          </a:p>
          <a:p>
            <a:pPr lvl="1">
              <a:spcBef>
                <a:spcPct val="10000"/>
              </a:spcBef>
            </a:pPr>
            <a:r>
              <a:rPr lang="en-US" sz="2400" dirty="0"/>
              <a:t>representation?      code? </a:t>
            </a:r>
            <a:br>
              <a:rPr lang="en-US" sz="2400" dirty="0"/>
            </a:br>
            <a:endParaRPr lang="en-US" sz="2400" dirty="0">
              <a:solidFill>
                <a:srgbClr val="FF33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8793B-763E-4D8E-81C5-23945A1D21CD}"/>
              </a:ext>
            </a:extLst>
          </p:cNvPr>
          <p:cNvSpPr txBox="1"/>
          <p:nvPr/>
        </p:nvSpPr>
        <p:spPr>
          <a:xfrm>
            <a:off x="5943600" y="57150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This is the constructor for the reference type.</a:t>
            </a:r>
          </a:p>
        </p:txBody>
      </p:sp>
    </p:spTree>
    <p:extLst>
      <p:ext uri="{BB962C8B-B14F-4D97-AF65-F5344CB8AC3E}">
        <p14:creationId xmlns:p14="http://schemas.microsoft.com/office/powerpoint/2010/main" val="407869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563563"/>
          </a:xfrm>
        </p:spPr>
        <p:txBody>
          <a:bodyPr/>
          <a:lstStyle/>
          <a:p>
            <a:r>
              <a:rPr lang="en-US" sz="4000"/>
              <a:t>Implementing the cell ADT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9144000" cy="2362200"/>
          </a:xfrm>
        </p:spPr>
        <p:txBody>
          <a:bodyPr/>
          <a:lstStyle/>
          <a:p>
            <a:pPr marL="514350" indent="-514350">
              <a:spcBef>
                <a:spcPct val="5000"/>
              </a:spcBef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define-datatype</a:t>
            </a:r>
            <a:r>
              <a:rPr lang="en-US" dirty="0"/>
              <a:t>.</a:t>
            </a:r>
          </a:p>
          <a:p>
            <a:pPr marL="514350" indent="-514350">
              <a:spcBef>
                <a:spcPct val="5000"/>
              </a:spcBef>
              <a:buFont typeface="+mj-lt"/>
              <a:buAutoNum type="arabicPeriod"/>
            </a:pPr>
            <a:r>
              <a:rPr lang="en-US" dirty="0"/>
              <a:t>Use a pair for each cell.</a:t>
            </a:r>
          </a:p>
          <a:p>
            <a:pPr marL="514350" indent="-514350">
              <a:spcBef>
                <a:spcPct val="5000"/>
              </a:spcBef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i="1" dirty="0"/>
              <a:t>Chez</a:t>
            </a:r>
            <a:r>
              <a:rPr lang="en-US" dirty="0"/>
              <a:t> Scheme </a:t>
            </a:r>
            <a:r>
              <a:rPr lang="en-US" b="1" dirty="0"/>
              <a:t>box</a:t>
            </a:r>
            <a:r>
              <a:rPr lang="en-US" dirty="0"/>
              <a:t> data type .  </a:t>
            </a:r>
            <a:br>
              <a:rPr lang="en-US" dirty="0"/>
            </a:br>
            <a:r>
              <a:rPr lang="en-US" dirty="0"/>
              <a:t>See the </a:t>
            </a:r>
            <a:r>
              <a:rPr lang="en-US" i="1" dirty="0"/>
              <a:t>Chez Scheme Users Guide</a:t>
            </a:r>
          </a:p>
        </p:txBody>
      </p:sp>
      <p:graphicFrame>
        <p:nvGraphicFramePr>
          <p:cNvPr id="1024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17948"/>
              </p:ext>
            </p:extLst>
          </p:nvPr>
        </p:nvGraphicFramePr>
        <p:xfrm>
          <a:off x="152400" y="3550920"/>
          <a:ext cx="7086600" cy="3230880"/>
        </p:xfrm>
        <a:graphic>
          <a:graphicData uri="http://schemas.openxmlformats.org/drawingml/2006/table">
            <a:tbl>
              <a:tblPr/>
              <a:tblGrid>
                <a:gridCol w="362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Cell ADT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Box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 value)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(box 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(cell? obj)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(box? obj)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(cell-ref cell)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(unbox cell)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(cell-set! cell value)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(set-box! cell 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7391400" y="5320605"/>
            <a:ext cx="4419600" cy="1384995"/>
          </a:xfrm>
          <a:prstGeom prst="rect">
            <a:avLst/>
          </a:prstGeom>
          <a:noFill/>
          <a:ln w="603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33CC"/>
                </a:solidFill>
              </a:rPr>
              <a:t>A17a: </a:t>
            </a:r>
            <a:r>
              <a:rPr lang="en-US" sz="2800" dirty="0">
                <a:solidFill>
                  <a:srgbClr val="0033CC"/>
                </a:solidFill>
              </a:rPr>
              <a:t>You will add 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 </a:t>
            </a:r>
            <a:r>
              <a:rPr lang="en-US" sz="2800" dirty="0">
                <a:solidFill>
                  <a:srgbClr val="0033CC"/>
                </a:solidFill>
              </a:rPr>
              <a:t>and top-level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define </a:t>
            </a:r>
            <a:r>
              <a:rPr lang="en-US" sz="2800" dirty="0">
                <a:solidFill>
                  <a:srgbClr val="0033CC"/>
                </a:solidFill>
              </a:rPr>
              <a:t>to your interpreter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5CAF9-A29B-42F5-837B-B208CEFEB5B5}"/>
              </a:ext>
            </a:extLst>
          </p:cNvPr>
          <p:cNvSpPr txBox="1"/>
          <p:nvPr/>
        </p:nvSpPr>
        <p:spPr>
          <a:xfrm>
            <a:off x="7391400" y="609600"/>
            <a:ext cx="4495800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>
                <a:solidFill>
                  <a:srgbClr val="0033CC"/>
                </a:solidFill>
              </a:rPr>
              <a:t>mplementation #2: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(define cell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pPr>
              <a:spcAft>
                <a:spcPts val="1000"/>
              </a:spcAft>
            </a:pPr>
            <a:r>
              <a:rPr lang="en-US" sz="2800" dirty="0">
                <a:solidFill>
                  <a:srgbClr val="FF0000"/>
                </a:solidFill>
              </a:rPr>
              <a:t>(define cell-ref</a:t>
            </a:r>
          </a:p>
          <a:p>
            <a:pPr>
              <a:spcAft>
                <a:spcPts val="1000"/>
              </a:spcAft>
            </a:pPr>
            <a:r>
              <a:rPr lang="en-US" sz="2800" dirty="0">
                <a:solidFill>
                  <a:srgbClr val="FF0000"/>
                </a:solidFill>
              </a:rPr>
              <a:t>(define cell-set!</a:t>
            </a:r>
          </a:p>
          <a:p>
            <a:pPr>
              <a:spcAft>
                <a:spcPts val="1000"/>
              </a:spcAft>
            </a:pPr>
            <a:r>
              <a:rPr lang="en-US" sz="2800" dirty="0">
                <a:solidFill>
                  <a:srgbClr val="FF0000"/>
                </a:solidFill>
              </a:rPr>
              <a:t>(define  cell? </a:t>
            </a:r>
          </a:p>
        </p:txBody>
      </p:sp>
    </p:spTree>
    <p:extLst>
      <p:ext uri="{BB962C8B-B14F-4D97-AF65-F5344CB8AC3E}">
        <p14:creationId xmlns:p14="http://schemas.microsoft.com/office/powerpoint/2010/main" val="28517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304800"/>
            <a:ext cx="8229600" cy="1143000"/>
          </a:xfrm>
        </p:spPr>
        <p:txBody>
          <a:bodyPr/>
          <a:lstStyle/>
          <a:p>
            <a:r>
              <a:rPr lang="en-US" sz="4000" dirty="0"/>
              <a:t>Can we do mutation in other ways?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52578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/>
              <a:t>Alternative approach using the </a:t>
            </a:r>
            <a:br>
              <a:rPr lang="en-US" b="1" dirty="0"/>
            </a:br>
            <a:r>
              <a:rPr lang="en-US" i="1" dirty="0"/>
              <a:t>ribcage with vectors </a:t>
            </a:r>
            <a:r>
              <a:rPr lang="en-US" b="1" dirty="0"/>
              <a:t>approach to environment implementation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 the ribcage diagram on next slide.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reference</a:t>
            </a:r>
            <a:r>
              <a:rPr lang="en-US" dirty="0"/>
              <a:t> is a datatype whose fields are a vector and an index</a:t>
            </a:r>
            <a:r>
              <a:rPr lang="en-US" sz="2300" b="1" dirty="0"/>
              <a:t>.</a:t>
            </a:r>
            <a:r>
              <a:rPr lang="en-US" sz="2300" b="1" dirty="0">
                <a:solidFill>
                  <a:srgbClr val="FF3300"/>
                </a:solidFill>
              </a:rPr>
              <a:t>  </a:t>
            </a:r>
            <a:r>
              <a:rPr lang="en-US" sz="2300" b="1" dirty="0">
                <a:solidFill>
                  <a:srgbClr val="FF0000"/>
                </a:solidFill>
              </a:rPr>
              <a:t>I recommend that you investigate this one.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is implemented 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vector-ref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set-ref!</a:t>
            </a:r>
            <a:r>
              <a:rPr lang="en-US" dirty="0"/>
              <a:t> is implemented 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vector-set!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err="1"/>
              <a:t>A“normal</a:t>
            </a:r>
            <a:r>
              <a:rPr lang="en-US" b="1" dirty="0"/>
              <a:t>” memory model . . 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single vector for all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reference is an index (an address)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Allocation and Garbage Collection?</a:t>
            </a:r>
          </a:p>
        </p:txBody>
      </p:sp>
    </p:spTree>
    <p:extLst>
      <p:ext uri="{BB962C8B-B14F-4D97-AF65-F5344CB8AC3E}">
        <p14:creationId xmlns:p14="http://schemas.microsoft.com/office/powerpoint/2010/main" val="91982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Ribcage structure</a:t>
            </a:r>
          </a:p>
        </p:txBody>
      </p:sp>
      <p:pic>
        <p:nvPicPr>
          <p:cNvPr id="69635" name="Picture 3" descr="ribc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67000" y="1676401"/>
            <a:ext cx="7239000" cy="49498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2639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 and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set!</a:t>
            </a:r>
            <a:r>
              <a:rPr lang="en-US" dirty="0"/>
              <a:t> do very different things</a:t>
            </a:r>
          </a:p>
          <a:p>
            <a:r>
              <a:rPr lang="en-US" dirty="0"/>
              <a:t>dynamic global environment </a:t>
            </a:r>
            <a:r>
              <a:rPr lang="en-US" sz="2800" i="1" dirty="0" err="1">
                <a:latin typeface="+mj-lt"/>
                <a:cs typeface="Courier New" pitchFamily="49" charset="0"/>
              </a:rPr>
              <a:t>vs</a:t>
            </a:r>
            <a:r>
              <a:rPr lang="en-US" dirty="0"/>
              <a:t> static local environments</a:t>
            </a:r>
          </a:p>
          <a:p>
            <a:r>
              <a:rPr lang="en-US" dirty="0"/>
              <a:t>Should local environments  extend the global environment?</a:t>
            </a:r>
          </a:p>
          <a:p>
            <a:pPr lvl="1"/>
            <a:r>
              <a:rPr lang="en-US" dirty="0"/>
              <a:t>If you do it, be careful!</a:t>
            </a:r>
          </a:p>
          <a:p>
            <a:pPr lvl="1"/>
            <a:r>
              <a:rPr lang="en-US" dirty="0"/>
              <a:t>If you do it, I do not want to help you with debugging that requires tracing!</a:t>
            </a:r>
          </a:p>
        </p:txBody>
      </p:sp>
    </p:spTree>
    <p:extLst>
      <p:ext uri="{BB962C8B-B14F-4D97-AF65-F5344CB8AC3E}">
        <p14:creationId xmlns:p14="http://schemas.microsoft.com/office/powerpoint/2010/main" val="357481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4406901"/>
            <a:ext cx="7772400" cy="774700"/>
          </a:xfrm>
        </p:spPr>
        <p:txBody>
          <a:bodyPr/>
          <a:lstStyle/>
          <a:p>
            <a:r>
              <a:rPr lang="en-US" dirty="0"/>
              <a:t>Warm-up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1143000"/>
            <a:ext cx="7772400" cy="2882900"/>
          </a:xfrm>
        </p:spPr>
        <p:txBody>
          <a:bodyPr/>
          <a:lstStyle/>
          <a:p>
            <a:pPr algn="r"/>
            <a:r>
              <a:rPr lang="en-US" sz="2800" dirty="0"/>
              <a:t>Receivers 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/>
              <a:t>Escape procedures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dirty="0"/>
              <a:t> involves both receivers and escape </a:t>
            </a:r>
            <a:br>
              <a:rPr lang="en-US" sz="2800" dirty="0"/>
            </a:br>
            <a:r>
              <a:rPr lang="en-US" sz="2800" dirty="0"/>
              <a:t>procedures, so we look at both of those 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2577-9C05-43F9-8299-421ECB07F576}"/>
              </a:ext>
            </a:extLst>
          </p:cNvPr>
          <p:cNvSpPr txBox="1"/>
          <p:nvPr/>
        </p:nvSpPr>
        <p:spPr>
          <a:xfrm>
            <a:off x="1828800" y="228601"/>
            <a:ext cx="4495800" cy="1846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Loosely based the book </a:t>
            </a:r>
            <a:r>
              <a:rPr lang="en-US" sz="2400" i="1" dirty="0">
                <a:solidFill>
                  <a:srgbClr val="FF0000"/>
                </a:solidFill>
              </a:rPr>
              <a:t>Scheme and the Art of Programming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by George Springer and Daniel Friedman.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46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Review of Continuations</a:t>
            </a:r>
            <a:r>
              <a:rPr lang="en-US" sz="4000" dirty="0"/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929" y="1219200"/>
            <a:ext cx="103632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Consider the evaluation of the expression: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(let ([x (+ y 2)])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(if (&lt; x 4) 5 (- x 6))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What is the continuation of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(+ y 2)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             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(- x 6)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       (&lt; x 4)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?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receiver</a:t>
            </a:r>
            <a:r>
              <a:rPr lang="en-US" dirty="0"/>
              <a:t> is an argument (which happens to also be a procedure) passed to a procedure, with the intention that the procedure will eventually pass values to that receiver.</a:t>
            </a:r>
          </a:p>
          <a:p>
            <a:r>
              <a:rPr lang="en-US" b="1" dirty="0">
                <a:solidFill>
                  <a:srgbClr val="FF0000"/>
                </a:solidFill>
              </a:rPr>
              <a:t>Example: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The (Scheme procedure representation) continuations that we pass to CPS procedures are receivers.</a:t>
            </a:r>
          </a:p>
          <a:p>
            <a:r>
              <a:rPr lang="en-US" dirty="0"/>
              <a:t>Sometimes receivers are called "callbacks"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16D5-D8C4-4651-A4E6-7B2B5D50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2845-D2A5-466C-A4C3-E76E01EE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600201"/>
            <a:ext cx="8915400" cy="4525963"/>
          </a:xfrm>
        </p:spPr>
        <p:txBody>
          <a:bodyPr/>
          <a:lstStyle/>
          <a:p>
            <a:r>
              <a:rPr lang="en-US" dirty="0"/>
              <a:t>Exam 2 is Tuesday, week 8</a:t>
            </a:r>
          </a:p>
          <a:p>
            <a:r>
              <a:rPr lang="en-US" dirty="0"/>
              <a:t>Three parts:</a:t>
            </a:r>
          </a:p>
          <a:p>
            <a:pPr lvl="1"/>
            <a:r>
              <a:rPr lang="en-US" dirty="0"/>
              <a:t>E&amp;C – already done (25 points)</a:t>
            </a:r>
          </a:p>
          <a:p>
            <a:pPr lvl="1"/>
            <a:r>
              <a:rPr lang="en-US" dirty="0"/>
              <a:t>Written part (estimate: 30-50 points)  no resources</a:t>
            </a:r>
            <a:br>
              <a:rPr lang="en-US" dirty="0"/>
            </a:br>
            <a:r>
              <a:rPr lang="en-US" dirty="0"/>
              <a:t>Will include interpreter questions</a:t>
            </a:r>
            <a:br>
              <a:rPr lang="en-US" dirty="0"/>
            </a:br>
            <a:r>
              <a:rPr lang="en-US" dirty="0"/>
              <a:t>(how did you implement …? </a:t>
            </a:r>
            <a:br>
              <a:rPr lang="en-US" dirty="0"/>
            </a:br>
            <a:r>
              <a:rPr lang="en-US" dirty="0"/>
              <a:t> how would you add …)</a:t>
            </a:r>
          </a:p>
          <a:p>
            <a:pPr lvl="2"/>
            <a:r>
              <a:rPr lang="en-US" dirty="0"/>
              <a:t>Know your interpreter well.</a:t>
            </a:r>
          </a:p>
          <a:p>
            <a:pPr lvl="1"/>
            <a:r>
              <a:rPr lang="en-US" dirty="0"/>
              <a:t>Comp. part, possibly including interpreter problem(s), CPS, OOP (estimate: 45-65 points)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0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Receiver Example: </a:t>
            </a:r>
            <a:br>
              <a:rPr lang="en-US" dirty="0"/>
            </a:br>
            <a:r>
              <a:rPr lang="en-US" dirty="0"/>
              <a:t>call-with-values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(call-with-values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(lambda () (values 3 4))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list)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(3 4)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is a receiver </a:t>
            </a:r>
            <a:br>
              <a:rPr lang="en-US" dirty="0"/>
            </a:br>
            <a:r>
              <a:rPr lang="en-US" dirty="0"/>
              <a:t>(we previously called it the </a:t>
            </a:r>
            <a:r>
              <a:rPr lang="en-US" i="1" dirty="0"/>
              <a:t>consumer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0"/>
            <a:ext cx="6019800" cy="838200"/>
          </a:xfrm>
        </p:spPr>
        <p:txBody>
          <a:bodyPr/>
          <a:lstStyle/>
          <a:p>
            <a:r>
              <a:rPr lang="en-US" dirty="0"/>
              <a:t>new receiver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914400"/>
            <a:ext cx="8077200" cy="4343400"/>
          </a:xfrm>
        </p:spPr>
        <p:txBody>
          <a:bodyPr/>
          <a:lstStyle/>
          <a:p>
            <a:pPr>
              <a:buFontTx/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(call-with-output-file "myfile.ss"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(lambda (p) </a:t>
            </a:r>
            <a:r>
              <a:rPr lang="en-US" sz="2600" b="1" dirty="0">
                <a:solidFill>
                  <a:srgbClr val="FF0000"/>
                </a:solidFill>
                <a:latin typeface="Arial Black" pitchFamily="34" charset="0"/>
              </a:rPr>
              <a:t>; this is the "receiver"</a:t>
            </a:r>
            <a:r>
              <a:rPr lang="en-US" sz="2600" b="1" dirty="0">
                <a:solidFill>
                  <a:srgbClr val="00B050"/>
                </a:solidFill>
                <a:latin typeface="Courier New" pitchFamily="49" charset="0"/>
              </a:rPr>
              <a:t> </a:t>
            </a:r>
            <a:r>
              <a:rPr lang="en-US" sz="2600" b="1" dirty="0">
                <a:latin typeface="Courier New" pitchFamily="49" charset="0"/>
              </a:rPr>
              <a:t>   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(let f ([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 list-to-be-printed])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(if (not (null?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(begin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(write (car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 p)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(newline p)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(f (</a:t>
            </a:r>
            <a:r>
              <a:rPr lang="en-US" sz="2600" b="1" dirty="0" err="1">
                <a:latin typeface="Courier New" pitchFamily="49" charset="0"/>
              </a:rPr>
              <a:t>cdr</a:t>
            </a:r>
            <a:r>
              <a:rPr lang="en-US" sz="2600" b="1" dirty="0">
                <a:latin typeface="Courier New" pitchFamily="49" charset="0"/>
              </a:rPr>
              <a:t>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))))))) 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057400" y="838200"/>
            <a:ext cx="83820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From TSPL: </a:t>
            </a:r>
            <a:r>
              <a:rPr lang="en-US" sz="2000" dirty="0">
                <a:solidFill>
                  <a:srgbClr val="FF0000"/>
                </a:solidFill>
              </a:rPr>
              <a:t>The following shows the use of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call-with-output-file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to write a list of objects (the value of list-to-be-printed), separated by newlines, to the file named by "myfile.ss."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676400" y="4953000"/>
            <a:ext cx="66294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(define call-with-output-file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(lambda (filename proc)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  (let ((p (open-output-file filename)))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    (let ((v (proc p)))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      (close-output-port p)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      v))))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2600" y="2836598"/>
            <a:ext cx="22098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The receiver expects to receive an output port as its argument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escape procedure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514600"/>
            <a:ext cx="7467600" cy="4724400"/>
          </a:xfrm>
        </p:spPr>
        <p:txBody>
          <a:bodyPr/>
          <a:lstStyle/>
          <a:p>
            <a:r>
              <a:rPr lang="en-US" b="1" dirty="0"/>
              <a:t>Suppose that we have a procedure </a:t>
            </a:r>
            <a:r>
              <a:rPr lang="en-US" b="1" dirty="0">
                <a:solidFill>
                  <a:srgbClr val="FF0000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Escaper (a mostly fictitious procedure)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2098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</a:rPr>
              <a:t>(escaper +) </a:t>
            </a:r>
            <a:r>
              <a:rPr lang="en-US" sz="2800" b="1" dirty="0"/>
              <a:t>creates a procedure that is  equivalent to </a:t>
            </a: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10363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/>
              <a:t>If you want to experiment with escaper, you can define it by </a:t>
            </a:r>
            <a:br>
              <a:rPr lang="en-US" sz="2400" b="1" dirty="0"/>
            </a:br>
            <a:r>
              <a:rPr lang="en-US" sz="2400" b="1" dirty="0"/>
              <a:t>loading </a:t>
            </a:r>
            <a:r>
              <a:rPr lang="en-US" sz="2400" b="1" dirty="0">
                <a:solidFill>
                  <a:srgbClr val="FF0000"/>
                </a:solidFill>
              </a:rPr>
              <a:t>escaper.ss </a:t>
            </a:r>
            <a:r>
              <a:rPr lang="en-US" sz="2400" b="1" dirty="0"/>
              <a:t>in the following way:</a:t>
            </a:r>
            <a:br>
              <a:rPr lang="en-US" sz="2400" b="1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escaper.ss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is linked from the schedule page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C:\Users\anderson&gt;</a:t>
            </a:r>
            <a:r>
              <a:rPr lang="en-US" sz="2100" b="1" dirty="0">
                <a:latin typeface="Courier New" pitchFamily="49" charset="0"/>
              </a:rPr>
              <a:t>cd C:\SVN\304\www\Resources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C:\SVN\304\www\Resources&gt;</a:t>
            </a:r>
            <a:r>
              <a:rPr lang="en-US" sz="2100" b="1" dirty="0">
                <a:latin typeface="Courier New" pitchFamily="49" charset="0"/>
              </a:rPr>
              <a:t>petite </a:t>
            </a:r>
            <a:r>
              <a:rPr lang="en-US" sz="2100" b="1" dirty="0" err="1">
                <a:latin typeface="Courier New" pitchFamily="49" charset="0"/>
              </a:rPr>
              <a:t>escaper.ss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Petite Chez Scheme Version 9.5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Copyright 1984-2017 Cisco Systems, Inc.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&gt; </a:t>
            </a:r>
            <a:r>
              <a:rPr lang="en-US" sz="2100" b="1" dirty="0">
                <a:latin typeface="Courier New" pitchFamily="49" charset="0"/>
              </a:rPr>
              <a:t>((call/cc receiver-4))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escaper is defined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&gt; </a:t>
            </a:r>
            <a:r>
              <a:rPr lang="en-US" sz="2100" b="1" dirty="0">
                <a:latin typeface="Courier New" pitchFamily="49" charset="0"/>
              </a:rPr>
              <a:t>(cdr ((escaper cdr) '(4 5 6)))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(5 6)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&gt;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9448800" cy="1676400"/>
          </a:xfrm>
        </p:spPr>
        <p:txBody>
          <a:bodyPr/>
          <a:lstStyle/>
          <a:p>
            <a:r>
              <a:rPr lang="en-US" sz="4000" dirty="0"/>
              <a:t>You can experiment with </a:t>
            </a:r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Procedures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43840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Let </a:t>
            </a:r>
            <a:r>
              <a:rPr lang="en-US" sz="2800" b="1" i="1" dirty="0"/>
              <a:t>p</a:t>
            </a:r>
            <a:r>
              <a:rPr lang="en-US" sz="2800" b="1" dirty="0"/>
              <a:t> be a procedure. If an application of </a:t>
            </a:r>
            <a:r>
              <a:rPr lang="en-US" sz="2800" b="1" i="1" dirty="0"/>
              <a:t>p </a:t>
            </a:r>
            <a:r>
              <a:rPr lang="en-US" sz="2800" b="1" dirty="0"/>
              <a:t>abandons the current continuation and does something else instead, we call </a:t>
            </a:r>
            <a:r>
              <a:rPr lang="en-US" sz="2800" b="1" i="1" dirty="0"/>
              <a:t>p</a:t>
            </a:r>
            <a:r>
              <a:rPr lang="en-US" sz="2800" b="1" dirty="0"/>
              <a:t> an </a:t>
            </a:r>
            <a:r>
              <a:rPr lang="en-US" sz="2800" b="1" i="1" dirty="0">
                <a:solidFill>
                  <a:srgbClr val="FF0000"/>
                </a:solidFill>
              </a:rPr>
              <a:t>escape procedure</a:t>
            </a:r>
            <a:r>
              <a:rPr lang="en-US" sz="2800" b="1" dirty="0"/>
              <a:t>.  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An example of a Scheme escape procedure that we have already used: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Is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</a:rPr>
              <a:t>escaper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an escape procedure?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04800"/>
            <a:ext cx="8229600" cy="1143000"/>
          </a:xfrm>
        </p:spPr>
        <p:txBody>
          <a:bodyPr/>
          <a:lstStyle/>
          <a:p>
            <a:r>
              <a:rPr lang="en-US" sz="4000" dirty="0"/>
              <a:t>Potential Topics for Exam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9144000" cy="6096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programming with lists (and nested lists)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Map and apply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grammars (and code that follows the grammar)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processing s-lists, procedural abstraction  (snlist-recur, etc.)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curried procedures,  procedures that return procedures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How mutation works 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set!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set-car!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set-cdr!</a:t>
            </a:r>
            <a:r>
              <a:rPr lang="en-US" sz="1800" dirty="0"/>
              <a:t>)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persistent data (OO-approach, and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memoization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case-lambda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define-syntax</a:t>
            </a:r>
            <a:r>
              <a:rPr lang="en-US" sz="1800" dirty="0"/>
              <a:t> (and difference between syntactic extension &amp; procedure definition) 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abstract data types: interface, representation &amp; implementation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Abstract data types, representation-independence,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define-datatype</a:t>
            </a:r>
            <a:r>
              <a:rPr lang="en-US" sz="1800" dirty="0"/>
              <a:t> and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cases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free &amp; bound variable occurrences, lexical address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Parsing, working with parsed expressions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Enhance interpreter (you need to have your working interpreter code for comp part)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Continuations, write code in CPS (both continuation representations)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Multi-value returns 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call-with-values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with-values</a:t>
            </a:r>
            <a:r>
              <a:rPr lang="en-US" sz="1800" dirty="0"/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mvlet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kern="1200" dirty="0">
                <a:solidFill>
                  <a:srgbClr val="CC0066"/>
                </a:solidFill>
              </a:rPr>
              <a:t>Show that you are a good programmer/problem solver.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4831" y="1143000"/>
            <a:ext cx="3048000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CC0066"/>
                </a:solidFill>
              </a:rPr>
              <a:t>If you have questions about old exam  problems or solutions, ask them on Piazza so everyone can see the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251992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CPS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not do it in class</a:t>
            </a:r>
          </a:p>
          <a:p>
            <a:r>
              <a:rPr lang="en-US" dirty="0"/>
              <a:t>It is part of HW 15</a:t>
            </a:r>
          </a:p>
          <a:p>
            <a:r>
              <a:rPr lang="en-US" dirty="0"/>
              <a:t>cps-list-recur (next slide)</a:t>
            </a:r>
          </a:p>
        </p:txBody>
      </p:sp>
    </p:spTree>
    <p:extLst>
      <p:ext uri="{BB962C8B-B14F-4D97-AF65-F5344CB8AC3E}">
        <p14:creationId xmlns:p14="http://schemas.microsoft.com/office/powerpoint/2010/main" val="87505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cps-list-recur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7391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/>
              <a:t>Not a cps procedure itself,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/>
              <a:t>but produces cps procedures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/>
              <a:t>Arguments: A base-value</a:t>
            </a:r>
            <a:br>
              <a:rPr lang="en-US" sz="2800" dirty="0"/>
            </a:br>
            <a:r>
              <a:rPr lang="en-US" sz="2800" dirty="0"/>
              <a:t>                   a cps-procedure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dirty="0"/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(define +-cps      </a:t>
            </a: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; you will generalize  </a:t>
            </a:r>
            <a:r>
              <a:rPr lang="en-US" sz="2000" b="1" dirty="0">
                <a:latin typeface="Courier New" pitchFamily="49" charset="0"/>
              </a:rPr>
              <a:t>     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sz="2400" b="1" dirty="0">
                <a:latin typeface="Courier New" pitchFamily="49" charset="0"/>
              </a:rPr>
              <a:t>(lambda (a b k)  </a:t>
            </a:r>
            <a:r>
              <a:rPr lang="en-US" sz="1800" b="1" dirty="0">
                <a:solidFill>
                  <a:srgbClr val="CC0097"/>
                </a:solidFill>
                <a:latin typeface="Courier New" pitchFamily="49" charset="0"/>
              </a:rPr>
              <a:t>; this in make-cps (A15)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(apply-k k </a:t>
            </a:r>
            <a:r>
              <a:rPr lang="en-US" sz="2400" b="1" dirty="0">
                <a:latin typeface="Courier New" pitchFamily="49" charset="0"/>
              </a:rPr>
              <a:t>(+ a </a:t>
            </a:r>
            <a:r>
              <a:rPr lang="en-US" sz="2400" b="1">
                <a:latin typeface="Courier New" pitchFamily="49" charset="0"/>
              </a:rPr>
              <a:t>b))))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&gt; (define list-sum-cps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(cps-list-recur 0 +-cps))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&gt; (list-sum-cps '(1 2 3 4)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 (make-k (lambda (v) (+ v 1000))))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1010</a:t>
            </a:r>
          </a:p>
        </p:txBody>
      </p:sp>
    </p:spTree>
    <p:extLst>
      <p:ext uri="{BB962C8B-B14F-4D97-AF65-F5344CB8AC3E}">
        <p14:creationId xmlns:p14="http://schemas.microsoft.com/office/powerpoint/2010/main" val="118447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Next Step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set! to the interpreted language</a:t>
            </a:r>
          </a:p>
        </p:txBody>
      </p:sp>
    </p:spTree>
    <p:extLst>
      <p:ext uri="{BB962C8B-B14F-4D97-AF65-F5344CB8AC3E}">
        <p14:creationId xmlns:p14="http://schemas.microsoft.com/office/powerpoint/2010/main" val="101386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8839200" cy="1143000"/>
          </a:xfrm>
        </p:spPr>
        <p:txBody>
          <a:bodyPr/>
          <a:lstStyle/>
          <a:p>
            <a:r>
              <a:rPr lang="en-US" sz="4000" dirty="0"/>
              <a:t>Binding </a:t>
            </a:r>
            <a:r>
              <a:rPr lang="en-US" sz="4000" i="1" dirty="0"/>
              <a:t>vs.</a:t>
            </a:r>
            <a:r>
              <a:rPr lang="en-US" sz="4000" dirty="0"/>
              <a:t> Assignment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binding creates a new name and associated value.  </a:t>
            </a:r>
          </a:p>
          <a:p>
            <a:pPr lvl="1"/>
            <a:r>
              <a:rPr lang="en-US" dirty="0"/>
              <a:t>In Scheme, accomplished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, or application of a closure</a:t>
            </a:r>
          </a:p>
          <a:p>
            <a:r>
              <a:rPr lang="en-US" dirty="0"/>
              <a:t>An assignment changes the value of a variable an existing binding.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set!</a:t>
            </a:r>
            <a:r>
              <a:rPr lang="en-US" dirty="0"/>
              <a:t>, or top-level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 of an already-defined variable.</a:t>
            </a:r>
          </a:p>
        </p:txBody>
      </p:sp>
    </p:spTree>
    <p:extLst>
      <p:ext uri="{BB962C8B-B14F-4D97-AF65-F5344CB8AC3E}">
        <p14:creationId xmlns:p14="http://schemas.microsoft.com/office/powerpoint/2010/main" val="263688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set! to the interpreter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447800"/>
            <a:ext cx="8991600" cy="3581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 err="1">
                <a:solidFill>
                  <a:srgbClr val="0066FF"/>
                </a:solidFill>
              </a:rPr>
              <a:t>r-values</a:t>
            </a:r>
            <a:r>
              <a:rPr lang="en-US" dirty="0"/>
              <a:t> </a:t>
            </a:r>
            <a:r>
              <a:rPr lang="en-US" i="1" dirty="0"/>
              <a:t>vs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l-values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      x = x + 1;   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We need a way of changing the value of a bound variable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Why doesn't the current setup support this?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How can we fix this?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Add references.</a:t>
            </a:r>
          </a:p>
        </p:txBody>
      </p:sp>
    </p:spTree>
    <p:extLst>
      <p:ext uri="{BB962C8B-B14F-4D97-AF65-F5344CB8AC3E}">
        <p14:creationId xmlns:p14="http://schemas.microsoft.com/office/powerpoint/2010/main" val="51841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762000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>
                <a:solidFill>
                  <a:srgbClr val="0033CC"/>
                </a:solidFill>
              </a:rPr>
              <a:t>set!</a:t>
            </a:r>
            <a:r>
              <a:rPr lang="en-US" dirty="0"/>
              <a:t> to the interpreter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121158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ADT approach: Add a new </a:t>
            </a:r>
            <a:r>
              <a:rPr lang="en-US" sz="2800" b="1" dirty="0">
                <a:solidFill>
                  <a:srgbClr val="0033CC"/>
                </a:solidFill>
              </a:rPr>
              <a:t>environment</a:t>
            </a:r>
            <a:r>
              <a:rPr lang="en-US" sz="2800" dirty="0"/>
              <a:t> observer and a new datatype: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(apply-env-ref env var)</a:t>
            </a:r>
            <a:r>
              <a:rPr lang="en-US" sz="2400" b="1" dirty="0"/>
              <a:t> </a:t>
            </a:r>
            <a:r>
              <a:rPr lang="en-US" sz="2400" dirty="0"/>
              <a:t>returns a </a:t>
            </a:r>
            <a:r>
              <a:rPr lang="en-US" sz="2600" b="1" dirty="0">
                <a:solidFill>
                  <a:srgbClr val="FF0000"/>
                </a:solidFill>
              </a:rPr>
              <a:t>reference</a:t>
            </a:r>
            <a:r>
              <a:rPr lang="en-US" sz="2400" dirty="0"/>
              <a:t> to the variable in question. (so it is the reference </a:t>
            </a:r>
            <a:r>
              <a:rPr lang="en-US" sz="2400" i="1" dirty="0"/>
              <a:t>constructor</a:t>
            </a:r>
            <a:r>
              <a:rPr lang="en-US" sz="2400" dirty="0"/>
              <a:t>).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</a:t>
            </a:r>
            <a:r>
              <a:rPr lang="en-US" sz="2400" b="1" dirty="0" err="1">
                <a:solidFill>
                  <a:srgbClr val="0033CC"/>
                </a:solidFill>
              </a:rPr>
              <a:t>deref</a:t>
            </a:r>
            <a:r>
              <a:rPr lang="en-US" sz="2400" b="1" dirty="0">
                <a:solidFill>
                  <a:srgbClr val="0033CC"/>
                </a:solidFill>
              </a:rPr>
              <a:t> ref)</a:t>
            </a:r>
            <a:r>
              <a:rPr lang="en-US" sz="2400" dirty="0"/>
              <a:t> gets the value stored in the location that is referenced by </a:t>
            </a:r>
            <a:r>
              <a:rPr lang="en-US" sz="2400" i="1" dirty="0"/>
              <a:t>ref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(set-ref! ref value)</a:t>
            </a:r>
            <a:r>
              <a:rPr lang="en-US" sz="2400" dirty="0"/>
              <a:t>  sets the value stored there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If we have </a:t>
            </a:r>
            <a:r>
              <a:rPr lang="en-US" sz="2400" b="1" i="1" dirty="0"/>
              <a:t>apply-env-ref</a:t>
            </a:r>
            <a:r>
              <a:rPr lang="en-US" sz="2400" dirty="0"/>
              <a:t>, then </a:t>
            </a:r>
            <a:r>
              <a:rPr lang="en-US" sz="2400" b="1" i="1" dirty="0"/>
              <a:t>apply-env</a:t>
            </a:r>
            <a:r>
              <a:rPr lang="en-US" sz="2400" b="1" dirty="0"/>
              <a:t> </a:t>
            </a:r>
            <a:r>
              <a:rPr lang="en-US" sz="2400" dirty="0"/>
              <a:t>does not have to be </a:t>
            </a:r>
            <a:br>
              <a:rPr lang="en-US" sz="2400" dirty="0"/>
            </a:br>
            <a:r>
              <a:rPr lang="en-US" sz="2400" dirty="0"/>
              <a:t>a basic operation of the </a:t>
            </a:r>
            <a:r>
              <a:rPr lang="en-US" sz="2400" b="1" dirty="0">
                <a:solidFill>
                  <a:srgbClr val="0033CC"/>
                </a:solidFill>
              </a:rPr>
              <a:t>environment</a:t>
            </a:r>
            <a:r>
              <a:rPr lang="en-US" sz="2400" dirty="0"/>
              <a:t> datatype: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(define apply-env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        (lambda (env var)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          (deref (apply-env-ref env var))))</a:t>
            </a:r>
            <a:r>
              <a:rPr lang="en-US" sz="26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/>
          </a:p>
          <a:p>
            <a:pPr marL="60325" indent="3175">
              <a:lnSpc>
                <a:spcPct val="80000"/>
              </a:lnSpc>
              <a:buNone/>
            </a:pPr>
            <a:r>
              <a:rPr lang="en-US" sz="2800" dirty="0"/>
              <a:t>but it may be more efficient to implement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apply-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800" dirty="0"/>
              <a:t> directly (in a representation-dependent way)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F7433-0D0E-4478-A074-84E26EE77F33}"/>
              </a:ext>
            </a:extLst>
          </p:cNvPr>
          <p:cNvSpPr txBox="1"/>
          <p:nvPr/>
        </p:nvSpPr>
        <p:spPr>
          <a:xfrm>
            <a:off x="6233746" y="4038600"/>
            <a:ext cx="2895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code is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representation-</a:t>
            </a:r>
            <a:r>
              <a:rPr lang="en-US" dirty="0" err="1">
                <a:solidFill>
                  <a:srgbClr val="FF0000"/>
                </a:solidFill>
              </a:rPr>
              <a:t>indepedent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6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8092</TotalTime>
  <Words>1412</Words>
  <Application>Microsoft Office PowerPoint</Application>
  <PresentationFormat>Widescreen</PresentationFormat>
  <Paragraphs>254</Paragraphs>
  <Slides>25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Consolas</vt:lpstr>
      <vt:lpstr>Courier New</vt:lpstr>
      <vt:lpstr>Times New Roman</vt:lpstr>
      <vt:lpstr>Wingdings</vt:lpstr>
      <vt:lpstr>Default Design</vt:lpstr>
      <vt:lpstr>CSSE 304 Day 26</vt:lpstr>
      <vt:lpstr>Exam 2 format</vt:lpstr>
      <vt:lpstr>Potential Topics for Exam 2</vt:lpstr>
      <vt:lpstr>Another CPS example</vt:lpstr>
      <vt:lpstr>cps-list-recur</vt:lpstr>
      <vt:lpstr>Interpreter Next Step</vt:lpstr>
      <vt:lpstr>Binding vs. Assignment </vt:lpstr>
      <vt:lpstr>Add set! to the interpreter</vt:lpstr>
      <vt:lpstr>Add set! to the interpreter</vt:lpstr>
      <vt:lpstr>Implementing set!</vt:lpstr>
      <vt:lpstr>Implementing apply-env-ref, deref, set-ref!, extend-env</vt:lpstr>
      <vt:lpstr>PowerPoint Presentation</vt:lpstr>
      <vt:lpstr>Implementing the cell ADT</vt:lpstr>
      <vt:lpstr>Can we do mutation in other ways?</vt:lpstr>
      <vt:lpstr>Ribcage structure</vt:lpstr>
      <vt:lpstr>Top-level define</vt:lpstr>
      <vt:lpstr>Warm-up for call/cc </vt:lpstr>
      <vt:lpstr>Review of Continuations </vt:lpstr>
      <vt:lpstr>Receivers</vt:lpstr>
      <vt:lpstr>Old Receiver Example:  call-with-values</vt:lpstr>
      <vt:lpstr>new receiver example</vt:lpstr>
      <vt:lpstr>An escape procedure</vt:lpstr>
      <vt:lpstr>Escaper (a mostly fictitious procedure)</vt:lpstr>
      <vt:lpstr>You can experiment with escaper</vt:lpstr>
      <vt:lpstr>Escape Procedures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142</cp:revision>
  <cp:lastPrinted>2020-01-28T15:46:23Z</cp:lastPrinted>
  <dcterms:created xsi:type="dcterms:W3CDTF">2003-10-20T17:10:23Z</dcterms:created>
  <dcterms:modified xsi:type="dcterms:W3CDTF">2021-01-26T13:35:38Z</dcterms:modified>
</cp:coreProperties>
</file>