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8" r:id="rId2"/>
    <p:sldId id="304" r:id="rId3"/>
    <p:sldId id="443" r:id="rId4"/>
    <p:sldId id="414" r:id="rId5"/>
    <p:sldId id="472" r:id="rId6"/>
    <p:sldId id="473" r:id="rId7"/>
    <p:sldId id="456" r:id="rId8"/>
    <p:sldId id="471" r:id="rId9"/>
    <p:sldId id="458" r:id="rId10"/>
    <p:sldId id="459" r:id="rId11"/>
    <p:sldId id="468" r:id="rId12"/>
    <p:sldId id="466" r:id="rId1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42EAD"/>
    <a:srgbClr val="CC0097"/>
    <a:srgbClr val="8DA3B2"/>
    <a:srgbClr val="CA0B6E"/>
    <a:srgbClr val="0033CC"/>
    <a:srgbClr val="75FFFF"/>
    <a:srgbClr val="D2C1A2"/>
    <a:srgbClr val="FF33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98" autoAdjust="0"/>
    <p:restoredTop sz="84574" autoAdjust="0"/>
  </p:normalViewPr>
  <p:slideViewPr>
    <p:cSldViewPr>
      <p:cViewPr varScale="1">
        <p:scale>
          <a:sx n="74" d="100"/>
          <a:sy n="74" d="100"/>
        </p:scale>
        <p:origin x="566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t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defTabSz="958222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7" tIns="47939" rIns="95877" bIns="47939" numCol="1" anchor="b" anchorCtr="0" compatLnSpc="1">
            <a:prstTxWarp prst="textNoShape">
              <a:avLst/>
            </a:prstTxWarp>
          </a:bodyPr>
          <a:lstStyle>
            <a:lvl1pPr algn="r" defTabSz="958222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720725"/>
            <a:ext cx="6403975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8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5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3" tIns="47418" rIns="94833" bIns="474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4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34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3975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6818">
              <a:defRPr/>
            </a:pPr>
            <a:r>
              <a:rPr lang="en-US" dirty="0"/>
              <a:t>Hide this slide when making PDF</a:t>
            </a:r>
            <a:r>
              <a:rPr lang="en-US" baseline="0" dirty="0"/>
              <a:t> for students, then unhide for class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1143000"/>
          </a:xfrm>
        </p:spPr>
        <p:txBody>
          <a:bodyPr/>
          <a:lstStyle/>
          <a:p>
            <a:r>
              <a:rPr lang="en-US" sz="4000" dirty="0"/>
              <a:t>Prelude:</a:t>
            </a:r>
            <a:br>
              <a:rPr lang="en-US" sz="4000" dirty="0"/>
            </a:br>
            <a:r>
              <a:rPr lang="en-US" sz="4000" dirty="0"/>
              <a:t>Courtesy of Matt Ellis </a:t>
            </a:r>
            <a:r>
              <a:rPr lang="en-US" sz="2400" dirty="0"/>
              <a:t>and</a:t>
            </a:r>
            <a:r>
              <a:rPr lang="en-US" sz="4000" dirty="0"/>
              <a:t> Kyle </a:t>
            </a:r>
            <a:r>
              <a:rPr lang="en-US" sz="4000" dirty="0" err="1"/>
              <a:t>Gossman</a:t>
            </a:r>
            <a:endParaRPr lang="en-US" sz="400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05000"/>
            <a:ext cx="8763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evil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; their name for it, not mine!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 lambda))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((lambda 'lambda 'lambda)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(lambda </a:t>
            </a:r>
            <a:r>
              <a:rPr lang="en-US" sz="2800" b="1" dirty="0" err="1">
                <a:latin typeface="Courier New" pitchFamily="49" charset="0"/>
              </a:rPr>
              <a:t>lambda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(lambda)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lambda))))</a:t>
            </a:r>
            <a:br>
              <a:rPr lang="en-US" sz="2800" b="1" dirty="0">
                <a:latin typeface="Courier New" pitchFamily="49" charset="0"/>
              </a:rPr>
            </a:br>
            <a:br>
              <a:rPr lang="en-US" sz="2000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evil</a:t>
            </a:r>
            <a:r>
              <a:rPr lang="en-US" b="1" dirty="0"/>
              <a:t> is legal in Scheme!  What does it do?</a:t>
            </a:r>
            <a:endParaRPr lang="en-US" b="1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36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3962402"/>
            <a:ext cx="3962400" cy="229293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33CC"/>
                </a:solidFill>
              </a:rPr>
              <a:t>Perhaps the use of trace-lambda will help you figure it out.</a:t>
            </a:r>
          </a:p>
          <a:p>
            <a:endParaRPr lang="en-US" sz="1100" b="1" dirty="0">
              <a:solidFill>
                <a:srgbClr val="FF3300"/>
              </a:solidFill>
            </a:endParaRPr>
          </a:p>
          <a:p>
            <a:r>
              <a:rPr lang="en-US" sz="2200" b="1" dirty="0">
                <a:solidFill>
                  <a:srgbClr val="FF3300"/>
                </a:solidFill>
              </a:rPr>
              <a:t>Matt and Kyle are 2005 CS alumni whose legacy lives on.</a:t>
            </a:r>
          </a:p>
        </p:txBody>
      </p:sp>
    </p:spTree>
    <p:extLst>
      <p:ext uri="{BB962C8B-B14F-4D97-AF65-F5344CB8AC3E}">
        <p14:creationId xmlns:p14="http://schemas.microsoft.com/office/powerpoint/2010/main" val="36381078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0"/>
            <a:ext cx="8077200" cy="6172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substitute-leftmost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new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old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(lambda (v) v)   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succeed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(lambda ()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)  </a:t>
            </a: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; fail continuation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err="1">
                <a:latin typeface="Courier New" pitchFamily="49" charset="0"/>
              </a:rPr>
              <a:t>subst</a:t>
            </a:r>
            <a:r>
              <a:rPr lang="en-US" sz="2000" b="1" dirty="0">
                <a:latin typeface="Courier New" pitchFamily="49" charset="0"/>
              </a:rPr>
              <a:t>-left-cps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(new old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changed unchanged)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loop ([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slist</a:t>
            </a:r>
            <a:r>
              <a:rPr lang="en-US" sz="2000" b="1" dirty="0">
                <a:latin typeface="Courier New" pitchFamily="49" charset="0"/>
              </a:rPr>
              <a:t>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[changed changed]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[unchanged unchanged])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[(null? slist) (apply-k unchanged)] 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itchFamily="49" charset="0"/>
              </a:rPr>
              <a:t>       ; fill in the rest (next slide)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6781800" y="152400"/>
            <a:ext cx="3505200" cy="1569660"/>
          </a:xfrm>
          <a:prstGeom prst="rect">
            <a:avLst/>
          </a:prstGeom>
          <a:solidFill>
            <a:srgbClr val="CC0097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A solution with succeed and fail continuations may be better…</a:t>
            </a:r>
          </a:p>
        </p:txBody>
      </p:sp>
    </p:spTree>
    <p:extLst>
      <p:ext uri="{BB962C8B-B14F-4D97-AF65-F5344CB8AC3E}">
        <p14:creationId xmlns:p14="http://schemas.microsoft.com/office/powerpoint/2010/main" val="2773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1524001" y="1"/>
            <a:ext cx="9167553" cy="6075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(define subst-left-cps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changed and unchanged are continuations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(lambda (new old slist changed unchanged)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(let loop ([slist slist] [changed changed] [unchanged unchanged])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(cond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[(null? slist) (apply-k unchanged)]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[(symbol? (car slist))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(if (eq? (car slist) old)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(apply-k changed (cons new (cdr slist)))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(apply-k changed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                            (cons (car slist)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  unchanged))]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       [else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</a:rPr>
              <a:t>; car is an s-list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(loop (car slist)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(substituted-car)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(apply-k changed (cons substituted-car (cdr slist)))))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      (make-k (lambda ()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(loop (cdr slist) 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(make-k (lambda (substituted-cdr)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(apply-k changed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			 (cons (car slist) 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                                                    substituted-cdr))))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latin typeface="Courier New" pitchFamily="49" charset="0"/>
              </a:rPr>
              <a:t>			      unchanged))))]))))</a:t>
            </a:r>
            <a:endParaRPr lang="en-US" sz="1600" dirty="0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1600" dirty="0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546916" y="2117526"/>
            <a:ext cx="6587684" cy="71970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688466" y="2785075"/>
            <a:ext cx="1157468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293841" y="3539269"/>
            <a:ext cx="7093835" cy="47869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283835" y="4645502"/>
            <a:ext cx="7200900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5029201" y="4451886"/>
            <a:ext cx="5358475" cy="882114"/>
          </a:xfrm>
          <a:prstGeom prst="rect">
            <a:avLst/>
          </a:prstGeom>
          <a:noFill/>
          <a:ln w="508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4876801" y="5270466"/>
            <a:ext cx="1313597" cy="36933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1598494" y="3822918"/>
            <a:ext cx="1525706" cy="181588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339966"/>
                </a:solidFill>
              </a:rPr>
              <a:t>Green boxes:</a:t>
            </a:r>
            <a:r>
              <a:rPr lang="en-US" sz="1600" dirty="0"/>
              <a:t> </a:t>
            </a:r>
            <a:r>
              <a:rPr lang="en-US" sz="1600" i="1" dirty="0"/>
              <a:t>changed</a:t>
            </a:r>
            <a:r>
              <a:rPr lang="en-US" sz="1600" dirty="0"/>
              <a:t> continuations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>
                <a:solidFill>
                  <a:srgbClr val="FF3300"/>
                </a:solidFill>
              </a:rPr>
              <a:t>Red boxes:</a:t>
            </a:r>
            <a:r>
              <a:rPr lang="en-US" sz="1600" dirty="0"/>
              <a:t> </a:t>
            </a:r>
            <a:r>
              <a:rPr lang="en-US" sz="1600" i="1" dirty="0"/>
              <a:t>unchanged</a:t>
            </a:r>
            <a:r>
              <a:rPr lang="en-US" sz="1600" dirty="0"/>
              <a:t> continuations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2C66D-6195-4CCA-BBEB-3C51CFC2C44D}"/>
              </a:ext>
            </a:extLst>
          </p:cNvPr>
          <p:cNvSpPr txBox="1"/>
          <p:nvPr/>
        </p:nvSpPr>
        <p:spPr>
          <a:xfrm>
            <a:off x="7467601" y="831739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699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the 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the data-structures representation of continuations.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5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57600" y="381000"/>
            <a:ext cx="6477000" cy="3505200"/>
          </a:xfrm>
        </p:spPr>
        <p:txBody>
          <a:bodyPr/>
          <a:lstStyle/>
          <a:p>
            <a:r>
              <a:rPr lang="en-US" dirty="0"/>
              <a:t>CSSE 304   Day 24</a:t>
            </a:r>
            <a:br>
              <a:rPr lang="en-US" dirty="0"/>
            </a:br>
            <a:r>
              <a:rPr lang="en-US" dirty="0"/>
              <a:t>(E&amp;C exam was Day 23)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33700" y="2819400"/>
            <a:ext cx="7924800" cy="2438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Second implementation of continuations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(as data structures)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>
                <a:solidFill>
                  <a:srgbClr val="FF0000"/>
                </a:solidFill>
              </a:rPr>
              <a:t>Answers to your questions!</a:t>
            </a:r>
            <a:endParaRPr lang="en-US" sz="2800" dirty="0">
              <a:solidFill>
                <a:srgbClr val="FF0000"/>
              </a:solidFill>
            </a:endParaRPr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  <a:p>
            <a:pPr algn="l"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28600"/>
            <a:ext cx="8991600" cy="1143000"/>
          </a:xfrm>
        </p:spPr>
        <p:txBody>
          <a:bodyPr/>
          <a:lstStyle/>
          <a:p>
            <a:r>
              <a:rPr lang="en-US" dirty="0"/>
              <a:t>Extra credit – up to 120 HW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1"/>
            <a:ext cx="11430000" cy="475456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Modify your interpreter so that it can interpret itself.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In </a:t>
            </a:r>
            <a:r>
              <a:rPr lang="en-US" sz="2800" b="1" dirty="0"/>
              <a:t>rep</a:t>
            </a:r>
            <a:r>
              <a:rPr lang="en-US" sz="2800" dirty="0"/>
              <a:t> mode, you can load the code and run it within your interpreter.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You may need to bypass </a:t>
            </a:r>
            <a:r>
              <a:rPr lang="en-US" sz="2800" b="1" dirty="0"/>
              <a:t>define-datatype</a:t>
            </a:r>
            <a:r>
              <a:rPr lang="en-US" sz="2800" dirty="0"/>
              <a:t>, or implement a similar mechanism.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Can your “second level” loaded interpreter load and run another interpreter?  How many levels can you do?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Demonstrate it to me no later than Thursday of exam week.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You can do  this with one or two other students.</a:t>
            </a:r>
          </a:p>
          <a:p>
            <a:pPr lvl="1"/>
            <a:r>
              <a:rPr lang="en-US" sz="2400" dirty="0"/>
              <a:t>Can be people who are NOT on your interpreter team.</a:t>
            </a:r>
          </a:p>
          <a:p>
            <a:r>
              <a:rPr lang="en-US" sz="2800" dirty="0"/>
              <a:t>If you are thinking of doing this, let's have a conversation about it soon.</a:t>
            </a:r>
          </a:p>
        </p:txBody>
      </p:sp>
    </p:spTree>
    <p:extLst>
      <p:ext uri="{BB962C8B-B14F-4D97-AF65-F5344CB8AC3E}">
        <p14:creationId xmlns:p14="http://schemas.microsoft.com/office/powerpoint/2010/main" val="300325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continuations and CPS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Continue with …</a:t>
            </a:r>
          </a:p>
        </p:txBody>
      </p:sp>
    </p:spTree>
    <p:extLst>
      <p:ext uri="{BB962C8B-B14F-4D97-AF65-F5344CB8AC3E}">
        <p14:creationId xmlns:p14="http://schemas.microsoft.com/office/powerpoint/2010/main" val="225702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C0886F-6674-40CF-BBB4-9878045B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basic CPS principles</a:t>
            </a:r>
            <a:br>
              <a:rPr lang="en-US" dirty="0"/>
            </a:br>
            <a:r>
              <a:rPr lang="en-US" sz="2800" dirty="0"/>
              <a:t>(I hope you have already seen these in practice as you wrote one or two A15 problem 1 procedures)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9B876F-71D5-4E77-9B7B-79E88EC4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027237"/>
            <a:ext cx="12039600" cy="4525963"/>
          </a:xfrm>
        </p:spPr>
        <p:txBody>
          <a:bodyPr/>
          <a:lstStyle/>
          <a:p>
            <a:pPr>
              <a:spcBef>
                <a:spcPts val="1372"/>
              </a:spcBef>
            </a:pPr>
            <a:r>
              <a:rPr lang="en-US" sz="2800" dirty="0"/>
              <a:t>A substantial procedure is recursive and not a built-in Scheme procedure.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Every application of substantial procedure must be in tail position. We defined tail position in the Day 25 class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When we apply a substantial procedure, we must provide a continuation as (the last) argument.</a:t>
            </a:r>
          </a:p>
          <a:p>
            <a:pPr>
              <a:spcBef>
                <a:spcPts val="1372"/>
              </a:spcBef>
            </a:pPr>
            <a:r>
              <a:rPr lang="en-US" sz="2800" dirty="0"/>
              <a:t>When we get the answer without calling any substantial procedures, we apply the current continuation to that answer.</a:t>
            </a:r>
          </a:p>
          <a:p>
            <a:pPr>
              <a:spcBef>
                <a:spcPts val="1372"/>
              </a:spcBef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is a substantial procedure. Continuation constructors are not.</a:t>
            </a:r>
          </a:p>
        </p:txBody>
      </p:sp>
    </p:spTree>
    <p:extLst>
      <p:ext uri="{BB962C8B-B14F-4D97-AF65-F5344CB8AC3E}">
        <p14:creationId xmlns:p14="http://schemas.microsoft.com/office/powerpoint/2010/main" val="88414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DA58-3797-4E21-9BA5-C4D39928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BC95A-CC8C-41F0-B23B-21CAD254F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(on this week’s video and A15 problem 1) </a:t>
            </a:r>
            <a:r>
              <a:rPr lang="en-US" dirty="0"/>
              <a:t>A continuation is a Scheme procedure.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is a simple “pass-through”.    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apply-k (lambda (k v) (k v)))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(today, A15 problem 2) </a:t>
            </a:r>
            <a:r>
              <a:rPr lang="en-US" dirty="0"/>
              <a:t>A continuation is a data structure, defined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make-k</a:t>
            </a:r>
            <a:r>
              <a:rPr lang="en-US" dirty="0"/>
              <a:t> is replaced by having a constructor for each continuation variant.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dirty="0"/>
              <a:t> does most of the continuation work.</a:t>
            </a:r>
          </a:p>
        </p:txBody>
      </p:sp>
    </p:spTree>
    <p:extLst>
      <p:ext uri="{BB962C8B-B14F-4D97-AF65-F5344CB8AC3E}">
        <p14:creationId xmlns:p14="http://schemas.microsoft.com/office/powerpoint/2010/main" val="180145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61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Succeed and fail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524001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prod-cps </a:t>
            </a:r>
            <a:r>
              <a:rPr lang="en-US" sz="2000" dirty="0">
                <a:solidFill>
                  <a:srgbClr val="CC0097"/>
                </a:solidFill>
              </a:rPr>
              <a:t>; fill in the continuations at the end</a:t>
            </a: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C009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(lambda (L succeed fail)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[(null? L) (apply-k succeed 1)]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[(zero? (car L)) (apply-k fail)]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[else (prod-cps (cdr L)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C0097"/>
                </a:solidFill>
              </a:rPr>
              <a:t>Code that uses prod-cps: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print-list-product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(list)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(prod-cps list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(make-k(lambda (prod)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"The product is ~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s~n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prod)))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(make-k (lambda ()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"zero found, product is 0”)))))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9B92A-AF06-4C4D-99BD-FF9E930AC057}"/>
              </a:ext>
            </a:extLst>
          </p:cNvPr>
          <p:cNvSpPr txBox="1"/>
          <p:nvPr/>
        </p:nvSpPr>
        <p:spPr>
          <a:xfrm>
            <a:off x="6705601" y="3581401"/>
            <a:ext cx="3733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.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(apply k </a:t>
            </a:r>
            <a:r>
              <a:rPr lang="en-US" sz="2000" b="1" dirty="0" err="1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000" b="1" dirty="0">
                <a:solidFill>
                  <a:srgbClr val="C42E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endParaRPr lang="en-US" sz="2400" b="1" dirty="0">
              <a:solidFill>
                <a:srgbClr val="C42E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1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Subst-leftmost with continuations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00201"/>
            <a:ext cx="7086600" cy="4525963"/>
          </a:xfrm>
        </p:spPr>
        <p:txBody>
          <a:bodyPr/>
          <a:lstStyle/>
          <a:p>
            <a:r>
              <a:rPr lang="en-US"/>
              <a:t>What does </a:t>
            </a:r>
            <a:r>
              <a:rPr lang="en-US" b="1">
                <a:latin typeface="Courier New" pitchFamily="49" charset="0"/>
              </a:rPr>
              <a:t>subst-leftmost</a:t>
            </a:r>
            <a:r>
              <a:rPr lang="en-US"/>
              <a:t> do?</a:t>
            </a:r>
          </a:p>
          <a:p>
            <a:r>
              <a:rPr lang="en-US"/>
              <a:t>Why was it hard?</a:t>
            </a:r>
            <a:br>
              <a:rPr lang="en-US"/>
            </a:br>
            <a:endParaRPr lang="en-US"/>
          </a:p>
          <a:p>
            <a:pPr>
              <a:buFontTx/>
              <a:buNone/>
            </a:pPr>
            <a:endParaRPr lang="en-US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764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19760</TotalTime>
  <Words>814</Words>
  <Application>Microsoft Office PowerPoint</Application>
  <PresentationFormat>Widescreen</PresentationFormat>
  <Paragraphs>127</Paragraphs>
  <Slides>12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Default Design</vt:lpstr>
      <vt:lpstr>Prelude: Courtesy of Matt Ellis and Kyle Gossman</vt:lpstr>
      <vt:lpstr>CSSE 304   Day 24 (E&amp;C exam was Day 23) </vt:lpstr>
      <vt:lpstr>Extra credit – up to 120 HW points</vt:lpstr>
      <vt:lpstr>continuations and CPS</vt:lpstr>
      <vt:lpstr>Recall the basic CPS principles (I hope you have already seen these in practice as you wrote one or two A15 problem 1 procedures)</vt:lpstr>
      <vt:lpstr>Continuation representations</vt:lpstr>
      <vt:lpstr>Succeed and fail continuations</vt:lpstr>
      <vt:lpstr>Succeed and fail continuations</vt:lpstr>
      <vt:lpstr>Subst-leftmost with continuations</vt:lpstr>
      <vt:lpstr>PowerPoint Presentation</vt:lpstr>
      <vt:lpstr>PowerPoint Presentation</vt:lpstr>
      <vt:lpstr>Continue the live coding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173</cp:revision>
  <cp:lastPrinted>2018-10-15T12:51:46Z</cp:lastPrinted>
  <dcterms:created xsi:type="dcterms:W3CDTF">2003-10-20T17:10:23Z</dcterms:created>
  <dcterms:modified xsi:type="dcterms:W3CDTF">2021-01-22T11:27:50Z</dcterms:modified>
</cp:coreProperties>
</file>