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4" r:id="rId2"/>
    <p:sldId id="472" r:id="rId3"/>
    <p:sldId id="471" r:id="rId4"/>
    <p:sldId id="458" r:id="rId5"/>
    <p:sldId id="459" r:id="rId6"/>
    <p:sldId id="468" r:id="rId7"/>
    <p:sldId id="462" r:id="rId8"/>
    <p:sldId id="463" r:id="rId9"/>
    <p:sldId id="464" r:id="rId10"/>
    <p:sldId id="465" r:id="rId11"/>
    <p:sldId id="461" r:id="rId12"/>
    <p:sldId id="438" r:id="rId13"/>
    <p:sldId id="439" r:id="rId14"/>
    <p:sldId id="429" r:id="rId15"/>
    <p:sldId id="296" r:id="rId16"/>
    <p:sldId id="409" r:id="rId17"/>
    <p:sldId id="271" r:id="rId18"/>
    <p:sldId id="297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C42EAD"/>
    <a:srgbClr val="CC0097"/>
    <a:srgbClr val="8DA3B2"/>
    <a:srgbClr val="CA0B6E"/>
    <a:srgbClr val="0033CC"/>
    <a:srgbClr val="75FFFF"/>
    <a:srgbClr val="D2C1A2"/>
    <a:srgbClr val="FF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98" autoAdjust="0"/>
    <p:restoredTop sz="84574" autoAdjust="0"/>
  </p:normalViewPr>
  <p:slideViewPr>
    <p:cSldViewPr>
      <p:cViewPr varScale="1">
        <p:scale>
          <a:sx n="74" d="100"/>
          <a:sy n="74" d="100"/>
        </p:scale>
        <p:origin x="6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5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t" anchorCtr="0" compatLnSpc="1">
            <a:prstTxWarp prst="textNoShape">
              <a:avLst/>
            </a:prstTxWarp>
          </a:bodyPr>
          <a:lstStyle>
            <a:lvl1pPr defTabSz="958222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5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t" anchorCtr="0" compatLnSpc="1">
            <a:prstTxWarp prst="textNoShape">
              <a:avLst/>
            </a:prstTxWarp>
          </a:bodyPr>
          <a:lstStyle>
            <a:lvl1pPr algn="r" defTabSz="958222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b" anchorCtr="0" compatLnSpc="1">
            <a:prstTxWarp prst="textNoShape">
              <a:avLst/>
            </a:prstTxWarp>
          </a:bodyPr>
          <a:lstStyle>
            <a:lvl1pPr defTabSz="958222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5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b" anchorCtr="0" compatLnSpc="1">
            <a:prstTxWarp prst="textNoShape">
              <a:avLst/>
            </a:prstTxWarp>
          </a:bodyPr>
          <a:lstStyle>
            <a:lvl1pPr algn="r" defTabSz="958222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5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3775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8"/>
            <a:ext cx="5851161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5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6818">
              <a:defRPr/>
            </a:pPr>
            <a:r>
              <a:rPr lang="en-US" dirty="0"/>
              <a:t>Hide this slide when making PDF</a:t>
            </a:r>
            <a:r>
              <a:rPr lang="en-US" baseline="0" dirty="0"/>
              <a:t> for students, then unhide for class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00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(define cps-list-recur</a:t>
            </a:r>
          </a:p>
          <a:p>
            <a:r>
              <a:rPr lang="en-US" dirty="0"/>
              <a:t>  (lambda (base proc-cps)</a:t>
            </a:r>
          </a:p>
          <a:p>
            <a:r>
              <a:rPr lang="en-US" dirty="0"/>
              <a:t>    (</a:t>
            </a:r>
            <a:r>
              <a:rPr lang="en-US" dirty="0" err="1"/>
              <a:t>letrec</a:t>
            </a:r>
            <a:r>
              <a:rPr lang="en-US" dirty="0"/>
              <a:t> ([helper</a:t>
            </a:r>
          </a:p>
          <a:p>
            <a:r>
              <a:rPr lang="en-US" dirty="0"/>
              <a:t>	      (lambda (</a:t>
            </a:r>
            <a:r>
              <a:rPr lang="en-US" dirty="0" err="1"/>
              <a:t>ls</a:t>
            </a:r>
            <a:r>
              <a:rPr lang="en-US" dirty="0"/>
              <a:t> k)</a:t>
            </a:r>
          </a:p>
          <a:p>
            <a:r>
              <a:rPr lang="en-US" dirty="0"/>
              <a:t>		(if (null?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/>
              <a:t>		    (k base)</a:t>
            </a:r>
          </a:p>
          <a:p>
            <a:r>
              <a:rPr lang="en-US" dirty="0"/>
              <a:t>		    (helper (</a:t>
            </a:r>
            <a:r>
              <a:rPr lang="en-US" dirty="0" err="1"/>
              <a:t>cdr</a:t>
            </a:r>
            <a:r>
              <a:rPr lang="en-US" dirty="0"/>
              <a:t> </a:t>
            </a:r>
            <a:r>
              <a:rPr lang="en-US" dirty="0" err="1"/>
              <a:t>ls</a:t>
            </a:r>
            <a:r>
              <a:rPr lang="en-US" dirty="0"/>
              <a:t>)</a:t>
            </a:r>
          </a:p>
          <a:p>
            <a:r>
              <a:rPr lang="en-US" dirty="0"/>
              <a:t>			    (lambda (</a:t>
            </a:r>
            <a:r>
              <a:rPr lang="en-US" dirty="0" err="1"/>
              <a:t>cdr</a:t>
            </a:r>
            <a:r>
              <a:rPr lang="en-US" dirty="0"/>
              <a:t>-result)</a:t>
            </a:r>
          </a:p>
          <a:p>
            <a:r>
              <a:rPr lang="en-US" dirty="0"/>
              <a:t>			      (proc-cps (car </a:t>
            </a:r>
            <a:r>
              <a:rPr lang="en-US" dirty="0" err="1"/>
              <a:t>ls</a:t>
            </a:r>
            <a:r>
              <a:rPr lang="en-US" dirty="0"/>
              <a:t>) </a:t>
            </a:r>
            <a:r>
              <a:rPr lang="en-US" dirty="0" err="1"/>
              <a:t>cdr</a:t>
            </a:r>
            <a:r>
              <a:rPr lang="en-US" dirty="0"/>
              <a:t>-result k)))))])</a:t>
            </a:r>
          </a:p>
          <a:p>
            <a:r>
              <a:rPr lang="en-US" dirty="0"/>
              <a:t>      helper)))</a:t>
            </a:r>
          </a:p>
          <a:p>
            <a:endParaRPr lang="en-US" dirty="0"/>
          </a:p>
          <a:p>
            <a:r>
              <a:rPr lang="en-US" dirty="0"/>
              <a:t>(define list-sum-cps</a:t>
            </a:r>
          </a:p>
          <a:p>
            <a:r>
              <a:rPr lang="en-US" dirty="0"/>
              <a:t>  (cps-list-recur 0 (lambda (x y k) (k (+ x y)))))</a:t>
            </a:r>
          </a:p>
          <a:p>
            <a:endParaRPr lang="en-US" dirty="0"/>
          </a:p>
          <a:p>
            <a:r>
              <a:rPr lang="en-US" dirty="0"/>
              <a:t>(list-sum-cps '( 4 0 2 5 1) list)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4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6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really don't like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Disadvantage:  We have to re-create the closures every time we apply one of the </a:t>
            </a:r>
            <a:r>
              <a:rPr lang="en-US" dirty="0" err="1"/>
              <a:t>letrec</a:t>
            </a:r>
            <a:r>
              <a:rPr lang="en-US" dirty="0"/>
              <a:t>-bound 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3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the translation to let with set! on the </a:t>
            </a:r>
            <a:r>
              <a:rPr lang="en-US" dirty="0" err="1"/>
              <a:t>boaard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381000"/>
            <a:ext cx="6477000" cy="3505200"/>
          </a:xfrm>
        </p:spPr>
        <p:txBody>
          <a:bodyPr/>
          <a:lstStyle/>
          <a:p>
            <a:r>
              <a:rPr lang="en-US" dirty="0"/>
              <a:t>CSSE 304   Day 25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038600"/>
            <a:ext cx="7924800" cy="2438400"/>
          </a:xfrm>
        </p:spPr>
        <p:txBody>
          <a:bodyPr/>
          <a:lstStyle/>
          <a:p>
            <a:pPr algn="l"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More CPS procedures</a:t>
            </a:r>
          </a:p>
          <a:p>
            <a:pPr algn="l"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succeed and fail continuations</a:t>
            </a:r>
          </a:p>
          <a:p>
            <a:pPr algn="l"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CPS Pitfalls</a:t>
            </a:r>
          </a:p>
          <a:p>
            <a:pPr algn="l">
              <a:lnSpc>
                <a:spcPct val="80000"/>
              </a:lnSpc>
              <a:spcAft>
                <a:spcPct val="20000"/>
              </a:spcAft>
            </a:pPr>
            <a:endParaRPr lang="en-US" sz="2800" dirty="0"/>
          </a:p>
          <a:p>
            <a:pPr algn="l">
              <a:lnSpc>
                <a:spcPct val="80000"/>
              </a:lnSpc>
            </a:pPr>
            <a:endParaRPr lang="en-US" sz="2800" dirty="0"/>
          </a:p>
          <a:p>
            <a:pPr algn="l">
              <a:lnSpc>
                <a:spcPct val="80000"/>
              </a:lnSpc>
            </a:pPr>
            <a:endParaRPr lang="en-US" sz="2800" dirty="0"/>
          </a:p>
          <a:p>
            <a:pPr algn="l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-228600"/>
            <a:ext cx="6972300" cy="857250"/>
          </a:xfrm>
        </p:spPr>
        <p:txBody>
          <a:bodyPr/>
          <a:lstStyle/>
          <a:p>
            <a:r>
              <a:rPr lang="en-US" sz="4000" dirty="0"/>
              <a:t>Some incorrect CPS code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552450"/>
            <a:ext cx="9677400" cy="5772150"/>
          </a:xfrm>
        </p:spPr>
        <p:txBody>
          <a:bodyPr>
            <a:no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matrix?-cps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(not (list?-cps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(make-k (lambda (v) v))))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(if (null?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(if (null? (car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(if (not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list?-cps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(make-k (lambda (v) v))))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(if (not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(make-cps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(lambda (L)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(length-cps L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(lambda (v)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(= v (length-cps (car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   (make-k (lambda (v) v))))))))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(cdr </a:t>
            </a:r>
            <a:r>
              <a:rPr lang="en-US" sz="1800" b="1" dirty="0" err="1">
                <a:latin typeface="Courier New" pitchFamily="49" charset="0"/>
              </a:rPr>
              <a:t>ls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(lambda (v) v)))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(apply-k k #f)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(apply-k k #t))))))))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6705" y="517358"/>
            <a:ext cx="23209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C0097"/>
                </a:solidFill>
              </a:rPr>
              <a:t>Which call(s) to non-primitive procedures is/are not in tail-position?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610" y="4004084"/>
            <a:ext cx="232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42EAD"/>
                </a:solidFill>
              </a:rPr>
              <a:t>What is common to all of the non-tail recursion "CPS calls" in all of these examples?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8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CPS and the future of 304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915400" cy="4525963"/>
          </a:xfrm>
        </p:spPr>
        <p:txBody>
          <a:bodyPr/>
          <a:lstStyle/>
          <a:p>
            <a:r>
              <a:rPr lang="en-US" sz="2800" dirty="0"/>
              <a:t>Practice writing CPS code (A15)</a:t>
            </a:r>
          </a:p>
          <a:p>
            <a:r>
              <a:rPr lang="en-US" sz="2800" dirty="0"/>
              <a:t>Add other features to interpreter (no CPS)  (A16-17)</a:t>
            </a:r>
          </a:p>
          <a:p>
            <a:r>
              <a:rPr lang="en-US" sz="2800" dirty="0"/>
              <a:t>Learn about data structures representation of continuations.</a:t>
            </a:r>
          </a:p>
          <a:p>
            <a:r>
              <a:rPr lang="en-US" sz="2800" dirty="0"/>
              <a:t>Convert interpreter to CPS (A 18)</a:t>
            </a:r>
          </a:p>
          <a:p>
            <a:pPr lvl="1"/>
            <a:r>
              <a:rPr lang="en-US" dirty="0"/>
              <a:t>Use the data-structures representation of continuations in your interpreter</a:t>
            </a:r>
          </a:p>
          <a:p>
            <a:r>
              <a:rPr lang="en-US" sz="2800" dirty="0"/>
              <a:t>Use CPS interpreter to add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sz="2800" dirty="0"/>
              <a:t> to our interpreted language. (A 18)</a:t>
            </a:r>
          </a:p>
          <a:p>
            <a:r>
              <a:rPr lang="en-US" sz="2800" dirty="0"/>
              <a:t>Convert CPS code to imperative form, check code for tail form (A 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96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CPS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do it in class</a:t>
            </a:r>
          </a:p>
          <a:p>
            <a:r>
              <a:rPr lang="en-US" dirty="0"/>
              <a:t>It is part of HW 15</a:t>
            </a:r>
          </a:p>
          <a:p>
            <a:r>
              <a:rPr lang="en-US" dirty="0"/>
              <a:t>cps-list-recur (next slide)</a:t>
            </a:r>
          </a:p>
        </p:txBody>
      </p:sp>
    </p:spTree>
    <p:extLst>
      <p:ext uri="{BB962C8B-B14F-4D97-AF65-F5344CB8AC3E}">
        <p14:creationId xmlns:p14="http://schemas.microsoft.com/office/powerpoint/2010/main" val="87505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cps-list-recur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391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Not a cps procedure itself,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but produces cps procedures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dirty="0"/>
              <a:t>Arguments: A base-value</a:t>
            </a:r>
            <a:br>
              <a:rPr lang="en-US" sz="2800" dirty="0"/>
            </a:br>
            <a:r>
              <a:rPr lang="en-US" sz="2800" dirty="0"/>
              <a:t>                   a cps-procedure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(define +-cps    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you will generalize  </a:t>
            </a:r>
            <a:r>
              <a:rPr lang="en-US" sz="2000" b="1" dirty="0">
                <a:latin typeface="Courier New" pitchFamily="49" charset="0"/>
              </a:rPr>
              <a:t>     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400" b="1" dirty="0">
                <a:latin typeface="Courier New" pitchFamily="49" charset="0"/>
              </a:rPr>
              <a:t>(lambda (a b k)  </a:t>
            </a:r>
            <a:r>
              <a:rPr lang="en-US" sz="1800" b="1" dirty="0">
                <a:solidFill>
                  <a:srgbClr val="CC0097"/>
                </a:solidFill>
                <a:latin typeface="Courier New" pitchFamily="49" charset="0"/>
              </a:rPr>
              <a:t>; this in make-cps (A15)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   (apply-k k </a:t>
            </a:r>
            <a:r>
              <a:rPr lang="en-US" sz="2400" b="1" dirty="0">
                <a:latin typeface="Courier New" pitchFamily="49" charset="0"/>
              </a:rPr>
              <a:t>(+ a </a:t>
            </a:r>
            <a:r>
              <a:rPr lang="en-US" sz="2400" b="1">
                <a:latin typeface="Courier New" pitchFamily="49" charset="0"/>
              </a:rPr>
              <a:t>b))))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 (define list-sum-cps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(cps-list-recur 0 +-cps))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&gt; (list-sum-cps '(1 2 3 4)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(make-k (lambda (v) (+ v 1000))))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1010</a:t>
            </a:r>
          </a:p>
        </p:txBody>
      </p:sp>
    </p:spTree>
    <p:extLst>
      <p:ext uri="{BB962C8B-B14F-4D97-AF65-F5344CB8AC3E}">
        <p14:creationId xmlns:p14="http://schemas.microsoft.com/office/powerpoint/2010/main" val="118447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Writing the interpreter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1500187"/>
          </a:xfrm>
        </p:spPr>
        <p:txBody>
          <a:bodyPr/>
          <a:lstStyle/>
          <a:p>
            <a:r>
              <a:rPr lang="en-US" dirty="0"/>
              <a:t>We interrupt our CPS-</a:t>
            </a:r>
            <a:r>
              <a:rPr lang="en-US" dirty="0" err="1"/>
              <a:t>ing</a:t>
            </a:r>
            <a:r>
              <a:rPr lang="en-US" dirty="0"/>
              <a:t> to resume the interpreter discussion, so you can get started on A16.  You should work on A16 with your partner while you work on A15 yourself.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Next we add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letrec</a:t>
            </a:r>
            <a:r>
              <a:rPr lang="en-US" dirty="0"/>
              <a:t> to the interpreted language…</a:t>
            </a:r>
          </a:p>
        </p:txBody>
      </p:sp>
    </p:spTree>
    <p:extLst>
      <p:ext uri="{BB962C8B-B14F-4D97-AF65-F5344CB8AC3E}">
        <p14:creationId xmlns:p14="http://schemas.microsoft.com/office/powerpoint/2010/main" val="420583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/>
          <a:lstStyle/>
          <a:p>
            <a:r>
              <a:rPr lang="en-US" sz="3200" dirty="0"/>
              <a:t>Add </a:t>
            </a:r>
            <a:r>
              <a:rPr lang="en-US" sz="3200" dirty="0">
                <a:latin typeface="Courier New" pitchFamily="49" charset="0"/>
              </a:rPr>
              <a:t>letrec</a:t>
            </a:r>
            <a:r>
              <a:rPr lang="en-US" sz="3200" dirty="0"/>
              <a:t> to the interpreted language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410200"/>
          </a:xfrm>
        </p:spPr>
        <p:txBody>
          <a:bodyPr/>
          <a:lstStyle/>
          <a:p>
            <a:r>
              <a:rPr lang="en-US" sz="2400" dirty="0"/>
              <a:t>Limited version of </a:t>
            </a:r>
            <a:r>
              <a:rPr lang="en-US" sz="2400" b="1" dirty="0">
                <a:latin typeface="Courier New" pitchFamily="49" charset="0"/>
              </a:rPr>
              <a:t>letrec</a:t>
            </a:r>
          </a:p>
          <a:p>
            <a:pPr lvl="1"/>
            <a:r>
              <a:rPr lang="en-US" sz="2400" dirty="0"/>
              <a:t>One that’s like the way </a:t>
            </a:r>
            <a:r>
              <a:rPr lang="en-US" sz="2400" b="1" dirty="0">
                <a:latin typeface="Courier New" pitchFamily="49" charset="0"/>
              </a:rPr>
              <a:t>letrec</a:t>
            </a:r>
            <a:r>
              <a:rPr lang="en-US" sz="2400" dirty="0"/>
              <a:t> SHOULD always be used.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(letrec ([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&lt;lambda-exp&gt;] ... ) </a:t>
            </a:r>
            <a:b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body body2 ... )</a:t>
            </a:r>
            <a:br>
              <a:rPr lang="en-US" sz="2400" b="1" dirty="0">
                <a:solidFill>
                  <a:srgbClr val="0066FF"/>
                </a:solidFill>
                <a:latin typeface="Courier New" pitchFamily="49" charset="0"/>
              </a:rPr>
            </a:br>
            <a:endParaRPr lang="en-US" sz="2100" b="1" dirty="0">
              <a:solidFill>
                <a:srgbClr val="FF3300"/>
              </a:solidFill>
              <a:latin typeface="Courier New" pitchFamily="49" charset="0"/>
            </a:endParaRPr>
          </a:p>
          <a:p>
            <a:pPr lvl="1"/>
            <a:r>
              <a:rPr lang="en-US" sz="2400" dirty="0"/>
              <a:t>could be parsed into </a:t>
            </a:r>
            <a:br>
              <a:rPr lang="en-US" sz="2400" dirty="0"/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[letrec-exp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(proc-names (list-of symbol?))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(list-of (list-of symbol?)))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(list-of (list-of expression?)))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(letrec-bodies (list-of expression?)]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B37DD-BD98-4268-9A8B-E032559B4989}"/>
              </a:ext>
            </a:extLst>
          </p:cNvPr>
          <p:cNvSpPr txBox="1"/>
          <p:nvPr/>
        </p:nvSpPr>
        <p:spPr>
          <a:xfrm>
            <a:off x="2819400" y="5791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This is one possible way of parsing it.  0thers are also acceptable.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1"/>
            <a:ext cx="7010400" cy="28956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(define odd?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  (letrec ([odd? (lambda (n)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                     (if (zero? n)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                         #f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                         (even? (- n 1))))]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           [even? (lambda (m)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                     (if (zero? m)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                         #t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                         (odd? (- m 1))))])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</a:rPr>
              <a:t>       (odd? x))))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762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[letrec-exp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(proc-names (list-of symbol?))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idss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(list-of (list-of symbol?)))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bodiess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(list-of (list-of expression?)))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(letrec-bodies (list-of expression?))]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718953"/>
            <a:ext cx="93726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(letrec-exp</a:t>
            </a:r>
          </a:p>
          <a:p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   (odd? even?)</a:t>
            </a:r>
          </a:p>
          <a:p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   ((n) (m))</a:t>
            </a:r>
          </a:p>
          <a:p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   (((if-exp (app-exp (</a:t>
            </a:r>
            <a:r>
              <a:rPr lang="en-US" sz="1900" b="1" dirty="0" err="1">
                <a:solidFill>
                  <a:srgbClr val="00B050"/>
                </a:solidFill>
                <a:latin typeface="Courier New" pitchFamily="49" charset="0"/>
              </a:rPr>
              <a:t>var</a:t>
            </a:r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-exp zero?) (</a:t>
            </a:r>
            <a:r>
              <a:rPr lang="en-US" sz="1900" b="1" dirty="0" err="1">
                <a:solidFill>
                  <a:srgbClr val="00B050"/>
                </a:solidFill>
                <a:latin typeface="Courier New" pitchFamily="49" charset="0"/>
              </a:rPr>
              <a:t>var</a:t>
            </a:r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-exp n)) </a:t>
            </a:r>
            <a:r>
              <a:rPr lang="en-US" sz="1900" b="1" dirty="0">
                <a:solidFill>
                  <a:srgbClr val="CC0066"/>
                </a:solidFill>
                <a:latin typeface="Courier New" pitchFamily="49" charset="0"/>
              </a:rPr>
              <a:t>…</a:t>
            </a:r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))</a:t>
            </a:r>
          </a:p>
          <a:p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    ((if-exp (app-exp (var-exp zero?) (var-exp m)) </a:t>
            </a:r>
            <a:r>
              <a:rPr lang="en-US" sz="1900" b="1" dirty="0">
                <a:solidFill>
                  <a:srgbClr val="CC0066"/>
                </a:solidFill>
                <a:latin typeface="Courier New" pitchFamily="49" charset="0"/>
              </a:rPr>
              <a:t>…</a:t>
            </a:r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)))</a:t>
            </a:r>
          </a:p>
          <a:p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   ((lambda-exp (x) ((app-exp (</a:t>
            </a:r>
            <a:r>
              <a:rPr lang="en-US" sz="1900" b="1" dirty="0" err="1">
                <a:solidFill>
                  <a:srgbClr val="00B050"/>
                </a:solidFill>
                <a:latin typeface="Courier New" pitchFamily="49" charset="0"/>
              </a:rPr>
              <a:t>var</a:t>
            </a:r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-exp odd?) (</a:t>
            </a:r>
            <a:r>
              <a:rPr lang="en-US" sz="1900" b="1" dirty="0" err="1">
                <a:solidFill>
                  <a:srgbClr val="00B050"/>
                </a:solidFill>
                <a:latin typeface="Courier New" pitchFamily="49" charset="0"/>
              </a:rPr>
              <a:t>var</a:t>
            </a:r>
            <a:r>
              <a:rPr lang="en-US" sz="1900" b="1" dirty="0">
                <a:solidFill>
                  <a:srgbClr val="00B050"/>
                </a:solidFill>
                <a:latin typeface="Courier New" pitchFamily="49" charset="0"/>
              </a:rPr>
              <a:t>-exp x))))))</a:t>
            </a:r>
          </a:p>
          <a:p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83803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of a parsed letrec expression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22" y="3733800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Parsed form of the blue code: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0F048-E652-4C24-9994-E60450BD5D08}"/>
              </a:ext>
            </a:extLst>
          </p:cNvPr>
          <p:cNvSpPr txBox="1"/>
          <p:nvPr/>
        </p:nvSpPr>
        <p:spPr>
          <a:xfrm>
            <a:off x="28222" y="1828800"/>
            <a:ext cx="1876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This is one possible way of parsing it.  0thers are also acceptable.</a:t>
            </a:r>
          </a:p>
        </p:txBody>
      </p:sp>
    </p:spTree>
    <p:extLst>
      <p:ext uri="{BB962C8B-B14F-4D97-AF65-F5344CB8AC3E}">
        <p14:creationId xmlns:p14="http://schemas.microsoft.com/office/powerpoint/2010/main" val="33597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/>
              <a:t>letrec  Evaluation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382000" cy="51054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Closures are created and added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environment</a:t>
            </a:r>
          </a:p>
          <a:p>
            <a:pPr>
              <a:spcBef>
                <a:spcPts val="2000"/>
              </a:spcBef>
            </a:pPr>
            <a:r>
              <a:rPr lang="en-US" dirty="0"/>
              <a:t>bodies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are evaluated in order</a:t>
            </a:r>
          </a:p>
          <a:p>
            <a:pPr>
              <a:spcBef>
                <a:spcPts val="2000"/>
              </a:spcBef>
            </a:pPr>
            <a:r>
              <a:rPr lang="en-US" dirty="0"/>
              <a:t>When one of the letrec closures is applied 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new environment must extend the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environment </a:t>
            </a:r>
          </a:p>
          <a:p>
            <a:pPr>
              <a:spcBef>
                <a:spcPts val="2000"/>
              </a:spcBef>
            </a:pPr>
            <a:r>
              <a:rPr lang="en-US" dirty="0"/>
              <a:t>If it were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 instead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the new environment would extend the enclosing environment instead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dirty="0"/>
              <a:t>How to evaluate letrec?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5791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define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(lambda (exp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(cases expression exp</a:t>
            </a:r>
          </a:p>
          <a:p>
            <a:pPr>
              <a:buFontTx/>
              <a:buNone/>
            </a:pPr>
            <a:r>
              <a:rPr lang="en-US" sz="1000" b="1" dirty="0">
                <a:solidFill>
                  <a:srgbClr val="0033CC"/>
                </a:solidFill>
                <a:latin typeface="Courier New" pitchFamily="49" charset="0"/>
              </a:rPr>
              <a:t>                     </a:t>
            </a:r>
            <a:r>
              <a:rPr lang="en-US" sz="1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. . .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[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letrec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-exp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 (proc-names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letrec-bodies)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	     (eval-bodies letrec-bodies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		    (extend-env-recursively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    proc-names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…</a:t>
            </a:r>
            <a:br>
              <a:rPr lang="en-US" sz="2400" b="1" dirty="0">
                <a:latin typeface="Courier New" pitchFamily="49" charset="0"/>
              </a:rPr>
            </a:b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/>
              <a:t>   So the question becomes: how do we </a:t>
            </a:r>
            <a:r>
              <a:rPr lang="en-US" b="1" dirty="0">
                <a:latin typeface="Times New Roman" pitchFamily="18" charset="0"/>
              </a:rPr>
              <a:t>implement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339A"/>
                </a:solidFill>
                <a:latin typeface="Courier New" pitchFamily="49" charset="0"/>
              </a:rPr>
              <a:t>extend-</a:t>
            </a:r>
            <a:r>
              <a:rPr lang="en-US" b="1" dirty="0" err="1">
                <a:solidFill>
                  <a:srgbClr val="00339A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9A"/>
                </a:solidFill>
                <a:latin typeface="Courier New" pitchFamily="49" charset="0"/>
              </a:rPr>
              <a:t>-recursively</a:t>
            </a:r>
            <a:r>
              <a:rPr lang="en-US" b="1" dirty="0">
                <a:solidFill>
                  <a:srgbClr val="00339A"/>
                </a:solidFill>
              </a:rPr>
              <a:t>?</a:t>
            </a:r>
          </a:p>
          <a:p>
            <a:pPr>
              <a:buFontTx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990600"/>
            <a:ext cx="3505200" cy="1938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We saw when we drew</a:t>
            </a:r>
          </a:p>
          <a:p>
            <a:r>
              <a:rPr lang="en-US" sz="2400" dirty="0">
                <a:solidFill>
                  <a:srgbClr val="FF3300"/>
                </a:solidFill>
              </a:rPr>
              <a:t>environment and closure diagrams that we need a  recursive </a:t>
            </a:r>
            <a:r>
              <a:rPr lang="en-US" sz="2400">
                <a:solidFill>
                  <a:srgbClr val="FF3300"/>
                </a:solidFill>
              </a:rPr>
              <a:t>environment here</a:t>
            </a:r>
            <a:endParaRPr lang="en-US" sz="2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Extend-env-recursively: </a:t>
            </a:r>
            <a:br>
              <a:rPr lang="en-US" sz="4000" dirty="0"/>
            </a:br>
            <a:r>
              <a:rPr lang="en-US" sz="4000" dirty="0"/>
              <a:t>Three possible approaches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0.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extend-env-recursively</a:t>
            </a:r>
            <a:r>
              <a:rPr lang="en-US" dirty="0"/>
              <a:t> in terms of Scheme's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dirty="0"/>
              <a:t>.  </a:t>
            </a:r>
            <a:r>
              <a:rPr lang="en-US" b="1" dirty="0">
                <a:solidFill>
                  <a:srgbClr val="CC00CC"/>
                </a:solidFill>
              </a:rPr>
              <a:t>Nope!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1. </a:t>
            </a:r>
            <a:r>
              <a:rPr lang="en-US" b="1" dirty="0"/>
              <a:t>No mutation:</a:t>
            </a:r>
            <a:r>
              <a:rPr lang="en-US" dirty="0"/>
              <a:t> A new kind of environment extension: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recursively-extended-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-record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endParaRPr lang="en-US" sz="14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2. </a:t>
            </a:r>
            <a:r>
              <a:rPr lang="en-US" b="1" dirty="0"/>
              <a:t>Mutation:</a:t>
            </a:r>
            <a:r>
              <a:rPr lang="en-US" dirty="0"/>
              <a:t>  A normal extended environment, 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vector-set! </a:t>
            </a:r>
            <a:r>
              <a:rPr lang="en-US" dirty="0"/>
              <a:t>to fix things up.</a:t>
            </a:r>
          </a:p>
        </p:txBody>
      </p:sp>
    </p:spTree>
    <p:extLst>
      <p:ext uri="{BB962C8B-B14F-4D97-AF65-F5344CB8AC3E}">
        <p14:creationId xmlns:p14="http://schemas.microsoft.com/office/powerpoint/2010/main" val="91756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832FE-20C7-4672-8733-3F1196938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8773"/>
            <a:ext cx="8318078" cy="59458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52D52A-F9A2-4715-BD7F-6475ED0B0A52}"/>
              </a:ext>
            </a:extLst>
          </p:cNvPr>
          <p:cNvSpPr/>
          <p:nvPr/>
        </p:nvSpPr>
        <p:spPr>
          <a:xfrm>
            <a:off x="228600" y="228600"/>
            <a:ext cx="8610600" cy="6096000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5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</a:rPr>
              <a:t>succeed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</a:rPr>
              <a:t>fail</a:t>
            </a:r>
            <a:r>
              <a:rPr lang="en-US" dirty="0"/>
              <a:t> arguments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 procedure</a:t>
            </a:r>
          </a:p>
          <a:p>
            <a:pPr lvl="1"/>
            <a:r>
              <a:rPr lang="en-US" dirty="0"/>
              <a:t>Add to the usability</a:t>
            </a:r>
          </a:p>
          <a:p>
            <a:pPr lvl="1"/>
            <a:r>
              <a:rPr lang="en-US" dirty="0"/>
              <a:t>but not to the initial understandability of the code when you see new environment approaches.</a:t>
            </a:r>
          </a:p>
          <a:p>
            <a:r>
              <a:rPr lang="en-US" dirty="0"/>
              <a:t>So I won't include them here.</a:t>
            </a:r>
          </a:p>
          <a:p>
            <a:r>
              <a:rPr lang="en-US" dirty="0"/>
              <a:t>Easy to add back in, once you understand each of these approaches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dirty="0"/>
              <a:t>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791010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 for no-mutation approach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(define-datatype environment </a:t>
            </a:r>
            <a:r>
              <a:rPr lang="en-US" sz="2800" b="1" dirty="0" err="1">
                <a:latin typeface="Courier New" pitchFamily="49" charset="0"/>
              </a:rPr>
              <a:t>environment</a:t>
            </a:r>
            <a:r>
              <a:rPr lang="en-US" sz="2800" b="1" dirty="0">
                <a:latin typeface="Courier New" pitchFamily="49" charset="0"/>
              </a:rPr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[empty-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-record]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[extended-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syms</a:t>
            </a:r>
            <a:r>
              <a:rPr lang="en-US" sz="2200" b="1" dirty="0">
                <a:latin typeface="Courier New" pitchFamily="49" charset="0"/>
              </a:rPr>
              <a:t> (list-of symbol?))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vals</a:t>
            </a:r>
            <a:r>
              <a:rPr lang="en-US" sz="2200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(env environment?)]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[recursively-extended-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(proc-names (list-of symbol?))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(list-of (list-of symbol?)))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(list-of (list-of expression?)))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environment?)]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843DF-ACA5-4A1B-B14F-FB67FBDD86BC}"/>
              </a:ext>
            </a:extLst>
          </p:cNvPr>
          <p:cNvSpPr txBox="1"/>
          <p:nvPr/>
        </p:nvSpPr>
        <p:spPr>
          <a:xfrm>
            <a:off x="6019800" y="2209800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We already had these two variants</a:t>
            </a:r>
          </a:p>
        </p:txBody>
      </p:sp>
    </p:spTree>
    <p:extLst>
      <p:ext uri="{BB962C8B-B14F-4D97-AF65-F5344CB8AC3E}">
        <p14:creationId xmlns:p14="http://schemas.microsoft.com/office/powerpoint/2010/main" val="3625755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extension without mutation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839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 extend-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-recursively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(lambda (proc-names </a:t>
            </a:r>
            <a:r>
              <a:rPr lang="en-US" sz="2600" b="1" dirty="0" err="1">
                <a:latin typeface="Courier New" pitchFamily="49" charset="0"/>
              </a:rPr>
              <a:t>idss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bodiess</a:t>
            </a:r>
            <a:r>
              <a:rPr lang="en-US" sz="2600" b="1" dirty="0">
                <a:latin typeface="Courier New" pitchFamily="49" charset="0"/>
              </a:rPr>
              <a:t> old-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(recursively-extended-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-record 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proc-names </a:t>
            </a:r>
            <a:r>
              <a:rPr lang="en-US" sz="2600" b="1" dirty="0" err="1">
                <a:latin typeface="Courier New" pitchFamily="49" charset="0"/>
              </a:rPr>
              <a:t>idss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bodiess</a:t>
            </a:r>
            <a:r>
              <a:rPr lang="en-US" sz="2600" b="1" dirty="0">
                <a:latin typeface="Courier New" pitchFamily="49" charset="0"/>
              </a:rPr>
              <a:t> old-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)))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6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" y="457200"/>
            <a:ext cx="9906001" cy="662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apply-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(lambda (env sym)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(cases environment env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[empty-env-record ()(apply-global-env sym)]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[extended-env-record (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(let ((pos (list-find-position sym 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(if (number?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(list-ref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(apply-env env sym)))]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[recursively-extended-env-record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procnames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old-env)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   (let ([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pos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(list-find-position sym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procnames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(if (number?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     (closure (list-ref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	              (list-ref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	              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      (apply-env old-env sym)))]</a:t>
            </a:r>
            <a:r>
              <a:rPr lang="en-US" sz="21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6553200" y="304800"/>
            <a:ext cx="2209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FF0000"/>
                </a:solidFill>
              </a:rPr>
              <a:t>What is the disadvantage of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230347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Mutation solution: Uses the ribcage implementation of environments.</a:t>
            </a:r>
          </a:p>
        </p:txBody>
      </p:sp>
      <p:pic>
        <p:nvPicPr>
          <p:cNvPr id="69635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676400"/>
            <a:ext cx="7239000" cy="49498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26392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9825"/>
            <a:ext cx="7772400" cy="762000"/>
          </a:xfrm>
        </p:spPr>
        <p:txBody>
          <a:bodyPr/>
          <a:lstStyle/>
          <a:p>
            <a:r>
              <a:rPr lang="en-US" sz="3600" dirty="0"/>
              <a:t>Mutation solution: Uses the ribcage implementation of environments.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53340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extend-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-recursively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(proc-names </a:t>
            </a:r>
            <a:r>
              <a:rPr lang="en-US" sz="2000" b="1" dirty="0" err="1">
                <a:latin typeface="Courier New" pitchFamily="49" charset="0"/>
              </a:rPr>
              <a:t>idss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bodiess</a:t>
            </a:r>
            <a:r>
              <a:rPr lang="en-US" sz="2000" b="1" dirty="0">
                <a:latin typeface="Courier New" pitchFamily="49" charset="0"/>
              </a:rPr>
              <a:t> old-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(let ([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 (length proc-names)])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(let ([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(make-vector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(let ([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(extended-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-record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proc-names 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old-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(for-each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(lambda (pos ids bodies)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(vector-set! 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pos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(closure ids bodies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(iota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idss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bodiess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)))))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038600" y="5181600"/>
            <a:ext cx="4724400" cy="160043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(iota 4)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(0 1 2 3)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You can easily write the code…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250" y="3438435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This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has two bodies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3000" y="3124200"/>
            <a:ext cx="533400" cy="381000"/>
          </a:xfrm>
          <a:prstGeom prst="straightConnector1">
            <a:avLst/>
          </a:prstGeom>
          <a:ln w="317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1600" y="4229100"/>
            <a:ext cx="533400" cy="1752719"/>
          </a:xfrm>
          <a:prstGeom prst="straightConnector1">
            <a:avLst/>
          </a:prstGeom>
          <a:ln w="317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333500" y="3657600"/>
            <a:ext cx="552450" cy="381001"/>
          </a:xfrm>
          <a:prstGeom prst="straightConnector1">
            <a:avLst/>
          </a:prstGeom>
          <a:ln w="317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086600" y="990600"/>
            <a:ext cx="20574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With this representation, we can use the original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extended-env-record</a:t>
            </a:r>
            <a:r>
              <a:rPr lang="en-US" sz="2000" b="1" dirty="0">
                <a:solidFill>
                  <a:srgbClr val="FF0000"/>
                </a:solidFill>
              </a:rPr>
              <a:t> and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sz="2000" b="1" dirty="0">
                <a:solidFill>
                  <a:srgbClr val="FF0000"/>
                </a:solidFill>
              </a:rPr>
              <a:t>; it does not need the additional case for recursive environments</a:t>
            </a:r>
            <a:r>
              <a:rPr lang="en-US" sz="2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963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EoPLPage 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6175"/>
            <a:ext cx="8686800" cy="4721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6816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153400" cy="762000"/>
          </a:xfrm>
        </p:spPr>
        <p:txBody>
          <a:bodyPr/>
          <a:lstStyle/>
          <a:p>
            <a:r>
              <a:rPr lang="en-US" sz="3600"/>
              <a:t>Another Mutation solution: Expand the source code using syntax-expand.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10600" cy="5334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Courier New" pitchFamily="49" charset="0"/>
              </a:rPr>
              <a:t>(define odd?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Courier New" pitchFamily="49" charset="0"/>
              </a:rPr>
              <a:t>  (letrec ([o? (lambda (n)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Courier New" pitchFamily="49" charset="0"/>
              </a:rPr>
              <a:t>                 (if (zero? n)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Courier New" pitchFamily="49" charset="0"/>
              </a:rPr>
              <a:t>                     #f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Courier New" pitchFamily="49" charset="0"/>
              </a:rPr>
              <a:t>                     (e? (- n 1))))]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Courier New" pitchFamily="49" charset="0"/>
              </a:rPr>
              <a:t>           [e? (lambda (m)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Courier New" pitchFamily="49" charset="0"/>
              </a:rPr>
              <a:t>                 (if (zero? 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Courier New" pitchFamily="49" charset="0"/>
              </a:rPr>
              <a:t>                     #t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Courier New" pitchFamily="49" charset="0"/>
              </a:rPr>
              <a:t>                     (o? (- m 1))))])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400" b="1" dirty="0">
                <a:latin typeface="Courier New" pitchFamily="49" charset="0"/>
              </a:rPr>
              <a:t>    o?))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4038600" y="49530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3581400" y="5257800"/>
            <a:ext cx="4953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How can we expand this to an expression involving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dirty="0">
                <a:solidFill>
                  <a:srgbClr val="FF0000"/>
                </a:solidFill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sz="2800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6891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 and fail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prod-cps </a:t>
            </a:r>
            <a:r>
              <a:rPr lang="en-US" sz="2000" dirty="0">
                <a:solidFill>
                  <a:srgbClr val="CC0097"/>
                </a:solidFill>
              </a:rPr>
              <a:t>; fill in the continuations at the end</a:t>
            </a: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(lambda (L succeed fail)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[(null? L) (apply-k succeed 1)]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[(zero? (car L)) (apply-k fail)]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[else (prod-cps (cdr 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C0097"/>
                </a:solidFill>
              </a:rPr>
              <a:t>Code that uses prod-cps: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print-list-product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(list)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(prod-cps list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(make-k(lambda (prod)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"The product is ~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s~n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prod)))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(make-k (lambda ()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"zero found, product is 0”)))))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9B92A-AF06-4C4D-99BD-FF9E930AC057}"/>
              </a:ext>
            </a:extLst>
          </p:cNvPr>
          <p:cNvSpPr txBox="1"/>
          <p:nvPr/>
        </p:nvSpPr>
        <p:spPr>
          <a:xfrm>
            <a:off x="5181600" y="3581400"/>
            <a:ext cx="373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</a:p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. </a:t>
            </a:r>
            <a:r>
              <a:rPr lang="en-US" sz="2000" b="1" dirty="0" err="1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(apply k </a:t>
            </a:r>
            <a:r>
              <a:rPr lang="en-US" sz="2000" b="1" dirty="0" err="1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2400" b="1" dirty="0">
              <a:solidFill>
                <a:srgbClr val="C42E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Subst-leftmost with continuations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7086600" cy="4525963"/>
          </a:xfrm>
        </p:spPr>
        <p:txBody>
          <a:bodyPr/>
          <a:lstStyle/>
          <a:p>
            <a:r>
              <a:rPr lang="en-US"/>
              <a:t>What does </a:t>
            </a:r>
            <a:r>
              <a:rPr lang="en-US" b="1">
                <a:latin typeface="Courier New" pitchFamily="49" charset="0"/>
              </a:rPr>
              <a:t>subst-leftmost</a:t>
            </a:r>
            <a:r>
              <a:rPr lang="en-US"/>
              <a:t> do?</a:t>
            </a:r>
          </a:p>
          <a:p>
            <a:r>
              <a:rPr lang="en-US"/>
              <a:t>Why was it hard?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7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0"/>
            <a:ext cx="8077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substitute-leftmost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(new old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</a:t>
            </a:r>
            <a:r>
              <a:rPr lang="en-US" sz="2000" b="1" dirty="0" err="1">
                <a:latin typeface="Courier New" pitchFamily="49" charset="0"/>
              </a:rPr>
              <a:t>subst</a:t>
            </a:r>
            <a:r>
              <a:rPr lang="en-US" sz="2000" b="1" dirty="0">
                <a:latin typeface="Courier New" pitchFamily="49" charset="0"/>
              </a:rPr>
              <a:t>-left-cps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new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old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(make-k (lambda (v) v))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succeed continuation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(make-k (lambda () slist)) 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           ; fail continuation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</a:t>
            </a:r>
            <a:r>
              <a:rPr lang="en-US" sz="2000" b="1" dirty="0" err="1">
                <a:latin typeface="Courier New" pitchFamily="49" charset="0"/>
              </a:rPr>
              <a:t>subst</a:t>
            </a:r>
            <a:r>
              <a:rPr lang="en-US" sz="2000" b="1" dirty="0">
                <a:latin typeface="Courier New" pitchFamily="49" charset="0"/>
              </a:rPr>
              <a:t>-left-cps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(new old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 changed unchanged)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(let loop ([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[changed changed]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[unchanged unchanged])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</a:t>
            </a:r>
            <a:r>
              <a:rPr lang="en-US" sz="2000" b="1" dirty="0" err="1">
                <a:latin typeface="Courier New" pitchFamily="49" charset="0"/>
              </a:rPr>
              <a:t>cond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[(null? slist) (apply-k unchanged)] 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       ; fill in the rest (next slide)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5257800" y="152400"/>
            <a:ext cx="3505200" cy="1552575"/>
          </a:xfrm>
          <a:prstGeom prst="rect">
            <a:avLst/>
          </a:prstGeom>
          <a:solidFill>
            <a:srgbClr val="CC0097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A solution with succeed and fail continuations may be better…</a:t>
            </a:r>
          </a:p>
        </p:txBody>
      </p:sp>
    </p:spTree>
    <p:extLst>
      <p:ext uri="{BB962C8B-B14F-4D97-AF65-F5344CB8AC3E}">
        <p14:creationId xmlns:p14="http://schemas.microsoft.com/office/powerpoint/2010/main" val="2773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0" y="0"/>
            <a:ext cx="9167553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(define subst-left-cps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; changed and unchanged are continuations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(lambda (new old slist changed unchanged)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(let loop ([slist slist] [changed changed] [unchanged unchanged])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(cond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[(null? slist) (apply-k unchanged)]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[(symbol? (car slist))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(if (eq? (car slist) old)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(apply-k changed (cons new (cdr slist)))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(loop (cdr slist)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 (make-k (lambda (substituted-cdr)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(apply-k changed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                              (cons (car slist) substituted-cdr))))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  unchanged))]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  [else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; car is an s-list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(loop (car slist)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    (make-k (lambda (substituted-car)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(apply-k changed (cons substituted-car (cdr slist)))))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    (make-k (lambda ()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(loop (cdr slist)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  (make-k (lambda (substituted-cdr)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		(apply-k changed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			 (cons (car slist)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                                    substituted-cdr))))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  unchanged))))]))))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2022916" y="2117525"/>
            <a:ext cx="6587684" cy="719705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2164466" y="2827291"/>
            <a:ext cx="1157468" cy="28489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769840" y="3539269"/>
            <a:ext cx="7093835" cy="478694"/>
          </a:xfrm>
          <a:prstGeom prst="rect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1759835" y="4030068"/>
            <a:ext cx="7200900" cy="16002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3505200" y="4451886"/>
            <a:ext cx="5358475" cy="882114"/>
          </a:xfrm>
          <a:prstGeom prst="rect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3352800" y="5346105"/>
            <a:ext cx="1313597" cy="218051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-35521" y="3539269"/>
            <a:ext cx="1525706" cy="156966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339966"/>
                </a:solidFill>
              </a:rPr>
              <a:t>Green boxes:</a:t>
            </a:r>
            <a:r>
              <a:rPr lang="en-US" sz="1600" dirty="0"/>
              <a:t> </a:t>
            </a:r>
            <a:r>
              <a:rPr lang="en-US" sz="1600" i="1" dirty="0"/>
              <a:t>changed</a:t>
            </a:r>
            <a:r>
              <a:rPr lang="en-US" sz="1600" dirty="0"/>
              <a:t> continuations</a:t>
            </a:r>
            <a:br>
              <a:rPr lang="en-US" sz="1600" dirty="0"/>
            </a:br>
            <a:r>
              <a:rPr lang="en-US" sz="1600" b="1" dirty="0">
                <a:solidFill>
                  <a:srgbClr val="FF3300"/>
                </a:solidFill>
              </a:rPr>
              <a:t>Red boxes:</a:t>
            </a:r>
            <a:r>
              <a:rPr lang="en-US" sz="1600" dirty="0"/>
              <a:t> </a:t>
            </a:r>
            <a:r>
              <a:rPr lang="en-US" sz="1600" i="1" dirty="0"/>
              <a:t>unchanged</a:t>
            </a:r>
            <a:r>
              <a:rPr lang="en-US" sz="1600" dirty="0"/>
              <a:t> continuations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2C66D-6195-4CCA-BBEB-3C51CFC2C44D}"/>
              </a:ext>
            </a:extLst>
          </p:cNvPr>
          <p:cNvSpPr txBox="1"/>
          <p:nvPr/>
        </p:nvSpPr>
        <p:spPr>
          <a:xfrm>
            <a:off x="5943600" y="831738"/>
            <a:ext cx="373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</a:p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. </a:t>
            </a:r>
            <a:r>
              <a:rPr lang="en-US" sz="2000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(apply k </a:t>
            </a:r>
            <a:r>
              <a:rPr lang="en-US" sz="2000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2400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699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incorrect CPS code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1800" b="1" dirty="0">
                <a:solidFill>
                  <a:srgbClr val="CC0097"/>
                </a:solidFill>
              </a:rPr>
              <a:t>All of this code was submitted by students in previous terms. 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set?-cps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[(null? ls) (apply-k k #t)]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[(member?-cps (car ls)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(cdr ls)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(make-k (lambda (v) v)))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(apply-k k #f)]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[else (set?-cps (cdr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 k)])))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solidFill>
                  <a:srgbClr val="CC0097"/>
                </a:solidFill>
              </a:rPr>
              <a:t>Which call(s) to non-primitive procedures is/are </a:t>
            </a:r>
            <a:r>
              <a:rPr lang="en-US" sz="1800" b="1" dirty="0">
                <a:solidFill>
                  <a:srgbClr val="0070C0"/>
                </a:solidFill>
              </a:rPr>
              <a:t>not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C0097"/>
                </a:solidFill>
              </a:rPr>
              <a:t>in tail-position?</a:t>
            </a:r>
          </a:p>
        </p:txBody>
      </p:sp>
    </p:spTree>
    <p:extLst>
      <p:ext uri="{BB962C8B-B14F-4D97-AF65-F5344CB8AC3E}">
        <p14:creationId xmlns:p14="http://schemas.microsoft.com/office/powerpoint/2010/main" val="347178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incorrect CPS code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91600" cy="4525963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rgbClr val="CC0097"/>
                </a:solidFill>
              </a:rPr>
              <a:t>All of this code was submitted by students in previous terms.</a:t>
            </a: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andmap</a:t>
            </a:r>
            <a:r>
              <a:rPr lang="en-US" sz="2400" b="1" dirty="0">
                <a:latin typeface="Courier New" pitchFamily="49" charset="0"/>
              </a:rPr>
              <a:t>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?-cps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[(null? ls) (apply-k k #t)]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[(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?-cps (car ls)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(make-k (lambda (v) v)))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andmap</a:t>
            </a:r>
            <a:r>
              <a:rPr lang="en-US" sz="2400" b="1" dirty="0">
                <a:latin typeface="Courier New" pitchFamily="49" charset="0"/>
              </a:rPr>
              <a:t>-cps 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(cdr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k)]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[else (apply-k k #f)])))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sz="2000" b="1" dirty="0">
                <a:solidFill>
                  <a:srgbClr val="CC0097"/>
                </a:solidFill>
              </a:rPr>
              <a:t>Which call(s) to non-primitive procedures is/are </a:t>
            </a:r>
            <a:r>
              <a:rPr lang="en-US" sz="2000" b="1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C0097"/>
                </a:solidFill>
              </a:rPr>
              <a:t>in tail-position?</a:t>
            </a: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0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/>
          <a:lstStyle/>
          <a:p>
            <a:r>
              <a:rPr lang="en-US" dirty="0"/>
              <a:t>Some incorrect CPS code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identity (make-k (lambda (k) k)))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matrix?-cps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(m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(list?-cps m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(if (not (null? m))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(if (not (null? (car m)))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(if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list?-cps m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(if (</a:t>
            </a:r>
            <a:r>
              <a:rPr lang="en-US" sz="1800" b="1" dirty="0" err="1">
                <a:latin typeface="Courier New" pitchFamily="49" charset="0"/>
              </a:rPr>
              <a:t>andmap</a:t>
            </a:r>
            <a:r>
              <a:rPr lang="en-US" sz="1800" b="1" dirty="0">
                <a:latin typeface="Courier New" pitchFamily="49" charset="0"/>
              </a:rPr>
              <a:t>-cps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(make-cps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(lambda (L)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(= (length-cps L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(length-cps (car m) identity))))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(cdr 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identity)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(apply-k k #t)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(apply-k k #f))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(apply-k k #f))))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2927002"/>
            <a:ext cx="2800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CC0097"/>
                </a:solidFill>
              </a:rPr>
              <a:t>Which call(s) to non-primitive procedures is/are not in tail-position?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935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17882</TotalTime>
  <Words>1990</Words>
  <Application>Microsoft Office PowerPoint</Application>
  <PresentationFormat>On-screen Show (4:3)</PresentationFormat>
  <Paragraphs>342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Consolas</vt:lpstr>
      <vt:lpstr>Courier New</vt:lpstr>
      <vt:lpstr>Times New Roman</vt:lpstr>
      <vt:lpstr>Wingdings</vt:lpstr>
      <vt:lpstr>Default Design</vt:lpstr>
      <vt:lpstr>CSSE 304   Day 25 </vt:lpstr>
      <vt:lpstr>PowerPoint Presentation</vt:lpstr>
      <vt:lpstr>Succeed and fail continuations</vt:lpstr>
      <vt:lpstr>Subst-leftmost with continuations</vt:lpstr>
      <vt:lpstr>PowerPoint Presentation</vt:lpstr>
      <vt:lpstr>PowerPoint Presentation</vt:lpstr>
      <vt:lpstr>Some incorrect CPS code</vt:lpstr>
      <vt:lpstr>Some incorrect CPS code</vt:lpstr>
      <vt:lpstr>Some incorrect CPS code</vt:lpstr>
      <vt:lpstr>Some incorrect CPS code</vt:lpstr>
      <vt:lpstr>CPS and the future of 304</vt:lpstr>
      <vt:lpstr>Another CPS example</vt:lpstr>
      <vt:lpstr>cps-list-recur</vt:lpstr>
      <vt:lpstr>Back to Writing the interpreter</vt:lpstr>
      <vt:lpstr>Add letrec to the interpreted language</vt:lpstr>
      <vt:lpstr>PowerPoint Presentation</vt:lpstr>
      <vt:lpstr>letrec  Evaluation</vt:lpstr>
      <vt:lpstr>How to evaluate letrec?</vt:lpstr>
      <vt:lpstr>Extend-env-recursively:  Three possible approaches </vt:lpstr>
      <vt:lpstr>Disclaimer</vt:lpstr>
      <vt:lpstr>datatype for no-mutation approach</vt:lpstr>
      <vt:lpstr>Recursive extension without mutation</vt:lpstr>
      <vt:lpstr>PowerPoint Presentation</vt:lpstr>
      <vt:lpstr>Mutation solution: Uses the ribcage implementation of environments.</vt:lpstr>
      <vt:lpstr>Mutation solution: Uses the ribcage implementation of environments.</vt:lpstr>
      <vt:lpstr>PowerPoint Presentation</vt:lpstr>
      <vt:lpstr>Another Mutation solution: Expand the source code using syntax-expand.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163</cp:revision>
  <cp:lastPrinted>2019-01-21T16:10:53Z</cp:lastPrinted>
  <dcterms:created xsi:type="dcterms:W3CDTF">2003-10-20T17:10:23Z</dcterms:created>
  <dcterms:modified xsi:type="dcterms:W3CDTF">2019-01-22T15:47:42Z</dcterms:modified>
</cp:coreProperties>
</file>