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28" r:id="rId2"/>
    <p:sldId id="304" r:id="rId3"/>
    <p:sldId id="443" r:id="rId4"/>
    <p:sldId id="438" r:id="rId5"/>
    <p:sldId id="439" r:id="rId6"/>
    <p:sldId id="440" r:id="rId7"/>
    <p:sldId id="459" r:id="rId8"/>
    <p:sldId id="419" r:id="rId9"/>
    <p:sldId id="444" r:id="rId10"/>
    <p:sldId id="448" r:id="rId11"/>
    <p:sldId id="422" r:id="rId12"/>
    <p:sldId id="457" r:id="rId13"/>
    <p:sldId id="458" r:id="rId14"/>
    <p:sldId id="400" r:id="rId15"/>
    <p:sldId id="451" r:id="rId16"/>
    <p:sldId id="387" r:id="rId17"/>
    <p:sldId id="445" r:id="rId18"/>
    <p:sldId id="449" r:id="rId19"/>
    <p:sldId id="450" r:id="rId20"/>
    <p:sldId id="447" r:id="rId21"/>
    <p:sldId id="376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E3E3E3"/>
    <a:srgbClr val="FF0000"/>
    <a:srgbClr val="0033CC"/>
    <a:srgbClr val="75FFFF"/>
    <a:srgbClr val="D2C1A2"/>
    <a:srgbClr val="FF3300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2" autoAdjust="0"/>
    <p:restoredTop sz="72066" autoAdjust="0"/>
  </p:normalViewPr>
  <p:slideViewPr>
    <p:cSldViewPr>
      <p:cViewPr varScale="1">
        <p:scale>
          <a:sx n="66" d="100"/>
          <a:sy n="66" d="100"/>
        </p:scale>
        <p:origin x="2568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90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t" anchorCtr="0" compatLnSpc="1">
            <a:prstTxWarp prst="textNoShape">
              <a:avLst/>
            </a:prstTxWarp>
          </a:bodyPr>
          <a:lstStyle>
            <a:lvl1pPr defTabSz="958345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t" anchorCtr="0" compatLnSpc="1">
            <a:prstTxWarp prst="textNoShape">
              <a:avLst/>
            </a:prstTxWarp>
          </a:bodyPr>
          <a:lstStyle>
            <a:lvl1pPr algn="r" defTabSz="958345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b" anchorCtr="0" compatLnSpc="1">
            <a:prstTxWarp prst="textNoShape">
              <a:avLst/>
            </a:prstTxWarp>
          </a:bodyPr>
          <a:lstStyle>
            <a:lvl1pPr defTabSz="958345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b" anchorCtr="0" compatLnSpc="1">
            <a:prstTxWarp prst="textNoShape">
              <a:avLst/>
            </a:prstTxWarp>
          </a:bodyPr>
          <a:lstStyle>
            <a:lvl1pPr algn="r" defTabSz="958345">
              <a:defRPr sz="1200"/>
            </a:lvl1pPr>
          </a:lstStyle>
          <a:p>
            <a:fld id="{67678ED9-3248-42EA-9843-5A1BDDB3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803775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6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C98F7B-29CD-4C6A-9715-3270586611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74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9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(lambda (v) (* 5 (* 4 (* 3 v))))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0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this slide when making PFD</a:t>
            </a:r>
            <a:r>
              <a:rPr lang="en-US" baseline="0" dirty="0"/>
              <a:t> for students, then unhide for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4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1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96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(define list-copy-cps</a:t>
            </a:r>
          </a:p>
          <a:p>
            <a:r>
              <a:rPr lang="pt-BR" dirty="0"/>
              <a:t>  (lambda (L k)  </a:t>
            </a:r>
          </a:p>
          <a:p>
            <a:r>
              <a:rPr lang="pt-BR" dirty="0"/>
              <a:t>    (if (null? L)</a:t>
            </a:r>
          </a:p>
          <a:p>
            <a:r>
              <a:rPr lang="pt-BR" dirty="0"/>
              <a:t>        (apply-continuation</a:t>
            </a:r>
            <a:r>
              <a:rPr lang="pt-BR" baseline="0" dirty="0"/>
              <a:t> </a:t>
            </a:r>
            <a:r>
              <a:rPr lang="pt-BR" dirty="0"/>
              <a:t>k '())</a:t>
            </a:r>
          </a:p>
          <a:p>
            <a:r>
              <a:rPr lang="pt-BR" dirty="0"/>
              <a:t>        (list-copy-cps (cdr L)</a:t>
            </a:r>
          </a:p>
          <a:p>
            <a:r>
              <a:rPr lang="pt-BR" dirty="0"/>
              <a:t>                       (lambda (copied-cdr)</a:t>
            </a:r>
          </a:p>
          <a:p>
            <a:r>
              <a:rPr lang="pt-BR" dirty="0"/>
              <a:t>                         (apply-continuation k (cons (car L) </a:t>
            </a:r>
          </a:p>
          <a:p>
            <a:r>
              <a:rPr lang="pt-BR" dirty="0"/>
              <a:t>                                                                      copied-cdr)))))))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3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sz="4000" dirty="0"/>
              <a:t>Prelude:</a:t>
            </a:r>
            <a:br>
              <a:rPr lang="en-US" sz="4000" dirty="0"/>
            </a:br>
            <a:r>
              <a:rPr lang="en-US" sz="4000" dirty="0"/>
              <a:t>Courtesy of Matt Ellis </a:t>
            </a:r>
            <a:r>
              <a:rPr lang="en-US" sz="2400" dirty="0"/>
              <a:t>and</a:t>
            </a:r>
            <a:r>
              <a:rPr lang="en-US" sz="4000" dirty="0"/>
              <a:t> Kyle </a:t>
            </a:r>
            <a:r>
              <a:rPr lang="en-US" sz="4000" dirty="0" err="1"/>
              <a:t>Gossman</a:t>
            </a:r>
            <a:endParaRPr lang="en-US" sz="40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763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evil 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; their name for it, not mine!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((lambda (lambda)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((lambda </a:t>
            </a:r>
            <a:r>
              <a:rPr lang="en-US" sz="2800" b="1" dirty="0" err="1">
                <a:latin typeface="Courier New" pitchFamily="49" charset="0"/>
              </a:rPr>
              <a:t>lambda</a:t>
            </a:r>
            <a:r>
              <a:rPr lang="en-US" sz="2800" b="1" dirty="0">
                <a:latin typeface="Courier New" pitchFamily="49" charset="0"/>
              </a:rPr>
              <a:t>) lambda))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((lambda 'lambda 'lambda)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(lambda (lambda)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(lambda </a:t>
            </a:r>
            <a:r>
              <a:rPr lang="en-US" sz="2800" b="1" dirty="0" err="1">
                <a:latin typeface="Courier New" pitchFamily="49" charset="0"/>
              </a:rPr>
              <a:t>lambda</a:t>
            </a:r>
            <a:r>
              <a:rPr lang="en-US" sz="2800" b="1" dirty="0">
                <a:latin typeface="Courier New" pitchFamily="49" charset="0"/>
              </a:rPr>
              <a:t>))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(lambda (lambda)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lambda))))</a:t>
            </a:r>
            <a:br>
              <a:rPr lang="en-US" sz="2800" b="1" dirty="0">
                <a:latin typeface="Courier New" pitchFamily="49" charset="0"/>
              </a:rPr>
            </a:br>
            <a:br>
              <a:rPr lang="en-US" sz="2000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evil</a:t>
            </a:r>
            <a:r>
              <a:rPr lang="en-US" b="1" dirty="0"/>
              <a:t> is legal in Scheme!  What does it do?</a:t>
            </a:r>
            <a:endParaRPr lang="en-US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3600" b="1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3962401"/>
            <a:ext cx="3962400" cy="229293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</a:rPr>
              <a:t>Perhaps the use of trace-lambda will help you figure it out.</a:t>
            </a:r>
          </a:p>
          <a:p>
            <a:endParaRPr lang="en-US" sz="1100" b="1" dirty="0">
              <a:solidFill>
                <a:srgbClr val="FF3300"/>
              </a:solidFill>
            </a:endParaRPr>
          </a:p>
          <a:p>
            <a:r>
              <a:rPr lang="en-US" sz="2200" b="1" dirty="0">
                <a:solidFill>
                  <a:srgbClr val="FF3300"/>
                </a:solidFill>
              </a:rPr>
              <a:t>Matt and Kyle are 2005 CS alumni whose legacy lives on.</a:t>
            </a:r>
          </a:p>
        </p:txBody>
      </p:sp>
    </p:spTree>
    <p:extLst>
      <p:ext uri="{BB962C8B-B14F-4D97-AF65-F5344CB8AC3E}">
        <p14:creationId xmlns:p14="http://schemas.microsoft.com/office/powerpoint/2010/main" val="363810781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1786C3-9775-4C06-A740-F437044A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vs. Substantial Procedures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04A7FD-E433-43AB-965E-D7995732A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</a:t>
            </a:r>
            <a:r>
              <a:rPr lang="en-US" sz="2800" dirty="0" err="1"/>
              <a:t>CPSing</a:t>
            </a:r>
            <a:r>
              <a:rPr lang="en-US" sz="2800" dirty="0"/>
              <a:t> our code, we divide the set of procedures into two groups: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Primitive</a:t>
            </a:r>
            <a:r>
              <a:rPr lang="en-US" sz="2400" dirty="0"/>
              <a:t> procedures can be called without a continuation argument.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Substantial</a:t>
            </a:r>
            <a:r>
              <a:rPr lang="en-US" sz="2400" dirty="0"/>
              <a:t> procedures (I made up this name) expect a continuation argument.</a:t>
            </a:r>
          </a:p>
          <a:p>
            <a:r>
              <a:rPr lang="en-US" sz="2800" dirty="0"/>
              <a:t>By default, built-in procedures and non-recursive procedures will be considered primitive; recursive procedures substantial.</a:t>
            </a:r>
          </a:p>
          <a:p>
            <a:r>
              <a:rPr lang="en-US" sz="2800" dirty="0"/>
              <a:t>Sometimes it will be useful to write a substantial version of a procedure that would normally be primitive.</a:t>
            </a:r>
          </a:p>
        </p:txBody>
      </p:sp>
    </p:spTree>
    <p:extLst>
      <p:ext uri="{BB962C8B-B14F-4D97-AF65-F5344CB8AC3E}">
        <p14:creationId xmlns:p14="http://schemas.microsoft.com/office/powerpoint/2010/main" val="69161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Tail-recursive form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all substantial calls  (i.e., calls to substantial procedures) are in tail position, then the stack doesn’t have to grow.</a:t>
            </a:r>
          </a:p>
          <a:p>
            <a:r>
              <a:rPr lang="en-US" dirty="0"/>
              <a:t>Can we write the code for ANY computation in tail-recursive form?</a:t>
            </a:r>
          </a:p>
          <a:p>
            <a:r>
              <a:rPr lang="en-US" dirty="0"/>
              <a:t>Let’s try!</a:t>
            </a:r>
          </a:p>
          <a:p>
            <a:r>
              <a:rPr lang="en-US" dirty="0"/>
              <a:t>First, what parts of expressions are in tail position?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7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/>
              <a:t>Tail-position examples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 a </a:t>
            </a:r>
            <a:r>
              <a:rPr lang="en-US" sz="2800" dirty="0">
                <a:solidFill>
                  <a:srgbClr val="FF3300"/>
                </a:solidFill>
              </a:rPr>
              <a:t>tail-form</a:t>
            </a:r>
            <a:r>
              <a:rPr lang="en-US" sz="2800" dirty="0"/>
              <a:t> expression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 calls to </a:t>
            </a:r>
            <a:r>
              <a:rPr lang="en-US" sz="2400" b="1" dirty="0"/>
              <a:t>substantial</a:t>
            </a:r>
            <a:r>
              <a:rPr lang="en-US" sz="2400" dirty="0"/>
              <a:t> procedures are in</a:t>
            </a:r>
            <a:r>
              <a:rPr lang="en-US" sz="2400" b="1" dirty="0"/>
              <a:t> tail position</a:t>
            </a:r>
            <a:r>
              <a:rPr lang="en-US" sz="2400" dirty="0"/>
              <a:t>. 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I.e., any such call is the last thing to be done in the current procedure application.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Which expressions are in tail position in the following code segments?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(begin e1 e2 e3)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(if e1 e2 e3)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cond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[e1 e2] [e3 e4] … [else e])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(let ([v1 e1] [v2 e2] …) e)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(e1 e2 e3)</a:t>
            </a:r>
            <a:r>
              <a:rPr lang="en-US" sz="2400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3300"/>
                </a:solidFill>
              </a:rPr>
              <a:t>; procedure application.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9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/>
              <a:t>Tail-position examples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05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 a </a:t>
            </a:r>
            <a:r>
              <a:rPr lang="en-US" sz="2800" dirty="0">
                <a:solidFill>
                  <a:srgbClr val="FF3300"/>
                </a:solidFill>
              </a:rPr>
              <a:t>tail-form</a:t>
            </a:r>
            <a:r>
              <a:rPr lang="en-US" sz="2800" dirty="0"/>
              <a:t> expression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 calls to </a:t>
            </a:r>
            <a:r>
              <a:rPr lang="en-US" sz="2400" b="1" dirty="0"/>
              <a:t>substantial</a:t>
            </a:r>
            <a:r>
              <a:rPr lang="en-US" sz="2400" dirty="0"/>
              <a:t> procedures are in</a:t>
            </a:r>
            <a:r>
              <a:rPr lang="en-US" sz="2400" b="1" dirty="0"/>
              <a:t> tail position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I.e., each such call is the last thing to be done in the current procedure application.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Which expressions are in tail position in the following code segments?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(begin e1 e2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e3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(if e1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e2 e3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cond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[e1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e2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] [e3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e4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] … [else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])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(let ([v1 e1] [v2 e2] …)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(e1 e2 e3)</a:t>
            </a:r>
            <a:r>
              <a:rPr lang="en-US" sz="2400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; none of the parts are in tail position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 CPS code, only the red expressions may be applications of </a:t>
            </a:r>
            <a:r>
              <a:rPr lang="en-US" sz="2400" b="1" dirty="0"/>
              <a:t>substantial</a:t>
            </a:r>
            <a:r>
              <a:rPr lang="en-US" sz="2400" dirty="0"/>
              <a:t> procedures.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11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(lambda (x) e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… e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 expression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baseline="-25000" dirty="0">
                <a:solidFill>
                  <a:srgbClr val="FF0000"/>
                </a:solidFill>
              </a:rPr>
              <a:t>n</a:t>
            </a:r>
            <a:r>
              <a:rPr lang="en-US" dirty="0"/>
              <a:t> is in tail position.</a:t>
            </a:r>
          </a:p>
          <a:p>
            <a:pPr lvl="1"/>
            <a:r>
              <a:rPr lang="en-US" dirty="0"/>
              <a:t>e</a:t>
            </a:r>
            <a:r>
              <a:rPr lang="en-US" baseline="-25000" dirty="0"/>
              <a:t>n</a:t>
            </a:r>
            <a:r>
              <a:rPr lang="en-US" dirty="0"/>
              <a:t> is </a:t>
            </a:r>
            <a:r>
              <a:rPr lang="en-US" i="1" dirty="0"/>
              <a:t>not</a:t>
            </a:r>
            <a:r>
              <a:rPr lang="en-US" dirty="0"/>
              <a:t> evaluated when the lambda expression is evaluated.</a:t>
            </a:r>
          </a:p>
          <a:p>
            <a:pPr lvl="1"/>
            <a:r>
              <a:rPr lang="en-US" dirty="0"/>
              <a:t>It only gets evaluated when the procedure is </a:t>
            </a:r>
            <a:r>
              <a:rPr lang="en-US" i="1" dirty="0"/>
              <a:t>applied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Then e</a:t>
            </a:r>
            <a:r>
              <a:rPr lang="en-US" baseline="-25000" dirty="0"/>
              <a:t>n</a:t>
            </a:r>
            <a:r>
              <a:rPr lang="en-US" dirty="0"/>
              <a:t> is the last thing to be evaluated.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B36F-5265-405B-9077-888E9CA8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C6D1-49AC-43DB-AF75-285BC4D17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close to abstract as we can come</a:t>
            </a:r>
          </a:p>
          <a:p>
            <a:r>
              <a:rPr lang="en-US" dirty="0"/>
              <a:t>Procedures:</a:t>
            </a:r>
          </a:p>
          <a:p>
            <a:pPr lvl="1"/>
            <a:r>
              <a:rPr lang="en-US" dirty="0"/>
              <a:t>make-k    constructs a continuation </a:t>
            </a:r>
            <a:br>
              <a:rPr lang="en-US" dirty="0"/>
            </a:br>
            <a:r>
              <a:rPr lang="en-US" dirty="0"/>
              <a:t>                representation</a:t>
            </a:r>
          </a:p>
          <a:p>
            <a:pPr lvl="1"/>
            <a:r>
              <a:rPr lang="en-US" dirty="0"/>
              <a:t>apply-k     Applies a continuation </a:t>
            </a:r>
            <a:br>
              <a:rPr lang="en-US" dirty="0"/>
            </a:br>
            <a:r>
              <a:rPr lang="en-US" dirty="0"/>
              <a:t>                 representation to an  argument</a:t>
            </a:r>
          </a:p>
          <a:p>
            <a:r>
              <a:rPr lang="en-US" dirty="0"/>
              <a:t>For our first implementation (for A15),  a continuation is represented by a Scheme procedure.</a:t>
            </a:r>
          </a:p>
        </p:txBody>
      </p:sp>
    </p:spTree>
    <p:extLst>
      <p:ext uri="{BB962C8B-B14F-4D97-AF65-F5344CB8AC3E}">
        <p14:creationId xmlns:p14="http://schemas.microsoft.com/office/powerpoint/2010/main" val="2645880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9067800" cy="685800"/>
          </a:xfrm>
        </p:spPr>
        <p:txBody>
          <a:bodyPr/>
          <a:lstStyle/>
          <a:p>
            <a:r>
              <a:rPr lang="en-US" sz="3200" dirty="0">
                <a:solidFill>
                  <a:srgbClr val="CC0099"/>
                </a:solidFill>
              </a:rPr>
              <a:t>Recall: first two Environment representations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79036"/>
            <a:ext cx="6400800" cy="9785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C0099"/>
                </a:solidFill>
              </a:rPr>
              <a:t>Use Scheme procedures as environments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C0099"/>
                </a:solidFill>
              </a:rPr>
              <a:t>Use environment datatype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51923"/>
            <a:ext cx="4495800" cy="2193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</a:t>
            </a:r>
            <a:r>
              <a:rPr lang="en-US" sz="1600" b="1" dirty="0">
                <a:latin typeface="Courier New" pitchFamily="49" charset="0"/>
              </a:rPr>
              <a:t>(define apply-env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         (lambda (env 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(env 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))) </a:t>
            </a:r>
          </a:p>
          <a:p>
            <a:pPr>
              <a:lnSpc>
                <a:spcPct val="85000"/>
              </a:lnSpc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(define empty-env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(lambda ()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(lambda (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(eopl:error 'apply-env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 "No binding for ~s"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  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))))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486431"/>
            <a:ext cx="5562600" cy="219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(define extend-env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(lambda (</a:t>
            </a:r>
            <a:r>
              <a:rPr lang="en-US" sz="1600" b="1" dirty="0" err="1">
                <a:latin typeface="Courier New" pitchFamily="49" charset="0"/>
              </a:rPr>
              <a:t>syms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vals</a:t>
            </a:r>
            <a:r>
              <a:rPr lang="en-US" sz="1600" b="1" dirty="0">
                <a:latin typeface="Courier New" pitchFamily="49" charset="0"/>
              </a:rPr>
              <a:t> env)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(lambda (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  (let ([</a:t>
            </a:r>
            <a:r>
              <a:rPr lang="en-US" sz="1600" b="1" dirty="0" err="1">
                <a:latin typeface="Courier New" pitchFamily="49" charset="0"/>
              </a:rPr>
              <a:t>pos</a:t>
            </a:r>
            <a:r>
              <a:rPr lang="en-US" sz="1600" b="1" dirty="0">
                <a:latin typeface="Courier New" pitchFamily="49" charset="0"/>
              </a:rPr>
              <a:t> (list-find-position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 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 </a:t>
            </a:r>
            <a:r>
              <a:rPr lang="en-US" sz="1600" b="1" dirty="0" err="1">
                <a:latin typeface="Courier New" pitchFamily="49" charset="0"/>
              </a:rPr>
              <a:t>syms</a:t>
            </a:r>
            <a:r>
              <a:rPr lang="en-US" sz="1600" b="1" dirty="0">
                <a:latin typeface="Courier New" pitchFamily="49" charset="0"/>
              </a:rPr>
              <a:t>)])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    (if (number? </a:t>
            </a:r>
            <a:r>
              <a:rPr lang="en-US" sz="1600" b="1" dirty="0" err="1">
                <a:latin typeface="Courier New" pitchFamily="49" charset="0"/>
              </a:rPr>
              <a:t>pos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        (list-ref </a:t>
            </a:r>
            <a:r>
              <a:rPr lang="en-US" sz="1600" b="1" dirty="0" err="1">
                <a:latin typeface="Courier New" pitchFamily="49" charset="0"/>
              </a:rPr>
              <a:t>vals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pos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 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(apply-env env 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))))))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05200"/>
            <a:ext cx="5181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(define-datatype environment </a:t>
            </a:r>
            <a:r>
              <a:rPr lang="en-US" sz="1500" b="1" dirty="0" err="1">
                <a:latin typeface="Courier New" pitchFamily="49" charset="0"/>
              </a:rPr>
              <a:t>environment</a:t>
            </a:r>
            <a:r>
              <a:rPr lang="en-US" sz="1500" b="1" dirty="0">
                <a:latin typeface="Courier New" pitchFamily="49" charset="0"/>
              </a:rPr>
              <a:t>?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[empty-env-record]            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[extended-env-record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</a:t>
            </a:r>
            <a:r>
              <a:rPr lang="en-US" sz="1500" b="1" dirty="0" err="1">
                <a:latin typeface="Courier New" pitchFamily="49" charset="0"/>
              </a:rPr>
              <a:t>syms</a:t>
            </a:r>
            <a:r>
              <a:rPr lang="en-US" sz="1500" b="1" dirty="0">
                <a:latin typeface="Courier New" pitchFamily="49" charset="0"/>
              </a:rPr>
              <a:t> (list-of symbol?))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</a:t>
            </a:r>
            <a:r>
              <a:rPr lang="en-US" sz="1500" b="1" dirty="0" err="1">
                <a:latin typeface="Courier New" pitchFamily="49" charset="0"/>
              </a:rPr>
              <a:t>vals</a:t>
            </a:r>
            <a:r>
              <a:rPr lang="en-US" sz="1500" b="1" dirty="0">
                <a:latin typeface="Courier New" pitchFamily="49" charset="0"/>
              </a:rPr>
              <a:t> (list-of scheme-value?))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(env  environment?)])</a:t>
            </a:r>
            <a:br>
              <a:rPr lang="en-US" sz="1500" b="1" dirty="0">
                <a:latin typeface="Courier New" pitchFamily="49" charset="0"/>
              </a:rPr>
            </a:br>
            <a:endParaRPr lang="en-US" sz="15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(define empty-env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(lambda ()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(empty-env-record)))</a:t>
            </a:r>
          </a:p>
          <a:p>
            <a:pPr>
              <a:lnSpc>
                <a:spcPct val="85000"/>
              </a:lnSpc>
            </a:pPr>
            <a:endParaRPr lang="en-US" sz="15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(define extend-env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(lambda (</a:t>
            </a:r>
            <a:r>
              <a:rPr lang="en-US" sz="1500" b="1" dirty="0" err="1">
                <a:latin typeface="Courier New" pitchFamily="49" charset="0"/>
              </a:rPr>
              <a:t>syms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vals</a:t>
            </a:r>
            <a:r>
              <a:rPr lang="en-US" sz="1500" b="1" dirty="0">
                <a:latin typeface="Courier New" pitchFamily="49" charset="0"/>
              </a:rPr>
              <a:t> env)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(extended-env-record </a:t>
            </a:r>
            <a:r>
              <a:rPr lang="en-US" sz="1500" b="1" dirty="0" err="1">
                <a:latin typeface="Courier New" pitchFamily="49" charset="0"/>
              </a:rPr>
              <a:t>syms</a:t>
            </a:r>
            <a:r>
              <a:rPr lang="en-US" sz="1500" b="1" dirty="0"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             </a:t>
            </a:r>
            <a:r>
              <a:rPr lang="en-US" sz="1500" b="1" dirty="0" err="1">
                <a:latin typeface="Courier New" pitchFamily="49" charset="0"/>
              </a:rPr>
              <a:t>vals</a:t>
            </a:r>
            <a:r>
              <a:rPr lang="en-US" sz="1500" b="1" dirty="0"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             env)))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3886200"/>
            <a:ext cx="5486400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(define apply-env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(lambda (env </a:t>
            </a:r>
            <a:r>
              <a:rPr lang="en-US" sz="1500" b="1" dirty="0" err="1">
                <a:latin typeface="Courier New" pitchFamily="49" charset="0"/>
              </a:rPr>
              <a:t>sym</a:t>
            </a:r>
            <a:r>
              <a:rPr lang="en-US" sz="15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(cases environment 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[empty-env-record ()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(</a:t>
            </a:r>
            <a:r>
              <a:rPr lang="en-US" sz="1500" b="1" dirty="0" err="1">
                <a:latin typeface="Courier New" pitchFamily="49" charset="0"/>
              </a:rPr>
              <a:t>errorf</a:t>
            </a:r>
            <a:r>
              <a:rPr lang="en-US" sz="1500" b="1" dirty="0">
                <a:latin typeface="Courier New" pitchFamily="49" charset="0"/>
              </a:rPr>
              <a:t> 'apply-env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   "No binding for ~s" </a:t>
            </a:r>
            <a:r>
              <a:rPr lang="en-US" sz="1500" b="1" dirty="0" err="1">
                <a:latin typeface="Courier New" pitchFamily="49" charset="0"/>
              </a:rPr>
              <a:t>sym</a:t>
            </a:r>
            <a:r>
              <a:rPr lang="en-US" sz="1500" b="1" dirty="0">
                <a:latin typeface="Courier New" pitchFamily="49" charset="0"/>
              </a:rPr>
              <a:t>)]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[extended-env-record (</a:t>
            </a:r>
            <a:r>
              <a:rPr lang="en-US" sz="1500" b="1" dirty="0" err="1">
                <a:latin typeface="Courier New" pitchFamily="49" charset="0"/>
              </a:rPr>
              <a:t>syms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vals</a:t>
            </a:r>
            <a:r>
              <a:rPr lang="en-US" sz="1500" b="1" dirty="0">
                <a:latin typeface="Courier New" pitchFamily="49" charset="0"/>
              </a:rPr>
              <a:t> env)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(let ([</a:t>
            </a:r>
            <a:r>
              <a:rPr lang="en-US" sz="1500" b="1" dirty="0" err="1">
                <a:latin typeface="Courier New" pitchFamily="49" charset="0"/>
              </a:rPr>
              <a:t>pos</a:t>
            </a:r>
            <a:r>
              <a:rPr lang="en-US" sz="1500" b="1" dirty="0"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   (list-find-position </a:t>
            </a:r>
            <a:r>
              <a:rPr lang="en-US" sz="1500" b="1" dirty="0" err="1">
                <a:latin typeface="Courier New" pitchFamily="49" charset="0"/>
              </a:rPr>
              <a:t>sym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syms</a:t>
            </a:r>
            <a:r>
              <a:rPr lang="en-US" sz="1500" b="1" dirty="0">
                <a:latin typeface="Courier New" pitchFamily="49" charset="0"/>
              </a:rPr>
              <a:t>)])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(if (number? </a:t>
            </a:r>
            <a:r>
              <a:rPr lang="en-US" sz="1500" b="1" dirty="0" err="1">
                <a:latin typeface="Courier New" pitchFamily="49" charset="0"/>
              </a:rPr>
              <a:t>pos</a:t>
            </a:r>
            <a:r>
              <a:rPr lang="en-US" sz="15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(list-ref </a:t>
            </a:r>
            <a:r>
              <a:rPr lang="en-US" sz="1500" b="1" dirty="0" err="1">
                <a:latin typeface="Courier New" pitchFamily="49" charset="0"/>
              </a:rPr>
              <a:t>vals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pos</a:t>
            </a:r>
            <a:r>
              <a:rPr lang="en-US" sz="15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(apply-env env </a:t>
            </a:r>
            <a:r>
              <a:rPr lang="en-US" sz="1500" b="1" dirty="0" err="1">
                <a:latin typeface="Courier New" pitchFamily="49" charset="0"/>
              </a:rPr>
              <a:t>sym</a:t>
            </a:r>
            <a:r>
              <a:rPr lang="en-US" sz="1500" b="1" dirty="0">
                <a:latin typeface="Courier New" pitchFamily="49" charset="0"/>
              </a:rPr>
              <a:t>)))])))</a:t>
            </a:r>
          </a:p>
          <a:p>
            <a:endParaRPr lang="en-US" sz="15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6705600" y="2745857"/>
            <a:ext cx="381000" cy="422461"/>
          </a:xfrm>
          <a:prstGeom prst="upArrow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953000" y="3168318"/>
            <a:ext cx="419100" cy="392352"/>
          </a:xfrm>
          <a:prstGeom prst="downArrow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47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305800" cy="1143000"/>
          </a:xfrm>
        </p:spPr>
        <p:txBody>
          <a:bodyPr/>
          <a:lstStyle/>
          <a:p>
            <a:r>
              <a:rPr lang="en-US" dirty="0"/>
              <a:t>CPS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3581400"/>
          </a:xfrm>
        </p:spPr>
        <p:txBody>
          <a:bodyPr/>
          <a:lstStyle/>
          <a:p>
            <a:r>
              <a:rPr lang="en-US" sz="2800" dirty="0"/>
              <a:t>We pass an explicit continuation with each procedure call, in order to keep the code in tail-form.</a:t>
            </a:r>
          </a:p>
          <a:p>
            <a:r>
              <a:rPr lang="en-US" sz="2800" dirty="0"/>
              <a:t>How to represent continuations?</a:t>
            </a:r>
            <a:br>
              <a:rPr lang="en-US" sz="2800" dirty="0"/>
            </a:br>
            <a:r>
              <a:rPr lang="en-US" sz="2400" dirty="0"/>
              <a:t>Same approach we used for environments!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First implementation</a:t>
            </a:r>
            <a:r>
              <a:rPr lang="en-US" sz="2400" dirty="0"/>
              <a:t>: A continuation is a (first-class) Scheme procedure.</a:t>
            </a:r>
          </a:p>
          <a:p>
            <a:pPr marL="457200" lvl="1" indent="0">
              <a:buNone/>
            </a:pPr>
            <a:endParaRPr lang="en-US" sz="1100" dirty="0"/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Second implementation</a:t>
            </a:r>
            <a:r>
              <a:rPr lang="en-US" sz="2400" dirty="0"/>
              <a:t>: A continuation is a record, defined using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define-datatype</a:t>
            </a:r>
          </a:p>
          <a:p>
            <a:pPr lvl="1"/>
            <a:endParaRPr lang="en-US" sz="1100" dirty="0"/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In both implementations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(apply-k k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AA5A-AA00-4E32-97CA-E991383B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Representation of Continuations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727C-6467-483F-B30C-7F8861283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continuation is represented by a Scheme procedure.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make-k</a:t>
            </a:r>
            <a:r>
              <a:rPr lang="en-US" dirty="0"/>
              <a:t> procedure is used to create a continuation.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dirty="0"/>
              <a:t> is used to apply a continuation to an answer.</a:t>
            </a:r>
          </a:p>
          <a:p>
            <a:r>
              <a:rPr lang="en-US" dirty="0"/>
              <a:t>In this continuation representation, the implementations of both of these procedures are very simple. </a:t>
            </a:r>
          </a:p>
        </p:txBody>
      </p:sp>
    </p:spTree>
    <p:extLst>
      <p:ext uri="{BB962C8B-B14F-4D97-AF65-F5344CB8AC3E}">
        <p14:creationId xmlns:p14="http://schemas.microsoft.com/office/powerpoint/2010/main" val="115162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B62B-8AF8-4D98-ADD8-1A2167B8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Make-k and apply-k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1ED2-CE47-43E6-B2CB-BDF3C3C4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54102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make-k</a:t>
            </a:r>
            <a:b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(lambda (k) k))</a:t>
            </a:r>
          </a:p>
          <a:p>
            <a:r>
              <a:rPr lang="en-US" sz="2800" dirty="0"/>
              <a:t>Why?</a:t>
            </a:r>
          </a:p>
          <a:p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apply-k</a:t>
            </a:r>
            <a:b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(lambda (k v) </a:t>
            </a:r>
            <a:b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(k v)))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Whenever we call a substantial procedure, we pass in a continuation that is “created”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make-k</a:t>
            </a:r>
            <a:r>
              <a:rPr lang="en-US" sz="2800" dirty="0">
                <a:cs typeface="Courier New" panose="02070309020205020404" pitchFamily="49" charset="0"/>
              </a:rPr>
              <a:t>.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Whenever we get an answer without calling a substantial procedure, we apply the current continuation to that answer.</a:t>
            </a:r>
          </a:p>
        </p:txBody>
      </p:sp>
    </p:spTree>
    <p:extLst>
      <p:ext uri="{BB962C8B-B14F-4D97-AF65-F5344CB8AC3E}">
        <p14:creationId xmlns:p14="http://schemas.microsoft.com/office/powerpoint/2010/main" val="144428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381000"/>
            <a:ext cx="6477000" cy="3505200"/>
          </a:xfrm>
        </p:spPr>
        <p:txBody>
          <a:bodyPr/>
          <a:lstStyle/>
          <a:p>
            <a:r>
              <a:rPr lang="en-US" dirty="0"/>
              <a:t>CSSE 304   Day 22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038600"/>
            <a:ext cx="7924800" cy="2438400"/>
          </a:xfrm>
        </p:spPr>
        <p:txBody>
          <a:bodyPr/>
          <a:lstStyle/>
          <a:p>
            <a:pPr algn="l"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/>
              <a:t>Answers to Student questions</a:t>
            </a:r>
          </a:p>
          <a:p>
            <a:pPr algn="l"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/>
              <a:t>Continuations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CPS procedures</a:t>
            </a:r>
            <a:endParaRPr lang="en-US" sz="2800" dirty="0"/>
          </a:p>
          <a:p>
            <a:pPr algn="l"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793A-A43E-4F73-91D1-A8EF6913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CC3F-C5F4-4F7B-ADC7-59D1F6CE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starting code is in the live-in-class folder.</a:t>
            </a:r>
          </a:p>
        </p:txBody>
      </p:sp>
    </p:spTree>
    <p:extLst>
      <p:ext uri="{BB962C8B-B14F-4D97-AF65-F5344CB8AC3E}">
        <p14:creationId xmlns:p14="http://schemas.microsoft.com/office/powerpoint/2010/main" val="920376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CPS procedure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915400" cy="4876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print-list-copy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(list)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(list-copy-cps list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(make-k (lambda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(display "The copied list is ")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(display x)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(newline))))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list-copy-cps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(L k) </a:t>
            </a:r>
            <a:endParaRPr lang="en-US" b="1" dirty="0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5257800" y="3657600"/>
            <a:ext cx="3886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  <a:latin typeface="+mn-lt"/>
              </a:rPr>
              <a:t>There are more examples of procedures to rewrite in CPS form on pages 210-211 of EoPL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 and CPS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81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 Scheme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4724400"/>
          </a:xfrm>
        </p:spPr>
        <p:txBody>
          <a:bodyPr/>
          <a:lstStyle/>
          <a:p>
            <a:r>
              <a:rPr lang="en-US"/>
              <a:t>The two most basic things that affect flow of control in a program are:</a:t>
            </a:r>
          </a:p>
          <a:p>
            <a:r>
              <a:rPr lang="en-US"/>
              <a:t>The current ______________ to be evaluated.</a:t>
            </a:r>
          </a:p>
          <a:p>
            <a:r>
              <a:rPr lang="en-US"/>
              <a:t>The __________________ which tells what is to be done with that value.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657600" y="25908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CC0099"/>
                </a:solidFill>
              </a:rPr>
              <a:t>expression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2438400" y="37338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CC0099"/>
                </a:solidFill>
              </a:rPr>
              <a:t>continuation</a:t>
            </a:r>
          </a:p>
        </p:txBody>
      </p:sp>
    </p:spTree>
    <p:extLst>
      <p:ext uri="{BB962C8B-B14F-4D97-AF65-F5344CB8AC3E}">
        <p14:creationId xmlns:p14="http://schemas.microsoft.com/office/powerpoint/2010/main" val="189704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716" grpId="0"/>
      <p:bldP spid="1157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Scheme Control Flow Details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3058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What is the current expression to be evaluated? 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Once that is done, what remains to be done with the value of the current expression?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Consider the evaluation of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(+ a 5)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/>
              <a:t>in the process of evaluating </a:t>
            </a:r>
            <a:br>
              <a:rPr lang="en-US" sz="2400" dirty="0"/>
            </a:b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(- 4 (* b (+ a 5)))</a:t>
            </a:r>
            <a:r>
              <a:rPr lang="en-US" sz="24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What remains to be done with the value of </a:t>
            </a:r>
            <a:br>
              <a:rPr lang="en-US" sz="2400" dirty="0"/>
            </a:b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(+ a 5) </a:t>
            </a:r>
            <a:r>
              <a:rPr lang="en-US" sz="2400" dirty="0"/>
              <a:t>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Can we express that as a procedure?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We can call that procedure the </a:t>
            </a:r>
            <a:r>
              <a:rPr lang="en-US" sz="2400" b="1" i="1" dirty="0"/>
              <a:t>continuation</a:t>
            </a:r>
            <a:r>
              <a:rPr lang="en-US" sz="2400" dirty="0"/>
              <a:t> of the 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a 5) </a:t>
            </a:r>
            <a:r>
              <a:rPr lang="en-US" sz="2400" dirty="0"/>
              <a:t>computation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process of Scheme evaluation can be expressed as 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solidFill>
                  <a:srgbClr val="0033CC"/>
                </a:solidFill>
              </a:rPr>
              <a:t>Loop: 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rgbClr val="0033CC"/>
                </a:solidFill>
              </a:rPr>
              <a:t>Evaluate the current expression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rgbClr val="0033CC"/>
                </a:solidFill>
              </a:rPr>
              <a:t>Apply the current continuation to the result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In A18, you will rewrite your interpreter in this style, which is known as continuation-passing style (CPS).</a:t>
            </a:r>
          </a:p>
        </p:txBody>
      </p:sp>
    </p:spTree>
    <p:extLst>
      <p:ext uri="{BB962C8B-B14F-4D97-AF65-F5344CB8AC3E}">
        <p14:creationId xmlns:p14="http://schemas.microsoft.com/office/powerpoint/2010/main" val="228126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continuation of </a:t>
            </a: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(&lt; x 5)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/>
              <a:t>in </a:t>
            </a:r>
            <a:br>
              <a:rPr lang="en-US" dirty="0"/>
            </a:b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(if (&lt; x 5) (+ x 3) (* x 2)) </a:t>
            </a:r>
            <a:r>
              <a:rPr lang="en-US" dirty="0"/>
              <a:t>?</a:t>
            </a:r>
          </a:p>
          <a:p>
            <a:pPr lvl="1"/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What is the continuation of </a:t>
            </a: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(+ x 3)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/>
              <a:t>in </a:t>
            </a:r>
            <a:br>
              <a:rPr lang="en-US" dirty="0"/>
            </a:b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(if (&lt; x 5) (+ x 3) (* x 2)) </a:t>
            </a:r>
            <a:r>
              <a:rPr lang="en-US" dirty="0"/>
              <a:t>?</a:t>
            </a:r>
          </a:p>
          <a:p>
            <a:pPr lvl="1"/>
            <a:endParaRPr lang="en-US" b="1" dirty="0">
              <a:solidFill>
                <a:srgbClr val="0033C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8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continuation of </a:t>
            </a: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(&lt;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x 5) in </a:t>
            </a:r>
            <a:br>
              <a:rPr lang="en-US" b="1" dirty="0">
                <a:solidFill>
                  <a:srgbClr val="CC0099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(if (&lt; x 5) (+ x 3) (* x 2)) </a:t>
            </a:r>
            <a:r>
              <a:rPr lang="en-US" dirty="0"/>
              <a:t>?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(lambda (v) (if v (+ x 3) (* x 2))</a:t>
            </a:r>
          </a:p>
          <a:p>
            <a:pPr lvl="1"/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What is the continuation of </a:t>
            </a: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(+ x 3) </a:t>
            </a:r>
            <a:r>
              <a:rPr lang="en-US" dirty="0"/>
              <a:t>in </a:t>
            </a:r>
            <a:br>
              <a:rPr lang="en-US" dirty="0"/>
            </a:b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if (&lt; x 5) (+ x 3) (* x 2)) </a:t>
            </a:r>
            <a:r>
              <a:rPr lang="en-US" dirty="0"/>
              <a:t>?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(lambda (v) v)</a:t>
            </a:r>
          </a:p>
          <a:p>
            <a:pPr lvl="1"/>
            <a:endParaRPr lang="en-US" b="1" dirty="0">
              <a:solidFill>
                <a:srgbClr val="0033C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5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practical  example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(define fact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(lambda (n)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(if (zero? n)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  1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  (* n (fact (- n 1))))))</a:t>
            </a:r>
          </a:p>
          <a:p>
            <a:pPr>
              <a:lnSpc>
                <a:spcPct val="90000"/>
              </a:lnSpc>
            </a:pPr>
            <a:r>
              <a:rPr lang="en-US" dirty="0"/>
              <a:t>In the evaluation of </a:t>
            </a: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(fact 5)</a:t>
            </a:r>
            <a:r>
              <a:rPr lang="en-US" dirty="0"/>
              <a:t>,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what is the continuation of the call to </a:t>
            </a:r>
            <a:br>
              <a:rPr lang="en-US" dirty="0"/>
            </a:b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(fact 2)</a:t>
            </a:r>
            <a:r>
              <a:rPr lang="en-US" dirty="0"/>
              <a:t>?</a:t>
            </a:r>
          </a:p>
          <a:p>
            <a:pPr>
              <a:lnSpc>
                <a:spcPct val="90000"/>
              </a:lnSpc>
            </a:pPr>
            <a:r>
              <a:rPr lang="en-US" dirty="0"/>
              <a:t>We see here that </a:t>
            </a:r>
            <a:r>
              <a:rPr lang="en-US" i="1" dirty="0"/>
              <a:t>continuation</a:t>
            </a:r>
            <a:r>
              <a:rPr lang="en-US" dirty="0"/>
              <a:t> is not merely a syntactic notion.</a:t>
            </a:r>
          </a:p>
        </p:txBody>
      </p:sp>
    </p:spTree>
    <p:extLst>
      <p:ext uri="{BB962C8B-B14F-4D97-AF65-F5344CB8AC3E}">
        <p14:creationId xmlns:p14="http://schemas.microsoft.com/office/powerpoint/2010/main" val="211684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305800" cy="1143000"/>
          </a:xfrm>
        </p:spPr>
        <p:txBody>
          <a:bodyPr/>
          <a:lstStyle/>
          <a:p>
            <a:r>
              <a:rPr lang="en-US" dirty="0"/>
              <a:t>Explicit Continuations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3581400"/>
          </a:xfrm>
        </p:spPr>
        <p:txBody>
          <a:bodyPr/>
          <a:lstStyle/>
          <a:p>
            <a:r>
              <a:rPr lang="en-US" sz="2800" dirty="0"/>
              <a:t>In "normal language" interpreters,  continuations are represented by stack frames.</a:t>
            </a:r>
          </a:p>
          <a:p>
            <a:r>
              <a:rPr lang="en-US" sz="2800" dirty="0"/>
              <a:t>But we may (for various reasons) want to do "</a:t>
            </a:r>
            <a:r>
              <a:rPr lang="en-US" sz="2800" dirty="0" err="1"/>
              <a:t>stackless</a:t>
            </a:r>
            <a:r>
              <a:rPr lang="en-US" sz="2800" dirty="0"/>
              <a:t>" programming.</a:t>
            </a:r>
          </a:p>
          <a:p>
            <a:r>
              <a:rPr lang="en-US" sz="2800" dirty="0"/>
              <a:t>We </a:t>
            </a:r>
            <a:r>
              <a:rPr lang="en-US" sz="2800" dirty="0">
                <a:solidFill>
                  <a:srgbClr val="CC0099"/>
                </a:solidFill>
              </a:rPr>
              <a:t>pass</a:t>
            </a:r>
            <a:r>
              <a:rPr lang="en-US" sz="2800" dirty="0"/>
              <a:t> an explicit </a:t>
            </a:r>
            <a:r>
              <a:rPr lang="en-US" sz="2800" dirty="0">
                <a:solidFill>
                  <a:srgbClr val="CC0099"/>
                </a:solidFill>
              </a:rPr>
              <a:t>continuation </a:t>
            </a:r>
            <a:r>
              <a:rPr lang="en-US" sz="2800" dirty="0"/>
              <a:t>to each procedure call, in order to keep the code in tail-form.</a:t>
            </a:r>
          </a:p>
          <a:p>
            <a:r>
              <a:rPr lang="en-US" sz="2800" dirty="0"/>
              <a:t>Thus it is </a:t>
            </a:r>
            <a:r>
              <a:rPr lang="en-US" sz="2800" dirty="0">
                <a:solidFill>
                  <a:srgbClr val="CC0099"/>
                </a:solidFill>
              </a:rPr>
              <a:t>continuation-passing</a:t>
            </a:r>
            <a:r>
              <a:rPr lang="en-US" sz="2800" dirty="0"/>
              <a:t> style (CPS)</a:t>
            </a:r>
          </a:p>
        </p:txBody>
      </p:sp>
    </p:spTree>
    <p:extLst>
      <p:ext uri="{BB962C8B-B14F-4D97-AF65-F5344CB8AC3E}">
        <p14:creationId xmlns:p14="http://schemas.microsoft.com/office/powerpoint/2010/main" val="335235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13419</TotalTime>
  <Words>1069</Words>
  <Application>Microsoft Office PowerPoint</Application>
  <PresentationFormat>On-screen Show (4:3)</PresentationFormat>
  <Paragraphs>195</Paragraphs>
  <Slides>21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Consolas</vt:lpstr>
      <vt:lpstr>Courier New</vt:lpstr>
      <vt:lpstr>Default Design</vt:lpstr>
      <vt:lpstr>Prelude: Courtesy of Matt Ellis and Kyle Gossman</vt:lpstr>
      <vt:lpstr>CSSE 304   Day 22 </vt:lpstr>
      <vt:lpstr>continuations and CPS</vt:lpstr>
      <vt:lpstr>Control flow in Scheme</vt:lpstr>
      <vt:lpstr>Scheme Control Flow Details</vt:lpstr>
      <vt:lpstr>More Examples</vt:lpstr>
      <vt:lpstr>More Examples</vt:lpstr>
      <vt:lpstr>A more practical  example</vt:lpstr>
      <vt:lpstr>Explicit Continuations</vt:lpstr>
      <vt:lpstr>Primitive vs. Substantial Procedures</vt:lpstr>
      <vt:lpstr>Tail-recursive form</vt:lpstr>
      <vt:lpstr>Tail-position examples</vt:lpstr>
      <vt:lpstr>Tail-position examples</vt:lpstr>
      <vt:lpstr>A special case</vt:lpstr>
      <vt:lpstr>Continuation ADT</vt:lpstr>
      <vt:lpstr>Recall: first two Environment representations  </vt:lpstr>
      <vt:lpstr>CPS</vt:lpstr>
      <vt:lpstr>Our First Representation of Continuations</vt:lpstr>
      <vt:lpstr>Make-k and apply-k</vt:lpstr>
      <vt:lpstr>Live coding</vt:lpstr>
      <vt:lpstr>A simple CPS procedure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124</cp:revision>
  <cp:lastPrinted>2019-10-15T19:02:10Z</cp:lastPrinted>
  <dcterms:created xsi:type="dcterms:W3CDTF">2003-10-20T17:10:23Z</dcterms:created>
  <dcterms:modified xsi:type="dcterms:W3CDTF">2020-01-22T20:26:50Z</dcterms:modified>
</cp:coreProperties>
</file>