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60" r:id="rId3"/>
    <p:sldId id="367" r:id="rId4"/>
    <p:sldId id="304" r:id="rId5"/>
    <p:sldId id="357" r:id="rId6"/>
    <p:sldId id="358" r:id="rId7"/>
    <p:sldId id="359" r:id="rId8"/>
    <p:sldId id="305" r:id="rId9"/>
    <p:sldId id="368" r:id="rId10"/>
    <p:sldId id="306" r:id="rId11"/>
    <p:sldId id="369" r:id="rId12"/>
    <p:sldId id="307" r:id="rId13"/>
    <p:sldId id="308" r:id="rId14"/>
    <p:sldId id="363" r:id="rId15"/>
    <p:sldId id="316" r:id="rId16"/>
    <p:sldId id="361" r:id="rId17"/>
    <p:sldId id="309" r:id="rId18"/>
    <p:sldId id="310" r:id="rId19"/>
    <p:sldId id="311" r:id="rId20"/>
    <p:sldId id="340" r:id="rId21"/>
    <p:sldId id="370" r:id="rId22"/>
    <p:sldId id="365" r:id="rId23"/>
    <p:sldId id="371" r:id="rId24"/>
    <p:sldId id="362" r:id="rId25"/>
    <p:sldId id="341" r:id="rId26"/>
    <p:sldId id="372" r:id="rId27"/>
    <p:sldId id="343" r:id="rId28"/>
    <p:sldId id="364" r:id="rId29"/>
    <p:sldId id="373" r:id="rId30"/>
    <p:sldId id="344" r:id="rId3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FF66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82454" autoAdjust="0"/>
  </p:normalViewPr>
  <p:slideViewPr>
    <p:cSldViewPr>
      <p:cViewPr varScale="1">
        <p:scale>
          <a:sx n="84" d="100"/>
          <a:sy n="84" d="100"/>
        </p:scale>
        <p:origin x="594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 error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228600"/>
            <a:ext cx="2895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483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2672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2400" y="228600"/>
            <a:ext cx="802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2286000"/>
            <a:ext cx="1137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r>
              <a:rPr lang="en-US" dirty="0"/>
              <a:t>CSSE 304  Days 27 and 29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Receivers</a:t>
            </a:r>
          </a:p>
          <a:p>
            <a:r>
              <a:rPr lang="en-US" sz="2800" b="1" dirty="0"/>
              <a:t>Escape procedures</a:t>
            </a:r>
          </a:p>
          <a:p>
            <a:r>
              <a:rPr lang="en-US" sz="2800" b="1" dirty="0"/>
              <a:t>Intro to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b="1" dirty="0"/>
              <a:t> examples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9</a:t>
            </a:r>
            <a:endParaRPr lang="en-US" sz="2800" b="1" dirty="0">
              <a:solidFill>
                <a:srgbClr val="FFFF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8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0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33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You can define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  <a:r>
              <a:rPr lang="en-US" b="1" dirty="0"/>
              <a:t> by loading </a:t>
            </a:r>
            <a:r>
              <a:rPr lang="en-US" b="1" dirty="0" err="1">
                <a:solidFill>
                  <a:srgbClr val="66FF66"/>
                </a:solidFill>
              </a:rPr>
              <a:t>escaper.ss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in the following way:</a:t>
            </a:r>
            <a:br>
              <a:rPr lang="en-US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sliderule 1:12pm 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petite </a:t>
            </a:r>
            <a:r>
              <a:rPr lang="en-US" sz="2400" b="1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escaper.ss</a:t>
            </a:r>
            <a:endParaRPr lang="en-US" sz="240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Petite Chez Scheme Version 6.7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Copyright (c) 1985-2001 Cadence Research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"escaper is defined"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(5 6)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76200"/>
            <a:ext cx="6019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66FF66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escaper</a:t>
            </a:r>
            <a:r>
              <a:rPr lang="en-US" sz="2800" b="1" dirty="0"/>
              <a:t> 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"call-with"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86000"/>
            <a:ext cx="8763000" cy="4267200"/>
          </a:xfrm>
        </p:spPr>
        <p:txBody>
          <a:bodyPr/>
          <a:lstStyle/>
          <a:p>
            <a:r>
              <a:rPr lang="en-US" sz="2800" b="1" dirty="0">
                <a:solidFill>
                  <a:srgbClr val="66FF66"/>
                </a:solidFill>
              </a:rPr>
              <a:t>(call-with-values producer consumer)</a:t>
            </a:r>
          </a:p>
          <a:p>
            <a:pPr lvl="1"/>
            <a:r>
              <a:rPr lang="en-US" sz="2400" dirty="0"/>
              <a:t>The receiver is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values</a:t>
            </a:r>
            <a:r>
              <a:rPr lang="en-US" sz="2400" dirty="0"/>
              <a:t> returned by a call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US" sz="2400" dirty="0"/>
              <a:t>.</a:t>
            </a:r>
          </a:p>
          <a:p>
            <a:r>
              <a:rPr lang="en-US" sz="2800" dirty="0">
                <a:solidFill>
                  <a:srgbClr val="66FF66"/>
                </a:solidFill>
              </a:rPr>
              <a:t>(</a:t>
            </a:r>
            <a:r>
              <a:rPr lang="en-US" sz="2800" b="1" dirty="0">
                <a:solidFill>
                  <a:srgbClr val="66FF66"/>
                </a:solidFill>
              </a:rPr>
              <a:t>call-with-input-file</a:t>
            </a:r>
            <a:r>
              <a:rPr lang="en-US" sz="2800" dirty="0">
                <a:solidFill>
                  <a:srgbClr val="66FF66"/>
                </a:solidFill>
              </a:rPr>
              <a:t>  filename  proc)</a:t>
            </a:r>
          </a:p>
          <a:p>
            <a:pPr lvl="1"/>
            <a:r>
              <a:rPr lang="en-US" sz="2400" dirty="0"/>
              <a:t>The receiver is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input port </a:t>
            </a:r>
            <a:r>
              <a:rPr lang="en-US" sz="2400" dirty="0"/>
              <a:t>obtained by opening the input file whose name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dirty="0"/>
              <a:t>.</a:t>
            </a:r>
          </a:p>
          <a:p>
            <a:r>
              <a:rPr lang="en-US" sz="2800" b="1" dirty="0">
                <a:solidFill>
                  <a:srgbClr val="66FF66"/>
                </a:solidFill>
              </a:rPr>
              <a:t>(call-with-current-continuation  receiver)</a:t>
            </a:r>
          </a:p>
          <a:p>
            <a:pPr lvl="1"/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dirty="0"/>
              <a:t> receives the </a:t>
            </a:r>
            <a:r>
              <a:rPr lang="en-US" sz="3200" dirty="0">
                <a:solidFill>
                  <a:srgbClr val="FFFF00"/>
                </a:solidFill>
              </a:rPr>
              <a:t>current continuation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1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8600" y="228600"/>
            <a:ext cx="6629400" cy="1676400"/>
          </a:xfrm>
        </p:spPr>
        <p:txBody>
          <a:bodyPr/>
          <a:lstStyle/>
          <a:p>
            <a:r>
              <a:rPr lang="en-US"/>
              <a:t>dining out example</a:t>
            </a:r>
            <a:br>
              <a:rPr lang="en-US"/>
            </a:br>
            <a:r>
              <a:rPr lang="en-US" sz="2800"/>
              <a:t>from Springer and Friedman, Part 5 intro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5410200"/>
          </a:xfrm>
        </p:spPr>
        <p:txBody>
          <a:bodyPr/>
          <a:lstStyle/>
          <a:p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dine-out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(enter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(read-menu)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(let ([food-I-ordered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(order-some-food)])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(eat food-I-ordered)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(pay-for food-I-ordered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(exit restaurant))))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905000" y="6156326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66FF66"/>
                </a:solidFill>
                <a:latin typeface="Arial Black" pitchFamily="34" charset="0"/>
              </a:rPr>
              <a:t>Read excerpt from the book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definition and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2489" y="273050"/>
            <a:ext cx="5686425" cy="558800"/>
          </a:xfrm>
        </p:spPr>
        <p:txBody>
          <a:bodyPr/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10058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66FF66"/>
                </a:solidFill>
              </a:rPr>
              <a:t>                                    call/cc</a:t>
            </a:r>
            <a:r>
              <a:rPr lang="en-US" sz="2400" b="1" dirty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b="1" dirty="0">
                <a:latin typeface="Arial Black" pitchFamily="34" charset="0"/>
              </a:rPr>
              <a:t>call‑with‑current‑continuation</a:t>
            </a:r>
            <a:r>
              <a:rPr lang="en-US" sz="2400" dirty="0"/>
              <a:t> .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that argument </a:t>
            </a:r>
            <a:br>
              <a:rPr lang="en-US" sz="2400" dirty="0"/>
            </a:br>
            <a:r>
              <a:rPr lang="en-US" sz="2400" dirty="0"/>
              <a:t>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The continuation is an escape procedure.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</a:t>
            </a:r>
            <a:r>
              <a:rPr lang="en-US" sz="2400" b="1" dirty="0">
                <a:solidFill>
                  <a:srgbClr val="FFFF00"/>
                </a:solidFill>
              </a:rPr>
              <a:t>continuation</a:t>
            </a:r>
            <a:r>
              <a:rPr lang="en-US" sz="2400" dirty="0"/>
              <a:t> 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>  (</a:t>
            </a:r>
            <a:r>
              <a:rPr lang="en-US" sz="2800" b="1" dirty="0"/>
              <a:t>receiver continuation)</a:t>
            </a:r>
            <a:r>
              <a:rPr lang="en-US" sz="2800" dirty="0"/>
              <a:t>, 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call‑with‑current‑continuation.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82800" y="228600"/>
            <a:ext cx="8026400" cy="1676400"/>
          </a:xfrm>
        </p:spPr>
        <p:txBody>
          <a:bodyPr/>
          <a:lstStyle/>
          <a:p>
            <a:r>
              <a:rPr lang="en-US" dirty="0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839200" cy="4648200"/>
          </a:xfrm>
        </p:spPr>
        <p:txBody>
          <a:bodyPr/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ym typeface="Wingdings" pitchFamily="2" charset="2"/>
              </a:rPr>
              <a:t>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200" dirty="0"/>
              <a:t>Consider </a:t>
            </a:r>
            <a:br>
              <a:rPr lang="en-US" sz="2200" dirty="0"/>
            </a:b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</a:p>
          <a:p>
            <a:pPr lvl="1"/>
            <a:r>
              <a:rPr lang="en-US" sz="2200" dirty="0"/>
              <a:t> </a:t>
            </a:r>
            <a:r>
              <a:rPr lang="en-US" sz="2200" b="1" dirty="0"/>
              <a:t>The receiver is </a:t>
            </a:r>
          </a:p>
          <a:p>
            <a:pPr lvl="1"/>
            <a:r>
              <a:rPr lang="en-US" sz="2200" b="1" dirty="0"/>
              <a:t> The context c is		</a:t>
            </a:r>
          </a:p>
          <a:p>
            <a:pPr lvl="1"/>
            <a:r>
              <a:rPr lang="en-US" sz="2200" b="1" dirty="0"/>
              <a:t> The continuation is		</a:t>
            </a:r>
          </a:p>
          <a:p>
            <a:pPr lvl="1"/>
            <a:r>
              <a:rPr lang="en-US" sz="2200" b="1" dirty="0"/>
              <a:t> Thus   </a:t>
            </a: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  <a:br>
              <a:rPr lang="en-US" sz="2200" b="1" dirty="0"/>
            </a:br>
            <a:r>
              <a:rPr lang="en-US" sz="2200" b="1" dirty="0"/>
              <a:t>is equivalent to</a:t>
            </a:r>
          </a:p>
          <a:p>
            <a:pPr lvl="1">
              <a:buFontTx/>
              <a:buNone/>
            </a:pPr>
            <a:r>
              <a:rPr lang="en-US" sz="2200" b="1" dirty="0"/>
              <a:t>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657726"/>
            <a:ext cx="7772400" cy="1362075"/>
          </a:xfrm>
        </p:spPr>
        <p:txBody>
          <a:bodyPr/>
          <a:lstStyle/>
          <a:p>
            <a:r>
              <a:rPr lang="en-US" sz="4800" dirty="0"/>
              <a:t>Warm-up for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457200"/>
            <a:ext cx="7772400" cy="35687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Escape procedures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look at both of those first.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Before doing those, a quick review of continuations</a:t>
            </a:r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382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2200" b="1" dirty="0">
                <a:latin typeface="Courier New" pitchFamily="49" charset="0"/>
              </a:rPr>
            </a:b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701676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7010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701676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58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2098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     </a:t>
            </a:r>
            <a:r>
              <a:rPr lang="en-US" sz="2000" b="1" dirty="0">
                <a:solidFill>
                  <a:srgbClr val="FFFF00"/>
                </a:solidFill>
              </a:rPr>
              <a:t>take the photograph</a:t>
            </a:r>
            <a:endParaRPr lang="en-US" sz="22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</a:t>
            </a:r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000" b="1" dirty="0">
                <a:solidFill>
                  <a:srgbClr val="FFFF00"/>
                </a:solidFill>
              </a:rPr>
              <a:t>save the photograph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                  </a:t>
            </a:r>
            <a:r>
              <a:rPr lang="en-US" sz="2000" b="1" dirty="0">
                <a:solidFill>
                  <a:srgbClr val="FFFF00"/>
                </a:solidFill>
              </a:rPr>
              <a:t>rub the photograph</a:t>
            </a:r>
            <a:br>
              <a:rPr lang="en-US" sz="28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701676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0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09A-5D1C-4135-A64E-A596E5B6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call/cc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3B2E-93F8-4E7A-921E-65CAD318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66FF66"/>
                </a:solidFill>
              </a:rPr>
              <a:t>d)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(call/cc procedure?)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0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-228600"/>
            <a:ext cx="6019800" cy="1676400"/>
          </a:xfrm>
        </p:spPr>
        <p:txBody>
          <a:bodyPr/>
          <a:lstStyle/>
          <a:p>
            <a:r>
              <a:rPr lang="en-US" dirty="0"/>
              <a:t>List-index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8534400" cy="3886200"/>
          </a:xfrm>
        </p:spPr>
        <p:txBody>
          <a:bodyPr/>
          <a:lstStyle/>
          <a:p>
            <a:r>
              <a:rPr lang="en-US" dirty="0"/>
              <a:t>Standard approach:</a:t>
            </a:r>
            <a:br>
              <a:rPr lang="en-US" dirty="0"/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 (car L) item) 0]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[else (+ 1 (list-index item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(cdr L)))]))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953000"/>
            <a:ext cx="48006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What is the problem with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654070"/>
            <a:ext cx="54864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One solution: accumulator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5276" y="1447801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But "standard recursion" seems so much more natural!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2882206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Can we use call/cc to escape with the -1 answer?</a:t>
            </a: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066800"/>
          </a:xfrm>
        </p:spPr>
        <p:txBody>
          <a:bodyPr/>
          <a:lstStyle/>
          <a:p>
            <a:r>
              <a:rPr lang="en-US"/>
              <a:t>Still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1430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e)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((car (call/cc list)) (list cdr 1 2 3))</a:t>
            </a: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2538-3DFB-4488-BF5E-2FE48F47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-533400"/>
            <a:ext cx="8026400" cy="1676400"/>
          </a:xfrm>
        </p:spPr>
        <p:txBody>
          <a:bodyPr/>
          <a:lstStyle/>
          <a:p>
            <a:r>
              <a:rPr lang="en-US" dirty="0"/>
              <a:t>A complex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288F-EF3A-456A-BD9A-2CD58963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838200"/>
            <a:ext cx="61468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6FF66"/>
                </a:solidFill>
              </a:rPr>
              <a:t>f)</a:t>
            </a:r>
            <a:r>
              <a:rPr lang="en-US" b="1" dirty="0">
                <a:latin typeface="Courier New" pitchFamily="49" charset="0"/>
              </a:rPr>
              <a:t> ((car (call/cc list))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 (list cdr 1 2 3))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11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Interlude: </a:t>
            </a:r>
            <a:r>
              <a:rPr lang="en-US" dirty="0"/>
              <a:t>quotes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8839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Premature optimization is the root of all evil in programming. </a:t>
            </a:r>
            <a:r>
              <a:rPr lang="en-US" sz="2800" i="1" dirty="0"/>
              <a:t>- C.A.R. Hoare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dirty="0"/>
              <a:t>Do you know what he is famous for?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code so big, twisted, or complex that maintenance can't make it worse. - </a:t>
            </a:r>
            <a:r>
              <a:rPr lang="en-US" sz="2800" i="1" dirty="0"/>
              <a:t>Gerald Weinberg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Computer Science is the only discipline in which we view adding a new wing to a building as being maintenance. </a:t>
            </a:r>
            <a:r>
              <a:rPr lang="en-US" sz="2800" i="1" dirty="0"/>
              <a:t>– Jim  Horning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0"/>
            <a:ext cx="7772400" cy="1066800"/>
          </a:xfrm>
        </p:spPr>
        <p:txBody>
          <a:bodyPr/>
          <a:lstStyle/>
          <a:p>
            <a:r>
              <a:rPr lang="en-US" dirty="0"/>
              <a:t>All this from that short code?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4327" y="990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g)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nn-NO" sz="2200" b="1" dirty="0">
                <a:latin typeface="Courier New" pitchFamily="49" charset="0"/>
              </a:rPr>
              <a:t>(let ([f 0] [i 0])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	  (call/cc (lambda (k) (set! f k)))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(printf "~a~n" 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(set! i (+ i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(if (&lt; i 10) (f "ignore")))</a:t>
            </a:r>
          </a:p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9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-228600"/>
            <a:ext cx="7772400" cy="1066800"/>
          </a:xfrm>
        </p:spPr>
        <p:txBody>
          <a:bodyPr/>
          <a:lstStyle/>
          <a:p>
            <a:r>
              <a:rPr lang="en-US" dirty="0"/>
              <a:t>Strange indeed!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37" y="-228600"/>
            <a:ext cx="3475463" cy="5257800"/>
          </a:xfrm>
          <a:solidFill>
            <a:srgbClr val="000000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66FF66"/>
                </a:solidFill>
              </a:rPr>
              <a:t>h)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(define strange1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(display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(call/cc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(display 2)))</a:t>
            </a:r>
            <a:br>
              <a:rPr lang="en-US" sz="1800" b="1" dirty="0">
                <a:latin typeface="Courier New" pitchFamily="49" charset="0"/>
              </a:rPr>
            </a:b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(strange1 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(call/cc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(lambda (k) k)))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36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66D7-EE4A-45A1-A24D-8B15687CAFFF}"/>
              </a:ext>
            </a:extLst>
          </p:cNvPr>
          <p:cNvSpPr txBox="1"/>
          <p:nvPr/>
        </p:nvSpPr>
        <p:spPr>
          <a:xfrm>
            <a:off x="2057400" y="2743200"/>
            <a:ext cx="7467600" cy="378565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What we’ll do today and next time is loosely based the book </a:t>
            </a:r>
            <a:r>
              <a:rPr lang="en-US" sz="4000" i="1" dirty="0">
                <a:solidFill>
                  <a:srgbClr val="66FF66"/>
                </a:solidFill>
              </a:rPr>
              <a:t>Scheme and the Art of Programming</a:t>
            </a:r>
            <a:r>
              <a:rPr lang="en-US" sz="4000" dirty="0">
                <a:solidFill>
                  <a:srgbClr val="66FF66"/>
                </a:solidFill>
              </a:rPr>
              <a:t> </a:t>
            </a:r>
            <a:r>
              <a:rPr lang="en-US" sz="4000" dirty="0">
                <a:solidFill>
                  <a:schemeClr val="accent3"/>
                </a:solidFill>
              </a:rPr>
              <a:t>by George Springer and Daniel Friedman.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899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r>
              <a:rPr lang="en-US" sz="3600" dirty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i)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2577" y="2438400"/>
            <a:ext cx="3196525" cy="181588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66FF66"/>
                </a:solidFill>
              </a:rPr>
              <a:t>We probably </a:t>
            </a:r>
            <a:r>
              <a:rPr lang="en-US" sz="2800" dirty="0">
                <a:solidFill>
                  <a:srgbClr val="66FF66"/>
                </a:solidFill>
              </a:rPr>
              <a:t>will not do this one in class; good practice for you.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228600"/>
            <a:ext cx="8026400" cy="838200"/>
          </a:xfrm>
        </p:spPr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1277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                                     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               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(let ([x (+ y 2)])</a:t>
            </a:r>
            <a:b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                 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       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?               (&lt; x 4)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66FF66"/>
                </a:solidFill>
              </a:rPr>
              <a:t>receiver</a:t>
            </a:r>
            <a:r>
              <a:rPr lang="en-US" dirty="0"/>
              <a:t> is an argument (which also happens to also be a procedure) passed to a </a:t>
            </a:r>
            <a:r>
              <a:rPr lang="en-US" dirty="0">
                <a:solidFill>
                  <a:srgbClr val="FFFF00"/>
                </a:solidFill>
              </a:rPr>
              <a:t>procedure</a:t>
            </a:r>
            <a:r>
              <a:rPr lang="en-US" dirty="0"/>
              <a:t>, with the intention that the </a:t>
            </a:r>
            <a:r>
              <a:rPr lang="en-US" dirty="0">
                <a:solidFill>
                  <a:srgbClr val="FFFF00"/>
                </a:solidFill>
              </a:rPr>
              <a:t>procedure</a:t>
            </a:r>
            <a:r>
              <a:rPr lang="en-US" dirty="0"/>
              <a:t> will eventually pass values to that receiver.</a:t>
            </a:r>
          </a:p>
          <a:p>
            <a:r>
              <a:rPr lang="en-US" b="1" dirty="0">
                <a:solidFill>
                  <a:srgbClr val="66FF66"/>
                </a:solidFill>
              </a:rPr>
              <a:t>Example:</a:t>
            </a:r>
            <a:r>
              <a:rPr lang="en-US" dirty="0"/>
              <a:t> The continuations that we pass to CPS procedures (with Scheme procedure continuations) are receivers.</a:t>
            </a:r>
          </a:p>
          <a:p>
            <a:r>
              <a:rPr lang="en-US" dirty="0"/>
              <a:t>Sometimes receivers are called "callbacks"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5240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(call-with-output-file "myfile.ss"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(lambda (p)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; this is the "receiver"</a:t>
            </a:r>
            <a:r>
              <a:rPr lang="en-US" sz="2400" b="1" dirty="0">
                <a:latin typeface="Courier New" pitchFamily="49" charset="0"/>
              </a:rPr>
              <a:t> 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 f ([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 list-to-be-printed])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(if (not (null?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(begin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(write (car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 p)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(newline p)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(f 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191000" y="762000"/>
            <a:ext cx="624840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From TSPL: The following shows the use of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write a list of objects (the value of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list-to-be-printed</a:t>
            </a:r>
            <a:r>
              <a:rPr lang="en-US" dirty="0">
                <a:solidFill>
                  <a:schemeClr val="bg1"/>
                </a:solidFill>
              </a:rPr>
              <a:t>), separated by newlines, to the file named by "myfile.ss."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24000" y="4953000"/>
            <a:ext cx="662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(define call-with-output-file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(lambda (filename proc)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8800" y="3008174"/>
            <a:ext cx="2209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11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6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21381</TotalTime>
  <Words>1347</Words>
  <Application>Microsoft Office PowerPoint</Application>
  <PresentationFormat>Widescreen</PresentationFormat>
  <Paragraphs>234</Paragraphs>
  <Slides>30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Black</vt:lpstr>
      <vt:lpstr>Consolas</vt:lpstr>
      <vt:lpstr>Courier New</vt:lpstr>
      <vt:lpstr>Swis721 Ex BT</vt:lpstr>
      <vt:lpstr>Times New Roman</vt:lpstr>
      <vt:lpstr>Wingdings</vt:lpstr>
      <vt:lpstr>Default Design</vt:lpstr>
      <vt:lpstr>CSSE 304  Days 27 and 29</vt:lpstr>
      <vt:lpstr>Warm-up for call/cc</vt:lpstr>
      <vt:lpstr>PowerPoint Presentation</vt:lpstr>
      <vt:lpstr>Review of Continuations </vt:lpstr>
      <vt:lpstr>Receivers</vt:lpstr>
      <vt:lpstr>Old Receiver Example: call-with-values</vt:lpstr>
      <vt:lpstr>new receiver example</vt:lpstr>
      <vt:lpstr>An escape procedure</vt:lpstr>
      <vt:lpstr>An escape procedure</vt:lpstr>
      <vt:lpstr>Escaper (a mostly fictitious procedure)</vt:lpstr>
      <vt:lpstr>Escaper (a mostly fictitious procedure)</vt:lpstr>
      <vt:lpstr>You can experiment with escaper</vt:lpstr>
      <vt:lpstr>Escape Procedures</vt:lpstr>
      <vt:lpstr>"call-with" procedures</vt:lpstr>
      <vt:lpstr>dining out example from Springer and Friedman, Part 5 intro</vt:lpstr>
      <vt:lpstr>Call/cc definition and exampleS</vt:lpstr>
      <vt:lpstr>call/cc</vt:lpstr>
      <vt:lpstr>call/cc definition summary</vt:lpstr>
      <vt:lpstr>call/cc example</vt:lpstr>
      <vt:lpstr>More call/cc examples</vt:lpstr>
      <vt:lpstr>More call/cc examples</vt:lpstr>
      <vt:lpstr>More call/cc examples</vt:lpstr>
      <vt:lpstr>A simple call/cc example</vt:lpstr>
      <vt:lpstr>List-index</vt:lpstr>
      <vt:lpstr>Still more call/cc examples</vt:lpstr>
      <vt:lpstr>A complex example</vt:lpstr>
      <vt:lpstr>Interlude: quotes</vt:lpstr>
      <vt:lpstr>All this from that short code?</vt:lpstr>
      <vt:lpstr>Strange indeed!</vt:lpstr>
      <vt:lpstr>        “mondo bizarro” example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162</cp:revision>
  <cp:lastPrinted>2020-01-29T15:53:28Z</cp:lastPrinted>
  <dcterms:created xsi:type="dcterms:W3CDTF">2001-03-11T15:54:35Z</dcterms:created>
  <dcterms:modified xsi:type="dcterms:W3CDTF">2020-10-20T20:37:34Z</dcterms:modified>
</cp:coreProperties>
</file>