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0" r:id="rId3"/>
    <p:sldId id="367" r:id="rId4"/>
    <p:sldId id="304" r:id="rId5"/>
    <p:sldId id="357" r:id="rId6"/>
    <p:sldId id="358" r:id="rId7"/>
    <p:sldId id="359" r:id="rId8"/>
    <p:sldId id="305" r:id="rId9"/>
    <p:sldId id="368" r:id="rId10"/>
    <p:sldId id="306" r:id="rId11"/>
    <p:sldId id="369" r:id="rId12"/>
    <p:sldId id="307" r:id="rId13"/>
    <p:sldId id="308" r:id="rId14"/>
    <p:sldId id="363" r:id="rId15"/>
    <p:sldId id="316" r:id="rId16"/>
    <p:sldId id="361" r:id="rId17"/>
    <p:sldId id="309" r:id="rId18"/>
    <p:sldId id="310" r:id="rId19"/>
    <p:sldId id="311" r:id="rId20"/>
    <p:sldId id="376" r:id="rId21"/>
    <p:sldId id="374" r:id="rId22"/>
    <p:sldId id="340" r:id="rId23"/>
    <p:sldId id="370" r:id="rId24"/>
    <p:sldId id="365" r:id="rId25"/>
    <p:sldId id="371" r:id="rId26"/>
    <p:sldId id="377" r:id="rId27"/>
    <p:sldId id="362" r:id="rId28"/>
    <p:sldId id="375" r:id="rId29"/>
    <p:sldId id="372" r:id="rId30"/>
    <p:sldId id="343" r:id="rId31"/>
    <p:sldId id="364" r:id="rId32"/>
    <p:sldId id="373" r:id="rId33"/>
    <p:sldId id="344" r:id="rId3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245924"/>
    <a:srgbClr val="000000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82454" autoAdjust="0"/>
  </p:normalViewPr>
  <p:slideViewPr>
    <p:cSldViewPr>
      <p:cViewPr varScale="1">
        <p:scale>
          <a:sx n="99" d="100"/>
          <a:sy n="99" d="100"/>
        </p:scale>
        <p:origin x="7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9" d="100"/>
        <a:sy n="8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13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Call-with-current-continuation#Languages_implementing_call/c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dirty="0"/>
              <a:t>CSSE 304  Days 27 - 29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r>
              <a:rPr lang="en-US" sz="2800" b="1" dirty="0"/>
              <a:t>Escape procedures</a:t>
            </a:r>
          </a:p>
          <a:p>
            <a:r>
              <a:rPr lang="en-US" sz="2800" b="1" dirty="0"/>
              <a:t>Call-with-  procedures</a:t>
            </a:r>
          </a:p>
          <a:p>
            <a:r>
              <a:rPr lang="en-US" sz="2800" b="1" dirty="0"/>
              <a:t>Review continuations</a:t>
            </a:r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any 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Thus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9</a:t>
            </a:r>
            <a:endParaRPr lang="en-US" sz="2800" b="1" dirty="0">
              <a:solidFill>
                <a:srgbClr val="FFFF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sz="2800" b="1" dirty="0">
                <a:solidFill>
                  <a:srgbClr val="FFFF00"/>
                </a:solidFill>
                <a:latin typeface="Arial Black" pitchFamily="34" charset="0"/>
                <a:sym typeface="Wingdings" pitchFamily="2" charset="2"/>
              </a:rPr>
              <a:t>8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6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/>
              <a:t>You can define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  <a:r>
              <a:rPr lang="en-US" b="1" dirty="0"/>
              <a:t> in </a:t>
            </a:r>
            <a:r>
              <a:rPr lang="en-US" b="1" i="1" dirty="0"/>
              <a:t>Chez</a:t>
            </a:r>
            <a:r>
              <a:rPr lang="en-US" b="1" dirty="0"/>
              <a:t> Scheme by loading             </a:t>
            </a:r>
            <a:r>
              <a:rPr lang="en-US" b="1" dirty="0" err="1">
                <a:solidFill>
                  <a:srgbClr val="66FF66"/>
                </a:solidFill>
              </a:rPr>
              <a:t>escaper.ss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in the following way (from the command line):</a:t>
            </a:r>
            <a:br>
              <a:rPr lang="en-US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petite </a:t>
            </a:r>
            <a:r>
              <a:rPr lang="en-US" sz="2400" b="1" dirty="0" err="1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escaper.ss</a:t>
            </a:r>
            <a:endParaRPr lang="en-US" sz="2400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2098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call-with-output-file</a:t>
            </a:r>
            <a:r>
              <a:rPr lang="en-US" sz="2800" dirty="0">
                <a:solidFill>
                  <a:srgbClr val="66FF66"/>
                </a:solidFill>
              </a:rPr>
              <a:t>  filename 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dirty="0">
                <a:solidFill>
                  <a:srgbClr val="FFFF00"/>
                </a:solidFill>
              </a:rPr>
              <a:t>output port </a:t>
            </a:r>
            <a:r>
              <a:rPr lang="en-US" sz="2400" dirty="0"/>
              <a:t>obtained by opening the output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 receiver)</a:t>
            </a:r>
          </a:p>
          <a:p>
            <a:pPr lvl="1"/>
            <a:r>
              <a:rPr lang="en-US" sz="2400" dirty="0"/>
              <a:t>The</a:t>
            </a: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</a:t>
            </a:r>
            <a:r>
              <a:rPr lang="en-US" sz="2400" dirty="0"/>
              <a:t>receives the </a:t>
            </a:r>
            <a:r>
              <a:rPr lang="en-US" dirty="0">
                <a:solidFill>
                  <a:srgbClr val="FFFF00"/>
                </a:solidFill>
              </a:rPr>
              <a:t>current continuation.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6629400" cy="1676400"/>
          </a:xfrm>
        </p:spPr>
        <p:txBody>
          <a:bodyPr/>
          <a:lstStyle/>
          <a:p>
            <a:r>
              <a:rPr lang="en-US" dirty="0"/>
              <a:t>dining out example</a:t>
            </a:r>
            <a:br>
              <a:rPr lang="en-US" dirty="0"/>
            </a:br>
            <a:r>
              <a:rPr lang="en-US" sz="2800" dirty="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7752522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52400" y="6202016"/>
            <a:ext cx="105222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66FF66"/>
                </a:solidFill>
                <a:latin typeface="Arial Black" pitchFamily="34" charset="0"/>
              </a:rPr>
              <a:t>I will read an excerpt from the 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A0D95-8C0D-4C2B-A6AA-5BB7B8D4CDC6}"/>
              </a:ext>
            </a:extLst>
          </p:cNvPr>
          <p:cNvSpPr txBox="1"/>
          <p:nvPr/>
        </p:nvSpPr>
        <p:spPr>
          <a:xfrm>
            <a:off x="7620000" y="1712416"/>
            <a:ext cx="4495800" cy="4524315"/>
          </a:xfrm>
          <a:prstGeom prst="rect">
            <a:avLst/>
          </a:prstGeom>
          <a:noFill/>
          <a:ln w="28575"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future reference: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photograph corresponds to a continuation.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“Taking a photograph” corresponds to applying call/cc to a receiver.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receiver receives the photograph (continuation).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Rubbing a photograph and escaping corresponds to applying a continuation to an argument.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2489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11811000" cy="51816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</a:t>
            </a:r>
            <a:br>
              <a:rPr lang="en-US" sz="2400" dirty="0"/>
            </a:br>
            <a:r>
              <a:rPr lang="en-US" sz="2400" dirty="0"/>
              <a:t>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</a:t>
            </a:r>
            <a:br>
              <a:rPr lang="en-US" sz="2400" dirty="0"/>
            </a:br>
            <a:r>
              <a:rPr lang="en-US" sz="2400" dirty="0"/>
              <a:t>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908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current-continuation)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 (for </a:t>
            </a:r>
            <a:r>
              <a:rPr lang="en-US" sz="2800" i="1" dirty="0"/>
              <a:t>context</a:t>
            </a:r>
            <a:r>
              <a:rPr lang="en-US" sz="2800" dirty="0"/>
              <a:t>)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7D0D3-5F33-4DFF-B923-A9FE69423FDB}"/>
              </a:ext>
            </a:extLst>
          </p:cNvPr>
          <p:cNvSpPr txBox="1"/>
          <p:nvPr/>
        </p:nvSpPr>
        <p:spPr>
          <a:xfrm>
            <a:off x="9319697" y="4267200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FF66"/>
                </a:solidFill>
              </a:rPr>
              <a:t>call/cc does not create the continuation.  It “reifies” it.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0" y="0"/>
            <a:ext cx="8026400" cy="990600"/>
          </a:xfrm>
        </p:spPr>
        <p:txBody>
          <a:bodyPr/>
          <a:lstStyle/>
          <a:p>
            <a:r>
              <a:rPr lang="en-US" dirty="0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0447" y="914400"/>
            <a:ext cx="12344400" cy="4648200"/>
          </a:xfrm>
        </p:spPr>
        <p:txBody>
          <a:bodyPr/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(call/cc receiver)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ym typeface="Wingdings" pitchFamily="2" charset="2"/>
              </a:rPr>
              <a:t>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200" dirty="0"/>
              <a:t>                                               </a:t>
            </a:r>
            <a:r>
              <a:rPr lang="en-US" sz="2800" dirty="0"/>
              <a:t>a)</a:t>
            </a:r>
            <a:r>
              <a:rPr lang="en-US" sz="2200" dirty="0"/>
              <a:t>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dirty="0"/>
              <a:t> </a:t>
            </a:r>
            <a:r>
              <a:rPr lang="en-US" sz="2200" b="1" dirty="0"/>
              <a:t>The receiver is 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context is	</a:t>
            </a:r>
            <a:endParaRPr lang="en-US" sz="1600" b="1" dirty="0"/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The continuation is</a:t>
            </a:r>
          </a:p>
          <a:p>
            <a:pPr lvl="1">
              <a:spcBef>
                <a:spcPts val="0"/>
              </a:spcBef>
              <a:spcAft>
                <a:spcPts val="3000"/>
              </a:spcAft>
            </a:pPr>
            <a:r>
              <a:rPr lang="en-US" sz="2200" b="1" dirty="0"/>
              <a:t> Thus   </a:t>
            </a:r>
            <a:r>
              <a:rPr lang="en-US" sz="22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 </a:t>
            </a:r>
            <a:r>
              <a:rPr lang="en-US" sz="2200" b="1" dirty="0"/>
              <a:t>is equivalent to</a:t>
            </a:r>
          </a:p>
          <a:p>
            <a:pPr lvl="1">
              <a:buFontTx/>
              <a:buNone/>
            </a:pPr>
            <a:r>
              <a:rPr lang="en-US" sz="2200" b="1" dirty="0"/>
              <a:t>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657726"/>
            <a:ext cx="7772400" cy="1362075"/>
          </a:xfrm>
        </p:spPr>
        <p:txBody>
          <a:bodyPr/>
          <a:lstStyle/>
          <a:p>
            <a:r>
              <a:rPr lang="en-US" sz="4800" dirty="0"/>
              <a:t>Warm-up for 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536700"/>
            <a:ext cx="8799513" cy="35687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r>
              <a:rPr lang="en-US" sz="2800" dirty="0"/>
              <a:t>Escape procedures</a:t>
            </a:r>
            <a:br>
              <a:rPr lang="en-US" sz="2800" dirty="0"/>
            </a:br>
            <a:r>
              <a:rPr lang="en-US" sz="2800" dirty="0"/>
              <a:t>Continuations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first  define both of those.</a:t>
            </a:r>
          </a:p>
          <a:p>
            <a:pPr algn="r"/>
            <a:r>
              <a:rPr lang="en-US" sz="2800" dirty="0"/>
              <a:t>Then we review continuations.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C7A3-9C5D-45AE-B943-95CA9F0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93B9-FA96-4E3B-8CD3-3EE9E142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B789C-63F3-4CD7-A9EF-E118449B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" y="0"/>
            <a:ext cx="11843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generated with very high confidence">
            <a:extLst>
              <a:ext uri="{FF2B5EF4-FFF2-40B4-BE49-F238E27FC236}">
                <a16:creationId xmlns:a16="http://schemas.microsoft.com/office/drawing/2014/main" id="{09135C8C-2CD4-4752-B574-DB3CC63BF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2" y="0"/>
            <a:ext cx="11927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7696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 </a:t>
            </a:r>
            <a:r>
              <a:rPr lang="en-US" sz="2200" b="1" dirty="0">
                <a:latin typeface="Courier New" pitchFamily="49" charset="0"/>
              </a:rPr>
              <a:t>(+ 3 (call/cc (lambda (k)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701676"/>
            <a:ext cx="70866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rgbClr val="66FF66"/>
                </a:solidFill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7010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0583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701676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09A-5D1C-4135-A64E-A596E5B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28600"/>
            <a:ext cx="9093200" cy="1676400"/>
          </a:xfrm>
        </p:spPr>
        <p:txBody>
          <a:bodyPr/>
          <a:lstStyle/>
          <a:p>
            <a:r>
              <a:rPr lang="en-US" sz="5400" dirty="0"/>
              <a:t>A simple call/cc example</a:t>
            </a:r>
            <a:br>
              <a:rPr lang="en-US" sz="4800" dirty="0"/>
            </a:b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b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4800" b="1" dirty="0">
              <a:solidFill>
                <a:srgbClr val="66FF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3B2E-93F8-4E7A-921E-65CAD318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66FF66"/>
                </a:solidFill>
              </a:rPr>
              <a:t>e)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</a:rPr>
              <a:t>(call/cc procedure?)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0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724C-723F-4618-B347-9B70B54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in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E4-EB38-499D-A49E-888E163B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https://en.wikipedia.org/wiki/Call-with-current-continuation#Languages_implementing_call/cc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What you will find there: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B5876-A581-4F75-B985-D1D05064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124200"/>
            <a:ext cx="4495800" cy="3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79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228600"/>
            <a:ext cx="6019800" cy="1676400"/>
          </a:xfrm>
        </p:spPr>
        <p:txBody>
          <a:bodyPr/>
          <a:lstStyle/>
          <a:p>
            <a:r>
              <a:rPr lang="en-US" dirty="0">
                <a:solidFill>
                  <a:srgbClr val="66FF66"/>
                </a:solidFill>
              </a:rPr>
              <a:t>f)</a:t>
            </a:r>
            <a:r>
              <a:rPr lang="en-US" dirty="0"/>
              <a:t> 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[else (+ 1 (list-index item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276" y="1447801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2882206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we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1430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34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2538-3DFB-4488-BF5E-2FE48F4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-533400"/>
            <a:ext cx="9245600" cy="1676400"/>
          </a:xfrm>
        </p:spPr>
        <p:txBody>
          <a:bodyPr/>
          <a:lstStyle/>
          <a:p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288F-EF3A-456A-BD9A-2CD58963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533400"/>
            <a:ext cx="6146800" cy="3886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66FF66"/>
                </a:solidFill>
              </a:rPr>
              <a:t>g)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((car (call/cc list))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(list cdr 1 2 3))</a:t>
            </a:r>
            <a:endParaRPr lang="en-US" sz="2400" dirty="0"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1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366D7-EE4A-45A1-A24D-8B15687CAFFF}"/>
              </a:ext>
            </a:extLst>
          </p:cNvPr>
          <p:cNvSpPr txBox="1"/>
          <p:nvPr/>
        </p:nvSpPr>
        <p:spPr>
          <a:xfrm>
            <a:off x="2057400" y="2743200"/>
            <a:ext cx="7467600" cy="3170099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My discussion of </a:t>
            </a:r>
            <a:r>
              <a:rPr lang="en-US" sz="40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4000" dirty="0">
                <a:solidFill>
                  <a:schemeClr val="accent3"/>
                </a:solidFill>
              </a:rPr>
              <a:t>is loosely based the book </a:t>
            </a:r>
            <a:r>
              <a:rPr lang="en-US" sz="40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4000" dirty="0">
                <a:solidFill>
                  <a:srgbClr val="66FF66"/>
                </a:solidFill>
              </a:rPr>
              <a:t> </a:t>
            </a:r>
            <a:r>
              <a:rPr lang="en-US" sz="4000" dirty="0">
                <a:solidFill>
                  <a:schemeClr val="accent3"/>
                </a:solidFill>
              </a:rPr>
              <a:t>by George Springer and Daniel Friedman.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899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0"/>
            <a:ext cx="7772400" cy="1066800"/>
          </a:xfrm>
        </p:spPr>
        <p:txBody>
          <a:bodyPr/>
          <a:lstStyle/>
          <a:p>
            <a:r>
              <a:rPr lang="en-US" dirty="0"/>
              <a:t>All this from that short code?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843" y="1374751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/>
              <a:t> </a:t>
            </a:r>
            <a:r>
              <a:rPr lang="en-US" sz="2800" b="1" dirty="0">
                <a:solidFill>
                  <a:srgbClr val="66FF66"/>
                </a:solidFill>
              </a:rPr>
              <a:t>h)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nn-NO" sz="2400" b="1" dirty="0">
                <a:latin typeface="Courier New" pitchFamily="49" charset="0"/>
              </a:rPr>
              <a:t>(let ([f #f]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	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400" b="1" dirty="0">
                <a:latin typeface="Courier New" pitchFamily="49" charset="0"/>
              </a:rPr>
              <a:t> 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173417-7711-47E9-B1C6-A16096BC8044}"/>
              </a:ext>
            </a:extLst>
          </p:cNvPr>
          <p:cNvSpPr txBox="1">
            <a:spLocks/>
          </p:cNvSpPr>
          <p:nvPr/>
        </p:nvSpPr>
        <p:spPr bwMode="auto">
          <a:xfrm>
            <a:off x="3124200" y="440473"/>
            <a:ext cx="924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Swis721 Ex BT" pitchFamily="34" charset="0"/>
              </a:defRPr>
            </a:lvl9pPr>
          </a:lstStyle>
          <a:p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 </a:t>
            </a:r>
            <a:r>
              <a:rPr lang="en-US" sz="2400" b="1" kern="0" dirty="0">
                <a:solidFill>
                  <a:srgbClr val="66FF66"/>
                </a:solidFill>
                <a:sym typeface="Wingdings" pitchFamily="2" charset="2"/>
              </a:rPr>
              <a:t> 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kern="0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800" y="-228600"/>
            <a:ext cx="7772400" cy="1066800"/>
          </a:xfrm>
        </p:spPr>
        <p:txBody>
          <a:bodyPr/>
          <a:lstStyle/>
          <a:p>
            <a:r>
              <a:rPr lang="en-US" dirty="0"/>
              <a:t>Strange indeed!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37" y="-228600"/>
            <a:ext cx="4008863" cy="5257800"/>
          </a:xfrm>
          <a:solidFill>
            <a:srgbClr val="000000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66FF66"/>
                </a:solidFill>
              </a:rPr>
              <a:t>i)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(display 2)))</a:t>
            </a:r>
            <a:br>
              <a:rPr lang="en-US" sz="2000" b="1" dirty="0">
                <a:latin typeface="Courier New" pitchFamily="49" charset="0"/>
              </a:rPr>
            </a:b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(strange1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(call/cc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(lambda (k) k)))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69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/>
              <a:t> </a:t>
            </a:r>
            <a:r>
              <a:rPr lang="en-US" b="1" dirty="0">
                <a:solidFill>
                  <a:srgbClr val="66FF66"/>
                </a:solidFill>
              </a:rPr>
              <a:t>j</a:t>
            </a:r>
            <a:r>
              <a:rPr lang="en-US" b="1">
                <a:solidFill>
                  <a:srgbClr val="66FF66"/>
                </a:solidFill>
              </a:rPr>
              <a:t>)</a:t>
            </a:r>
            <a:r>
              <a:rPr lang="en-US" b="1">
                <a:latin typeface="Courier New" pitchFamily="49" charset="0"/>
              </a:rPr>
              <a:t> 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2577" y="24384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We may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28600"/>
            <a:ext cx="8026400" cy="838200"/>
          </a:xfrm>
        </p:spPr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776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                                     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               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(let ([x (+ y 2)])</a:t>
            </a:r>
            <a:b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                 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             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       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12039600" cy="38862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also happens to also be a procedure) passed to a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, with the intention that the </a:t>
            </a:r>
            <a:r>
              <a:rPr lang="en-US" dirty="0">
                <a:solidFill>
                  <a:srgbClr val="FFFF00"/>
                </a:solidFill>
              </a:rPr>
              <a:t>procedure</a:t>
            </a:r>
            <a:r>
              <a:rPr lang="en-US" dirty="0"/>
              <a:t> will eventually apply that receiver to some  values; i.e.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 When we represent  continuations by Scheme procedures,  those continuations that we pass to CPS procedures are receivers.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(v) …) </a:t>
            </a:r>
            <a:r>
              <a:rPr lang="en-US" dirty="0"/>
              <a:t>They expect to receive a value for v.</a:t>
            </a:r>
          </a:p>
          <a:p>
            <a:r>
              <a:rPr lang="en-US" dirty="0"/>
              <a:t>Sometimes receivers are called </a:t>
            </a:r>
            <a:r>
              <a:rPr lang="en-US" dirty="0">
                <a:solidFill>
                  <a:srgbClr val="FFFF00"/>
                </a:solidFill>
              </a:rPr>
              <a:t>callbacks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(call-with-output-file "myfile.ss"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(lambda (p)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4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 f ([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 list-to-be-printed])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(if (not (null?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(begin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(write (car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(newline p)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            (f 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 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191000" y="762000"/>
            <a:ext cx="7086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list-to-be-printed</a:t>
            </a:r>
            <a:r>
              <a:rPr lang="en-US" dirty="0">
                <a:solidFill>
                  <a:schemeClr val="bg1"/>
                </a:solidFill>
              </a:rPr>
              <a:t>), separated by newlines, to the file named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52400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2552700"/>
            <a:ext cx="2209800" cy="1752600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245924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514600"/>
            <a:ext cx="7467600" cy="4724400"/>
          </a:xfrm>
        </p:spPr>
        <p:txBody>
          <a:bodyPr/>
          <a:lstStyle/>
          <a:p>
            <a:r>
              <a:rPr lang="en-US" b="1" dirty="0"/>
              <a:t>Pretend 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11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6</a:t>
            </a:r>
            <a:endParaRPr lang="en-US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21982</TotalTime>
  <Words>1446</Words>
  <Application>Microsoft Office PowerPoint</Application>
  <PresentationFormat>Widescreen</PresentationFormat>
  <Paragraphs>243</Paragraphs>
  <Slides>33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Consolas</vt:lpstr>
      <vt:lpstr>Courier New</vt:lpstr>
      <vt:lpstr>Swis721 Ex BT</vt:lpstr>
      <vt:lpstr>Times New Roman</vt:lpstr>
      <vt:lpstr>Wingdings</vt:lpstr>
      <vt:lpstr>Default Design</vt:lpstr>
      <vt:lpstr>CSSE 304  Days 27 - 29</vt:lpstr>
      <vt:lpstr>Warm-up for call/cc</vt:lpstr>
      <vt:lpstr>PowerPoint Presentation</vt:lpstr>
      <vt:lpstr>Review of Continuations </vt:lpstr>
      <vt:lpstr>Receivers</vt:lpstr>
      <vt:lpstr>Old Receiver Example: call-with-values</vt:lpstr>
      <vt:lpstr>new receiver example</vt:lpstr>
      <vt:lpstr>An escape procedure</vt:lpstr>
      <vt:lpstr>An escape procedure</vt:lpstr>
      <vt:lpstr>Escaper (a mostly fictitious procedure)</vt:lpstr>
      <vt:lpstr>Escaper (a mostly fictitious procedure)</vt:lpstr>
      <vt:lpstr>You can experiment with escaper</vt:lpstr>
      <vt:lpstr>Escape Procedures</vt:lpstr>
      <vt:lpstr>"call-with" procedures</vt:lpstr>
      <vt:lpstr>dining out example from Springer and Friedman, Part 5 intro</vt:lpstr>
      <vt:lpstr>Call/cc definition and exampleS</vt:lpstr>
      <vt:lpstr>call/cc</vt:lpstr>
      <vt:lpstr>call/cc definition summary</vt:lpstr>
      <vt:lpstr>call/cc example</vt:lpstr>
      <vt:lpstr>PowerPoint Presentation</vt:lpstr>
      <vt:lpstr>PowerPoint Presentation</vt:lpstr>
      <vt:lpstr>More call/cc examples</vt:lpstr>
      <vt:lpstr>More call/cc examples</vt:lpstr>
      <vt:lpstr>More call/cc examples</vt:lpstr>
      <vt:lpstr>A simple call/cc example  (call/cc receiver)  (receiver continuation) </vt:lpstr>
      <vt:lpstr>call/cc in other languages</vt:lpstr>
      <vt:lpstr>f) List-index</vt:lpstr>
      <vt:lpstr>PowerPoint Presentation</vt:lpstr>
      <vt:lpstr>(call/cc receiver)  (receiver continuation)</vt:lpstr>
      <vt:lpstr>Interlude: quotes</vt:lpstr>
      <vt:lpstr>All this from that short code?</vt:lpstr>
      <vt:lpstr>Strange indeed!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183</cp:revision>
  <cp:lastPrinted>2020-01-29T15:53:28Z</cp:lastPrinted>
  <dcterms:created xsi:type="dcterms:W3CDTF">2001-03-11T15:54:35Z</dcterms:created>
  <dcterms:modified xsi:type="dcterms:W3CDTF">2021-01-29T18:42:25Z</dcterms:modified>
</cp:coreProperties>
</file>