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3" r:id="rId2"/>
    <p:sldId id="469" r:id="rId3"/>
    <p:sldId id="429" r:id="rId4"/>
    <p:sldId id="442" r:id="rId5"/>
    <p:sldId id="388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16" r:id="rId16"/>
    <p:sldId id="404" r:id="rId17"/>
    <p:sldId id="360" r:id="rId18"/>
    <p:sldId id="357" r:id="rId19"/>
    <p:sldId id="358" r:id="rId20"/>
    <p:sldId id="359" r:id="rId21"/>
    <p:sldId id="304" r:id="rId22"/>
    <p:sldId id="305" r:id="rId23"/>
    <p:sldId id="306" r:id="rId24"/>
    <p:sldId id="307" r:id="rId25"/>
    <p:sldId id="308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3300"/>
    <a:srgbClr val="0033CC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78707" autoAdjust="0"/>
  </p:normalViewPr>
  <p:slideViewPr>
    <p:cSldViewPr>
      <p:cViewPr varScale="1">
        <p:scale>
          <a:sx n="65" d="100"/>
          <a:sy n="65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r">
              <a:defRPr sz="1100"/>
            </a:lvl1pPr>
          </a:lstStyle>
          <a:p>
            <a:fld id="{10D10769-02B4-4A39-A509-B85B96050F21}" type="datetimeFigureOut">
              <a:rPr lang="en-US" smtClean="0"/>
              <a:pPr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2" tIns="46320" rIns="92642" bIns="46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8" y="4559720"/>
            <a:ext cx="5852651" cy="4320965"/>
          </a:xfrm>
          <a:prstGeom prst="rect">
            <a:avLst/>
          </a:prstGeom>
        </p:spPr>
        <p:txBody>
          <a:bodyPr vert="horz" lIns="92642" tIns="46320" rIns="92642" bIns="463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19435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r">
              <a:defRPr sz="11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25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Answers:</a:t>
            </a:r>
            <a:r>
              <a:rPr lang="en-US" dirty="0"/>
              <a:t>  error, exit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don't have to try to make the exam</a:t>
            </a:r>
            <a:r>
              <a:rPr lang="en-US" baseline="0" dirty="0"/>
              <a:t> </a:t>
            </a:r>
            <a:r>
              <a:rPr lang="en-US" dirty="0"/>
              <a:t>difficult.</a:t>
            </a:r>
          </a:p>
          <a:p>
            <a:r>
              <a:rPr lang="en-US" dirty="0"/>
              <a:t>With this list of topics, I have to try hard to keep</a:t>
            </a:r>
            <a:r>
              <a:rPr lang="en-US" baseline="0" dirty="0"/>
              <a:t> it from being impossible!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</a:t>
            </a:r>
            <a:r>
              <a:rPr lang="en-US" baseline="0" dirty="0"/>
              <a:t> cell (lambda (</a:t>
            </a:r>
            <a:r>
              <a:rPr lang="en-US" baseline="0" dirty="0" err="1"/>
              <a:t>val</a:t>
            </a:r>
            <a:r>
              <a:rPr lang="en-US" baseline="0" dirty="0"/>
              <a:t>) (cons </a:t>
            </a:r>
            <a:r>
              <a:rPr lang="en-US" baseline="0" dirty="0" err="1"/>
              <a:t>val</a:t>
            </a:r>
            <a:r>
              <a:rPr lang="en-US" baseline="0" dirty="0"/>
              <a:t> 'this-is-a-cell)))</a:t>
            </a:r>
          </a:p>
          <a:p>
            <a:r>
              <a:rPr lang="en-US" baseline="0" dirty="0"/>
              <a:t>(define cell-ref car)</a:t>
            </a:r>
          </a:p>
          <a:p>
            <a:r>
              <a:rPr lang="en-US" baseline="0" dirty="0"/>
              <a:t>(define cell-set! set-cdr!)</a:t>
            </a:r>
          </a:p>
          <a:p>
            <a:r>
              <a:rPr lang="en-US" baseline="0" dirty="0"/>
              <a:t>(define cell? (lambda (c) (and (pair? c) (</a:t>
            </a:r>
            <a:r>
              <a:rPr lang="en-US" baseline="0" dirty="0" err="1"/>
              <a:t>eq</a:t>
            </a:r>
            <a:r>
              <a:rPr lang="en-US" baseline="0" dirty="0"/>
              <a:t>? (cdr c) 'this-is-a-cell))))))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cell</a:t>
            </a:r>
            <a:r>
              <a:rPr lang="en-US" baseline="0" dirty="0"/>
              <a:t> (lambda (x) (cons x 'this-is-a-cell)))</a:t>
            </a:r>
          </a:p>
          <a:p>
            <a:endParaRPr lang="en-US" baseline="0" dirty="0"/>
          </a:p>
          <a:p>
            <a:r>
              <a:rPr lang="en-US" baseline="0" dirty="0"/>
              <a:t>Write the names of the four procedures on the board before leaving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students a few minutes to do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944563"/>
          </a:xfrm>
        </p:spPr>
        <p:txBody>
          <a:bodyPr/>
          <a:lstStyle/>
          <a:p>
            <a:r>
              <a:rPr lang="en-US" dirty="0"/>
              <a:t>CSSE 304 Day 27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514600"/>
            <a:ext cx="8686800" cy="3733800"/>
          </a:xfrm>
        </p:spPr>
        <p:txBody>
          <a:bodyPr/>
          <a:lstStyle/>
          <a:p>
            <a:pPr algn="l"/>
            <a:r>
              <a:rPr lang="en-US" dirty="0"/>
              <a:t>Return graded exam</a:t>
            </a:r>
          </a:p>
          <a:p>
            <a:pPr algn="l"/>
            <a:r>
              <a:rPr lang="en-US" dirty="0"/>
              <a:t>Add set! to our interpreter</a:t>
            </a:r>
          </a:p>
          <a:p>
            <a:pPr algn="l"/>
            <a:r>
              <a:rPr lang="en-US" dirty="0"/>
              <a:t>Warm-up for call/cc</a:t>
            </a:r>
          </a:p>
          <a:p>
            <a:pPr lvl="1" algn="l"/>
            <a:r>
              <a:rPr lang="en-US" dirty="0"/>
              <a:t>Receivers</a:t>
            </a:r>
          </a:p>
          <a:p>
            <a:pPr lvl="1" algn="l"/>
            <a:r>
              <a:rPr lang="en-US" dirty="0"/>
              <a:t>Escape procedures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/>
              <a:t>eval</a:t>
            </a:r>
            <a:r>
              <a:rPr lang="en-US" dirty="0"/>
              <a:t>-exp's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FontTx/>
              <a:buNone/>
            </a:pPr>
            <a:endParaRPr lang="en-US" b="1" dirty="0">
              <a:latin typeface="Times New Roman" pitchFamily="18" charset="0"/>
            </a:endParaRPr>
          </a:p>
          <a:p>
            <a:pPr marL="107950" indent="3175" algn="ctr">
              <a:buFontTx/>
              <a:buNone/>
            </a:pPr>
            <a:r>
              <a:rPr lang="en-US" b="1" dirty="0">
                <a:latin typeface="Times New Roman" pitchFamily="18" charset="0"/>
              </a:rPr>
              <a:t>All that is left to do is to 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4000" dirty="0"/>
              <a:t>Recap: Implementing apply-env-ref, deref, set-ref!, extend-env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876800"/>
          </a:xfrm>
        </p:spPr>
        <p:txBody>
          <a:bodyPr/>
          <a:lstStyle/>
          <a:p>
            <a:r>
              <a:rPr lang="en-US" sz="2800" dirty="0"/>
              <a:t>Use a </a:t>
            </a:r>
            <a:r>
              <a:rPr lang="en-US" sz="2800" b="1" dirty="0"/>
              <a:t>cell</a:t>
            </a:r>
            <a:r>
              <a:rPr lang="en-US" sz="2800" dirty="0"/>
              <a:t> abstract data type. 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(cell value)</a:t>
            </a:r>
            <a:r>
              <a:rPr lang="en-US" sz="2800" dirty="0"/>
              <a:t> creates a cell containing the value.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(cell-ref cell)</a:t>
            </a:r>
            <a:r>
              <a:rPr lang="en-US" sz="2800" dirty="0"/>
              <a:t> gives us the value in the cell.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(cell-set! cell value)</a:t>
            </a:r>
            <a:r>
              <a:rPr lang="en-US" sz="2800" dirty="0"/>
              <a:t>  replaces the value in the cell.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(cell? </a:t>
            </a:r>
            <a:r>
              <a:rPr lang="en-US" sz="2800" b="1" dirty="0" err="1">
                <a:solidFill>
                  <a:srgbClr val="FF3300"/>
                </a:solidFill>
                <a:latin typeface="Courier New" pitchFamily="49" charset="0"/>
              </a:rPr>
              <a:t>obj</a:t>
            </a: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)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 asks if an object is a cell.</a:t>
            </a:r>
          </a:p>
          <a:p>
            <a:pPr marL="60325" indent="3175">
              <a:lnSpc>
                <a:spcPct val="90000"/>
              </a:lnSpc>
              <a:buFontTx/>
              <a:buNone/>
            </a:pPr>
            <a:br>
              <a:rPr lang="en-US" sz="1000" dirty="0"/>
            </a:br>
            <a:r>
              <a:rPr lang="en-US" dirty="0">
                <a:solidFill>
                  <a:srgbClr val="002060"/>
                </a:solidFill>
              </a:rPr>
              <a:t>Use these to implement references.</a:t>
            </a:r>
            <a:br>
              <a:rPr lang="en-US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First step: </a:t>
            </a:r>
            <a:r>
              <a:rPr lang="en-US" dirty="0"/>
              <a:t>In the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extend-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dirty="0"/>
              <a:t> implementation, replace 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dirty="0"/>
              <a:t> with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(map cell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5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A summary of the ADTs that we have so far: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/>
        </p:nvGraphicFramePr>
        <p:xfrm>
          <a:off x="533400" y="1447800"/>
          <a:ext cx="3886200" cy="2286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(empty-env)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(extend-env vars vals env)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 env 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(apply-env-ref env 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5490" name="Group 18"/>
          <p:cNvGraphicFramePr>
            <a:graphicFrameLocks noGrp="1"/>
          </p:cNvGraphicFramePr>
          <p:nvPr/>
        </p:nvGraphicFramePr>
        <p:xfrm>
          <a:off x="5562600" y="1604963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(deref ref)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(set-ref! ref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500" name="Group 28"/>
          <p:cNvGraphicFramePr>
            <a:graphicFrameLocks noGrp="1"/>
          </p:cNvGraphicFramePr>
          <p:nvPr/>
        </p:nvGraphicFramePr>
        <p:xfrm>
          <a:off x="6019800" y="3200400"/>
          <a:ext cx="2743200" cy="2286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(set-cell! cell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304800" y="3962400"/>
            <a:ext cx="5410200" cy="2767013"/>
          </a:xfrm>
          <a:prstGeom prst="rect">
            <a:avLst/>
          </a:prstGeom>
          <a:solidFill>
            <a:srgbClr val="C0C0C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references to implement the new environment interface.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cells to implement references within an environment.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Now we need to implement cells.</a:t>
            </a:r>
          </a:p>
          <a:p>
            <a:pPr lvl="1">
              <a:spcBef>
                <a:spcPct val="10000"/>
              </a:spcBef>
            </a:pPr>
            <a:r>
              <a:rPr lang="en-US" sz="2400" dirty="0"/>
              <a:t>representation?      code? </a:t>
            </a:r>
            <a:br>
              <a:rPr lang="en-US" sz="2400" dirty="0"/>
            </a:br>
            <a:endParaRPr 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r>
              <a:rPr lang="en-US" sz="4000"/>
              <a:t>Implementing the cell ADT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2362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define-datatype</a:t>
            </a:r>
            <a:r>
              <a:rPr lang="en-US" dirty="0"/>
              <a:t>.</a:t>
            </a:r>
          </a:p>
          <a:p>
            <a:pPr>
              <a:spcBef>
                <a:spcPct val="5000"/>
              </a:spcBef>
            </a:pPr>
            <a:r>
              <a:rPr lang="en-US" dirty="0"/>
              <a:t>Use a pair for each cell.</a:t>
            </a:r>
          </a:p>
          <a:p>
            <a:pPr>
              <a:spcBef>
                <a:spcPct val="5000"/>
              </a:spcBef>
            </a:pPr>
            <a:r>
              <a:rPr lang="en-US" dirty="0"/>
              <a:t>Use </a:t>
            </a:r>
            <a:r>
              <a:rPr lang="en-US" i="1" dirty="0"/>
              <a:t>Chez</a:t>
            </a:r>
            <a:r>
              <a:rPr lang="en-US" dirty="0"/>
              <a:t> Scheme </a:t>
            </a:r>
            <a:r>
              <a:rPr lang="en-US" b="1" dirty="0"/>
              <a:t>box</a:t>
            </a:r>
            <a:r>
              <a:rPr lang="en-US" dirty="0"/>
              <a:t> data type .  </a:t>
            </a:r>
            <a:br>
              <a:rPr lang="en-US" dirty="0"/>
            </a:br>
            <a:r>
              <a:rPr lang="en-US" dirty="0"/>
              <a:t>See the </a:t>
            </a:r>
            <a:r>
              <a:rPr lang="en-US" i="1" dirty="0"/>
              <a:t>Chez Scheme Users Guide</a:t>
            </a:r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57154"/>
              </p:ext>
            </p:extLst>
          </p:nvPr>
        </p:nvGraphicFramePr>
        <p:xfrm>
          <a:off x="76200" y="3550920"/>
          <a:ext cx="7086600" cy="3230880"/>
        </p:xfrm>
        <a:graphic>
          <a:graphicData uri="http://schemas.openxmlformats.org/drawingml/2006/table">
            <a:tbl>
              <a:tblPr/>
              <a:tblGrid>
                <a:gridCol w="362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Cell ADT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Box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(box? 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(unbox cell)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(cell-set! 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(set-box! cell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7239000" y="3276600"/>
            <a:ext cx="1828800" cy="2246769"/>
          </a:xfrm>
          <a:prstGeom prst="rect">
            <a:avLst/>
          </a:prstGeom>
          <a:noFill/>
          <a:ln w="603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A17: You will add set! to your interpreter</a:t>
            </a:r>
          </a:p>
        </p:txBody>
      </p:sp>
    </p:spTree>
    <p:extLst>
      <p:ext uri="{BB962C8B-B14F-4D97-AF65-F5344CB8AC3E}">
        <p14:creationId xmlns:p14="http://schemas.microsoft.com/office/powerpoint/2010/main" val="2851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4000" dirty="0"/>
              <a:t>Can we do mutation in other ways?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257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Alternative using the </a:t>
            </a:r>
            <a:r>
              <a:rPr lang="en-US" i="1" dirty="0"/>
              <a:t>ribcage with vectors </a:t>
            </a:r>
            <a:r>
              <a:rPr lang="en-US" b="1" dirty="0"/>
              <a:t>approach to environment implementation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 the ribcage diagram on next slide.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reference</a:t>
            </a:r>
            <a:r>
              <a:rPr lang="en-US" dirty="0"/>
              <a:t> is a datatype whose fields are a vector and an index</a:t>
            </a:r>
            <a:r>
              <a:rPr lang="en-US" sz="2300" b="1" dirty="0"/>
              <a:t>.</a:t>
            </a:r>
            <a:r>
              <a:rPr lang="en-US" sz="2300" b="1" dirty="0">
                <a:solidFill>
                  <a:srgbClr val="FF3300"/>
                </a:solidFill>
              </a:rPr>
              <a:t>  </a:t>
            </a:r>
            <a:r>
              <a:rPr lang="en-US" sz="2300" b="1" dirty="0">
                <a:solidFill>
                  <a:srgbClr val="FF0000"/>
                </a:solidFill>
              </a:rPr>
              <a:t>I recommend that you investigate this one.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vector-ref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set-ref!</a:t>
            </a:r>
            <a:r>
              <a:rPr lang="en-US" dirty="0"/>
              <a:t> 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vector-set!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err="1"/>
              <a:t>A“normal</a:t>
            </a:r>
            <a:r>
              <a:rPr lang="en-US" b="1" dirty="0"/>
              <a:t>” memory model . . 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single vector for all </a:t>
            </a:r>
            <a:r>
              <a:rPr lang="en-US" dirty="0" err="1"/>
              <a:t>vaues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reference is an index (an address)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Allocation and Garbage Collection?</a:t>
            </a:r>
          </a:p>
        </p:txBody>
      </p:sp>
    </p:spTree>
    <p:extLst>
      <p:ext uri="{BB962C8B-B14F-4D97-AF65-F5344CB8AC3E}">
        <p14:creationId xmlns:p14="http://schemas.microsoft.com/office/powerpoint/2010/main" val="91982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Mutation solution: Uses the ribcage implementation of environments.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676400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 do very different things</a:t>
            </a:r>
          </a:p>
          <a:p>
            <a:r>
              <a:rPr lang="en-US" dirty="0"/>
              <a:t>dynamic global environment </a:t>
            </a:r>
            <a:r>
              <a:rPr lang="en-US" sz="2800" i="1" dirty="0" err="1">
                <a:latin typeface="+mj-lt"/>
                <a:cs typeface="Courier New" pitchFamily="49" charset="0"/>
              </a:rPr>
              <a:t>vs</a:t>
            </a:r>
            <a:r>
              <a:rPr lang="en-US" dirty="0"/>
              <a:t> static local environments</a:t>
            </a:r>
          </a:p>
          <a:p>
            <a:r>
              <a:rPr lang="en-US" dirty="0"/>
              <a:t>Should local environments  extend the global environment?</a:t>
            </a:r>
          </a:p>
          <a:p>
            <a:pPr lvl="1"/>
            <a:r>
              <a:rPr lang="en-US" dirty="0"/>
              <a:t>If you do it, be careful!</a:t>
            </a:r>
          </a:p>
          <a:p>
            <a:pPr lvl="1"/>
            <a:r>
              <a:rPr lang="en-US" dirty="0"/>
              <a:t>If you do it, I do not want to help you with debugging that requires tracing!</a:t>
            </a:r>
          </a:p>
        </p:txBody>
      </p:sp>
    </p:spTree>
    <p:extLst>
      <p:ext uri="{BB962C8B-B14F-4D97-AF65-F5344CB8AC3E}">
        <p14:creationId xmlns:p14="http://schemas.microsoft.com/office/powerpoint/2010/main" val="357481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28829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2577-9C05-43F9-8299-421ECB07F576}"/>
              </a:ext>
            </a:extLst>
          </p:cNvPr>
          <p:cNvSpPr txBox="1"/>
          <p:nvPr/>
        </p:nvSpPr>
        <p:spPr>
          <a:xfrm>
            <a:off x="304800" y="228600"/>
            <a:ext cx="4495800" cy="221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we’ll do today and next time is loosely based the book </a:t>
            </a:r>
            <a:r>
              <a:rPr lang="en-US" sz="2400" i="1" dirty="0">
                <a:solidFill>
                  <a:srgbClr val="FF0000"/>
                </a:solidFill>
              </a:rPr>
              <a:t>Scheme and the Art of Programming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by George Springer and Daniel Friedman.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receiver</a:t>
            </a:r>
            <a:r>
              <a:rPr lang="en-US" dirty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continuations that we pass to CPS procedures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</a:t>
            </a:r>
            <a:br>
              <a:rPr lang="en-US" dirty="0"/>
            </a:br>
            <a:r>
              <a:rPr lang="en-US" dirty="0"/>
              <a:t>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6D5-D8C4-4651-A4E6-7B2B5D5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2845-D2A5-466C-A4C3-E76E01EE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/>
              <a:t>Exam 2 is Tuesday evening</a:t>
            </a:r>
          </a:p>
          <a:p>
            <a:r>
              <a:rPr lang="en-US" dirty="0"/>
              <a:t>Three parts:</a:t>
            </a:r>
          </a:p>
          <a:p>
            <a:pPr lvl="1"/>
            <a:r>
              <a:rPr lang="en-US" dirty="0"/>
              <a:t>Written part (estimate: 25-35 points)</a:t>
            </a:r>
          </a:p>
          <a:p>
            <a:pPr lvl="1"/>
            <a:r>
              <a:rPr lang="en-US" dirty="0"/>
              <a:t>Computer part, non-interpreter problem(s) (estimate: 10-20 points)</a:t>
            </a:r>
          </a:p>
          <a:p>
            <a:pPr lvl="1"/>
            <a:r>
              <a:rPr lang="en-US" dirty="0"/>
              <a:t>Comp. part, interpreter problem(s) (estimate: 25-40 points)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25 out of 100 points are for the E&amp;C part.</a:t>
            </a:r>
          </a:p>
        </p:txBody>
      </p:sp>
    </p:spTree>
    <p:extLst>
      <p:ext uri="{BB962C8B-B14F-4D97-AF65-F5344CB8AC3E}">
        <p14:creationId xmlns:p14="http://schemas.microsoft.com/office/powerpoint/2010/main" val="39335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14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FF0000"/>
                </a:solidFill>
                <a:latin typeface="Arial Black" pitchFamily="34" charset="0"/>
              </a:rPr>
              <a:t>; this is the "receiver"</a:t>
            </a: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</a:rPr>
              <a:t> </a:t>
            </a:r>
            <a:r>
              <a:rPr lang="en-US" sz="2600" b="1" dirty="0">
                <a:latin typeface="Courier New" pitchFamily="49" charset="0"/>
              </a:rPr>
              <a:t>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382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From TSPL: </a:t>
            </a:r>
            <a:r>
              <a:rPr lang="en-US" sz="2000" dirty="0">
                <a:solidFill>
                  <a:srgbClr val="FF0000"/>
                </a:solidFill>
              </a:rPr>
              <a:t>The following shows the use 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to write a list of objects (the value of list-to-be-printed), separated by newlines, to the file named by "myfile.ss."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2400" y="4953000"/>
            <a:ext cx="66294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(define call-with-output-file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(lambda (filename proc)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836598"/>
            <a:ext cx="22098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5438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(&lt; x 4)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467600" cy="4724400"/>
          </a:xfrm>
        </p:spPr>
        <p:txBody>
          <a:bodyPr/>
          <a:lstStyle/>
          <a:p>
            <a:r>
              <a:rPr lang="en-US" b="1" dirty="0"/>
              <a:t>Suppose that we have a procedure </a:t>
            </a: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(escaper +) </a:t>
            </a:r>
            <a:r>
              <a:rPr lang="en-US" sz="2800" b="1" dirty="0"/>
              <a:t>creates a procedure that is  equivalent to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If you want to experiment with escaper, you can define it by </a:t>
            </a:r>
            <a:br>
              <a:rPr lang="en-US" sz="2400" b="1" dirty="0"/>
            </a:br>
            <a:r>
              <a:rPr lang="en-US" sz="2400" b="1" dirty="0"/>
              <a:t>loading </a:t>
            </a:r>
            <a:r>
              <a:rPr lang="en-US" sz="2400" b="1" dirty="0">
                <a:solidFill>
                  <a:srgbClr val="FF0000"/>
                </a:solidFill>
              </a:rPr>
              <a:t>escaper.ss </a:t>
            </a:r>
            <a:r>
              <a:rPr lang="en-US" sz="2400" b="1" dirty="0"/>
              <a:t>in the following way:</a:t>
            </a:r>
            <a:br>
              <a:rPr lang="en-US" sz="2400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C:\Users\anderson&gt;</a:t>
            </a:r>
            <a:r>
              <a:rPr lang="en-US" sz="2100" b="1" dirty="0">
                <a:latin typeface="Courier New" pitchFamily="49" charset="0"/>
              </a:rPr>
              <a:t>cd C:\SVN\304\www\Resources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C:\SVN\304\www\Resources&gt;</a:t>
            </a:r>
            <a:r>
              <a:rPr lang="en-US" sz="2100" b="1" dirty="0">
                <a:latin typeface="Courier New" pitchFamily="49" charset="0"/>
              </a:rPr>
              <a:t>petite </a:t>
            </a:r>
            <a:r>
              <a:rPr lang="en-US" sz="2100" b="1" dirty="0" err="1">
                <a:latin typeface="Courier New" pitchFamily="49" charset="0"/>
              </a:rPr>
              <a:t>escaper.ss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Petite Chez Scheme Version 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Copyright 1984-2017 Cisco Systems, Inc.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escaper is defined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(5 6)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-76200"/>
            <a:ext cx="9448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FF0000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escaper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sz="4000" dirty="0"/>
              <a:t>Potential Topics for Exam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763000" cy="609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environments and closures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diagrams 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programming with lists (and nested lists)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grammars (and code that follows the grammar)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processing s-lists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procedural abstraction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list-recur</a:t>
            </a:r>
            <a:r>
              <a:rPr lang="en-US" sz="1800" dirty="0"/>
              <a:t>, </a:t>
            </a:r>
            <a:r>
              <a:rPr lang="en-US" sz="1800" dirty="0" err="1"/>
              <a:t>sn</a:t>
            </a:r>
            <a:r>
              <a:rPr lang="en-US" sz="1800" dirty="0"/>
              <a:t>-list-recur, etc.)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curried procedures,  procedures that return procedures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mutation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set-car!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set-cdr!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persistent data (OO-approach, and </a:t>
            </a:r>
            <a:r>
              <a:rPr lang="en-US" sz="18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memoization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case-lambda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define-syntax</a:t>
            </a:r>
            <a:r>
              <a:rPr lang="en-US" sz="1800" dirty="0"/>
              <a:t> difference between syntactic extension &amp; procedure definition)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types: interface, representation &amp; implementation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types, representation-independence,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cases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free &amp; bound variable occurrences, lexical address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Parsing, working with parsed expressions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Enhance interpreter (you need to bring your working interpreter code)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(</a:t>
            </a:r>
            <a:r>
              <a:rPr lang="en-US" sz="1800" dirty="0">
                <a:solidFill>
                  <a:srgbClr val="CC0066"/>
                </a:solidFill>
              </a:rPr>
              <a:t>Not until final exam</a:t>
            </a:r>
            <a:r>
              <a:rPr lang="en-US" sz="1800" dirty="0"/>
              <a:t>) Continuations, write code in CPS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(</a:t>
            </a:r>
            <a:r>
              <a:rPr lang="en-US" sz="1800" dirty="0">
                <a:solidFill>
                  <a:srgbClr val="CA0B6E"/>
                </a:solidFill>
              </a:rPr>
              <a:t>final</a:t>
            </a:r>
            <a:r>
              <a:rPr lang="en-US" sz="1800" dirty="0"/>
              <a:t>) Multi-value returns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mvlet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kern="1200" dirty="0">
                <a:solidFill>
                  <a:srgbClr val="CC0066"/>
                </a:solidFill>
              </a:rPr>
              <a:t>Show that you are a good programmer/problem solver.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533400"/>
            <a:ext cx="30480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CC0066"/>
                </a:solidFill>
              </a:rPr>
              <a:t>If you have questions old about exam solutions, ask them on Piazza so everyone can see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51992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One more thing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800" dirty="0"/>
              <a:t>One more thing that is necessary for success on exam 2:</a:t>
            </a:r>
          </a:p>
          <a:p>
            <a:r>
              <a:rPr lang="en-US" sz="2800" dirty="0"/>
              <a:t>You must be a good programmer/problem solver and be reasonably fast at it</a:t>
            </a:r>
          </a:p>
          <a:p>
            <a:r>
              <a:rPr lang="en-US" sz="2800" dirty="0"/>
              <a:t>Should have been true before you got to this course</a:t>
            </a:r>
          </a:p>
          <a:p>
            <a:r>
              <a:rPr lang="en-US" sz="2800" dirty="0"/>
              <a:t>Doing the HW should have enhanced your skills</a:t>
            </a:r>
          </a:p>
          <a:p>
            <a:r>
              <a:rPr lang="en-US" sz="2800" dirty="0"/>
              <a:t>IMO: A student who understands the concepts but cannot apply them to new situations is a C student. </a:t>
            </a:r>
          </a:p>
          <a:p>
            <a:r>
              <a:rPr lang="en-US" sz="2800" dirty="0"/>
              <a:t>What kinds of exam grades does a C student in this class have?</a:t>
            </a:r>
          </a:p>
        </p:txBody>
      </p:sp>
    </p:spTree>
    <p:extLst>
      <p:ext uri="{BB962C8B-B14F-4D97-AF65-F5344CB8AC3E}">
        <p14:creationId xmlns:p14="http://schemas.microsoft.com/office/powerpoint/2010/main" val="314238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CPS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4525963"/>
          </a:xfrm>
        </p:spPr>
        <p:txBody>
          <a:bodyPr/>
          <a:lstStyle/>
          <a:p>
            <a:r>
              <a:rPr lang="en-US" sz="2800" dirty="0"/>
              <a:t>The one thing to avoid:</a:t>
            </a:r>
          </a:p>
          <a:p>
            <a:pPr lvl="1"/>
            <a:r>
              <a:rPr lang="en-US" sz="2400" dirty="0"/>
              <a:t>A call to a substantial procedure in a non-tail position.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is a substantial procedure;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2800" dirty="0"/>
              <a:t> is not.</a:t>
            </a:r>
          </a:p>
          <a:p>
            <a:r>
              <a:rPr lang="en-US" sz="2800" dirty="0"/>
              <a:t>Whenever you get an answer without doing a substantial call, call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.</a:t>
            </a:r>
          </a:p>
          <a:p>
            <a:r>
              <a:rPr lang="en-US" sz="2800" dirty="0"/>
              <a:t>Ask "what happens next", and put it on the outside of the remaining code, with later things "inside", as part of the continuation.</a:t>
            </a:r>
          </a:p>
          <a:p>
            <a:r>
              <a:rPr lang="en-US" sz="2800" dirty="0"/>
              <a:t>If you think the continuation of a recursive call should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(lambda(v) v)</a:t>
            </a:r>
            <a:r>
              <a:rPr lang="en-US" sz="2800" dirty="0"/>
              <a:t>, there's a good chance that your code is not actually in tail form.</a:t>
            </a:r>
          </a:p>
          <a:p>
            <a:r>
              <a:rPr lang="en-US" sz="2800" dirty="0"/>
              <a:t>Regardless of what the server says, no credit if code is not in tail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5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Next Step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set! to the interpreted language</a:t>
            </a:r>
          </a:p>
        </p:txBody>
      </p:sp>
    </p:spTree>
    <p:extLst>
      <p:ext uri="{BB962C8B-B14F-4D97-AF65-F5344CB8AC3E}">
        <p14:creationId xmlns:p14="http://schemas.microsoft.com/office/powerpoint/2010/main" val="10138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Recap: 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-ref 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var</a:t>
            </a:r>
            <a:r>
              <a:rPr lang="en-US" sz="2400" b="1" dirty="0">
                <a:solidFill>
                  <a:srgbClr val="0033CC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changes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i="1" dirty="0"/>
              <a:t>-ref</a:t>
            </a:r>
            <a:r>
              <a:rPr lang="en-US" sz="2400" dirty="0"/>
              <a:t>, then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dirty="0"/>
              <a:t> </a:t>
            </a:r>
            <a:r>
              <a:rPr lang="en-US" sz="2400" dirty="0"/>
              <a:t>does not have to be 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(lambda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(deref (apply-env-ref env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FontTx/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1614</Words>
  <Application>Microsoft Office PowerPoint</Application>
  <PresentationFormat>On-screen Show (4:3)</PresentationFormat>
  <Paragraphs>222</Paragraphs>
  <Slides>25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Default Design</vt:lpstr>
      <vt:lpstr>CSSE 304 Day 27</vt:lpstr>
      <vt:lpstr>Exam 2 format</vt:lpstr>
      <vt:lpstr>Potential Topics for Exam 2</vt:lpstr>
      <vt:lpstr>One more thing …</vt:lpstr>
      <vt:lpstr>CPS tips</vt:lpstr>
      <vt:lpstr>Interpreter Next Step</vt:lpstr>
      <vt:lpstr>Binding vs. Assignment </vt:lpstr>
      <vt:lpstr>Add set! to the interpreter</vt:lpstr>
      <vt:lpstr>Recap: Add set! to the interpreter</vt:lpstr>
      <vt:lpstr>Recap: Implementing set!</vt:lpstr>
      <vt:lpstr>Recap: Implementing apply-env-ref, deref, set-ref!, extend-env</vt:lpstr>
      <vt:lpstr>PowerPoint Presentation</vt:lpstr>
      <vt:lpstr>Implementing the cell ADT</vt:lpstr>
      <vt:lpstr>Can we do mutation in other ways?</vt:lpstr>
      <vt:lpstr>Mutation solution: Uses the ribcage implementation of environments.</vt:lpstr>
      <vt:lpstr>Top-level define</vt:lpstr>
      <vt:lpstr>Warm-up for call/cc</vt:lpstr>
      <vt:lpstr>Receivers</vt:lpstr>
      <vt:lpstr>Old Receiver Example:  call-with-values</vt:lpstr>
      <vt:lpstr>new receiver example</vt:lpstr>
      <vt:lpstr>Review of Continuations </vt:lpstr>
      <vt:lpstr>An escape procedure</vt:lpstr>
      <vt:lpstr>Escaper (a mostly fictitious procedure)</vt:lpstr>
      <vt:lpstr>You can experiment with escaper</vt:lpstr>
      <vt:lpstr>Escape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107</cp:revision>
  <cp:lastPrinted>2018-10-18T10:08:27Z</cp:lastPrinted>
  <dcterms:created xsi:type="dcterms:W3CDTF">2003-10-20T17:10:23Z</dcterms:created>
  <dcterms:modified xsi:type="dcterms:W3CDTF">2019-10-16T20:50:49Z</dcterms:modified>
</cp:coreProperties>
</file>