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66" r:id="rId3"/>
    <p:sldId id="360" r:id="rId4"/>
    <p:sldId id="357" r:id="rId5"/>
    <p:sldId id="358" r:id="rId6"/>
    <p:sldId id="359" r:id="rId7"/>
    <p:sldId id="304" r:id="rId8"/>
    <p:sldId id="305" r:id="rId9"/>
    <p:sldId id="306" r:id="rId10"/>
    <p:sldId id="307" r:id="rId11"/>
    <p:sldId id="308" r:id="rId12"/>
    <p:sldId id="316" r:id="rId13"/>
    <p:sldId id="363" r:id="rId14"/>
    <p:sldId id="361" r:id="rId15"/>
    <p:sldId id="309" r:id="rId16"/>
    <p:sldId id="310" r:id="rId17"/>
    <p:sldId id="311" r:id="rId18"/>
    <p:sldId id="340" r:id="rId19"/>
    <p:sldId id="365" r:id="rId20"/>
    <p:sldId id="362" r:id="rId21"/>
    <p:sldId id="341" r:id="rId22"/>
    <p:sldId id="343" r:id="rId23"/>
    <p:sldId id="364" r:id="rId24"/>
    <p:sldId id="344" r:id="rId25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36" autoAdjust="0"/>
    <p:restoredTop sz="82454" autoAdjust="0"/>
  </p:normalViewPr>
  <p:slideViewPr>
    <p:cSldViewPr>
      <p:cViewPr varScale="1">
        <p:scale>
          <a:sx n="61" d="100"/>
          <a:sy n="61" d="100"/>
        </p:scale>
        <p:origin x="154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plan to go slow.</a:t>
            </a:r>
            <a:r>
              <a:rPr lang="en-US" baseline="0" dirty="0"/>
              <a:t>  Please don't let anything go over your head today.  We can revisit anything!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95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say that escape-+ ignores the current continuation,</a:t>
            </a:r>
            <a:r>
              <a:rPr lang="en-US" baseline="0" dirty="0"/>
              <a:t> or "escapes from" the current continuation.</a:t>
            </a:r>
          </a:p>
          <a:p>
            <a:endParaRPr lang="en-US" baseline="0" dirty="0"/>
          </a:p>
          <a:p>
            <a:r>
              <a:rPr lang="en-US" baseline="0" dirty="0"/>
              <a:t>Answers:  11, 6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97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Answers:  9,  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52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462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9E4FC3-A66B-42E1-93A7-E24E1DD301E9}" type="slidenum">
              <a:rPr lang="en-US"/>
              <a:pPr/>
              <a:t>11</a:t>
            </a:fld>
            <a:endParaRPr lang="en-US"/>
          </a:p>
        </p:txBody>
      </p:sp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Answer:  error</a:t>
            </a:r>
          </a:p>
        </p:txBody>
      </p:sp>
    </p:spTree>
    <p:extLst>
      <p:ext uri="{BB962C8B-B14F-4D97-AF65-F5344CB8AC3E}">
        <p14:creationId xmlns:p14="http://schemas.microsoft.com/office/powerpoint/2010/main" val="1419077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95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baseline="0" dirty="0"/>
              <a:t>Next day questions (use RSG):</a:t>
            </a:r>
          </a:p>
          <a:p>
            <a:r>
              <a:rPr lang="en-US" baseline="0" dirty="0"/>
              <a:t>What is a receiver?</a:t>
            </a:r>
          </a:p>
          <a:p>
            <a:r>
              <a:rPr lang="en-US" baseline="0" dirty="0"/>
              <a:t>Is call/cc a procedure, or syntax?</a:t>
            </a:r>
          </a:p>
          <a:p>
            <a:r>
              <a:rPr lang="en-US" baseline="0" dirty="0"/>
              <a:t>IS call/cc an escape procedure?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What does call/cc expect as its argument?</a:t>
            </a:r>
          </a:p>
          <a:p>
            <a:r>
              <a:rPr lang="en-US" baseline="0" dirty="0"/>
              <a:t>What is </a:t>
            </a:r>
            <a:r>
              <a:rPr lang="en-US" b="1" baseline="0" dirty="0"/>
              <a:t>call/cc</a:t>
            </a:r>
            <a:r>
              <a:rPr lang="en-US" baseline="0" dirty="0"/>
              <a:t> an abbreviation for?</a:t>
            </a:r>
          </a:p>
          <a:p>
            <a:r>
              <a:rPr lang="en-US" baseline="0" dirty="0"/>
              <a:t>What does the receiver receive?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39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39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CSSE 304  Days 29-30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r>
              <a:rPr lang="en-US" sz="2800" b="1" dirty="0"/>
              <a:t>Receivers</a:t>
            </a:r>
          </a:p>
          <a:p>
            <a:endParaRPr lang="en-US" sz="2800" b="1" dirty="0"/>
          </a:p>
          <a:p>
            <a:r>
              <a:rPr lang="en-US" sz="2800" b="1" dirty="0"/>
              <a:t>Escape procedures</a:t>
            </a:r>
          </a:p>
          <a:p>
            <a:endParaRPr lang="en-US" sz="2800" b="1" dirty="0"/>
          </a:p>
          <a:p>
            <a:r>
              <a:rPr lang="en-US" sz="2800" b="1" dirty="0"/>
              <a:t>Intro to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  <a:p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b="1" dirty="0"/>
              <a:t> examples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133600"/>
            <a:ext cx="10363200" cy="4953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 dirty="0"/>
              <a:t>If you want to experiment with escaper, you can define it by </a:t>
            </a:r>
            <a:br>
              <a:rPr lang="en-US" sz="2400" b="1" dirty="0"/>
            </a:br>
            <a:r>
              <a:rPr lang="en-US" sz="2400" b="1" dirty="0"/>
              <a:t>loading </a:t>
            </a:r>
            <a:r>
              <a:rPr lang="en-US" sz="2400" b="1" dirty="0">
                <a:solidFill>
                  <a:srgbClr val="66FF66"/>
                </a:solidFill>
              </a:rPr>
              <a:t>escaper.ss</a:t>
            </a:r>
            <a:r>
              <a:rPr lang="en-US" sz="2400" b="1" dirty="0"/>
              <a:t> in the following way:</a:t>
            </a:r>
            <a:br>
              <a:rPr lang="en-US" sz="2400" b="1" dirty="0"/>
            </a:br>
            <a:endParaRPr lang="en-US" sz="24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escaper.ss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/>
              <a:t>is linked from the schedule page</a:t>
            </a:r>
            <a:endParaRPr lang="en-US" sz="22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sliderule 1:12pm 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Arial Black" pitchFamily="34" charset="0"/>
              </a:rPr>
              <a:t>petite </a:t>
            </a:r>
            <a:r>
              <a:rPr lang="en-US" sz="2400" b="1" dirty="0" err="1">
                <a:latin typeface="Arial Black" pitchFamily="34" charset="0"/>
              </a:rPr>
              <a:t>escaper.ss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Petite Chez Scheme Version 6.7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Copyright (c) 1985-2001 Cadence Research Systems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Arial Black" pitchFamily="34" charset="0"/>
              </a:rPr>
              <a:t>((call/cc receiver-4))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"escaper is defined"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&gt;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latin typeface="Arial Black" pitchFamily="34" charset="0"/>
              </a:rPr>
              <a:t>(cdr ((escaper cdr) '(4 5 6)))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(5 6)</a:t>
            </a:r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76200"/>
            <a:ext cx="6019800" cy="1676400"/>
          </a:xfrm>
        </p:spPr>
        <p:txBody>
          <a:bodyPr/>
          <a:lstStyle/>
          <a:p>
            <a:r>
              <a:rPr lang="en-US" sz="4000" dirty="0"/>
              <a:t>You can experiment with </a:t>
            </a:r>
            <a:r>
              <a:rPr lang="en-US" sz="4000" b="1" dirty="0">
                <a:solidFill>
                  <a:srgbClr val="66FF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escaper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Escape Procedures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2438400"/>
            <a:ext cx="7772400" cy="3429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Let </a:t>
            </a:r>
            <a:r>
              <a:rPr lang="en-US" sz="2800" b="1" i="1" dirty="0"/>
              <a:t>p</a:t>
            </a:r>
            <a:r>
              <a:rPr lang="en-US" sz="2800" b="1" dirty="0"/>
              <a:t> be a procedure. If an application of </a:t>
            </a:r>
            <a:r>
              <a:rPr lang="en-US" sz="2800" b="1" i="1" dirty="0"/>
              <a:t>p </a:t>
            </a:r>
            <a:r>
              <a:rPr lang="en-US" sz="2800" b="1" dirty="0"/>
              <a:t>abandons the current continuation and does something else instead, we call </a:t>
            </a:r>
            <a:r>
              <a:rPr lang="en-US" sz="2800" b="1" i="1" dirty="0"/>
              <a:t>p</a:t>
            </a:r>
            <a:r>
              <a:rPr lang="en-US" sz="2800" b="1" dirty="0"/>
              <a:t> an </a:t>
            </a:r>
            <a:r>
              <a:rPr lang="en-US" sz="2800" b="1" i="1" dirty="0">
                <a:solidFill>
                  <a:srgbClr val="66FF66"/>
                </a:solidFill>
              </a:rPr>
              <a:t>escape procedure</a:t>
            </a:r>
            <a:r>
              <a:rPr lang="en-US" sz="2800" b="1" dirty="0"/>
              <a:t>.  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An example of a Scheme escape procedure that we have already used:</a:t>
            </a:r>
          </a:p>
          <a:p>
            <a:pPr>
              <a:lnSpc>
                <a:spcPct val="90000"/>
              </a:lnSpc>
              <a:spcBef>
                <a:spcPts val="1500"/>
              </a:spcBef>
            </a:pPr>
            <a:r>
              <a:rPr lang="en-US" sz="2800" b="1" dirty="0"/>
              <a:t>Is </a:t>
            </a: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escaper</a:t>
            </a:r>
            <a:r>
              <a:rPr lang="en-US" sz="2800" b="1" dirty="0"/>
              <a:t> an escape procedure?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514600" y="228600"/>
            <a:ext cx="6629400" cy="1676400"/>
          </a:xfrm>
        </p:spPr>
        <p:txBody>
          <a:bodyPr/>
          <a:lstStyle/>
          <a:p>
            <a:r>
              <a:rPr lang="en-US"/>
              <a:t>dining out example</a:t>
            </a:r>
            <a:br>
              <a:rPr lang="en-US"/>
            </a:br>
            <a:r>
              <a:rPr lang="en-US" sz="2800"/>
              <a:t>from Springer and Friedman, Part 5 intro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9144000" cy="5410200"/>
          </a:xfrm>
        </p:spPr>
        <p:txBody>
          <a:bodyPr/>
          <a:lstStyle/>
          <a:p>
            <a:endParaRPr 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 dine-out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(lambda (restaurant)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(enter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(read-menu)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(let ([food-I-ordered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     (order-some-food)])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(eat food-I-ordered)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(pay-for food-I-ordered restaurant)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800" b="1" dirty="0">
                <a:latin typeface="Courier New" pitchFamily="49" charset="0"/>
              </a:rPr>
              <a:t>      (exit restaurant))))</a:t>
            </a: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381000" y="6156325"/>
            <a:ext cx="87630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4000" b="1" dirty="0">
                <a:solidFill>
                  <a:srgbClr val="66FF66"/>
                </a:solidFill>
                <a:latin typeface="Arial Black" pitchFamily="34" charset="0"/>
              </a:rPr>
              <a:t>Read excerpt from the book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"call-with"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0"/>
            <a:ext cx="8763000" cy="4267200"/>
          </a:xfrm>
        </p:spPr>
        <p:txBody>
          <a:bodyPr/>
          <a:lstStyle/>
          <a:p>
            <a:r>
              <a:rPr lang="en-US" sz="2800" b="1" dirty="0">
                <a:solidFill>
                  <a:srgbClr val="66FF66"/>
                </a:solidFill>
              </a:rPr>
              <a:t>(call-with-values producer consumer)</a:t>
            </a:r>
          </a:p>
          <a:p>
            <a:pPr lvl="1"/>
            <a:r>
              <a:rPr lang="en-US" sz="2400" dirty="0"/>
              <a:t>The receiver is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consumer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sz="2400" dirty="0">
                <a:solidFill>
                  <a:srgbClr val="FFFF00"/>
                </a:solidFill>
              </a:rPr>
              <a:t>values</a:t>
            </a:r>
            <a:r>
              <a:rPr lang="en-US" sz="2400" dirty="0"/>
              <a:t> returned by a call to 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producer</a:t>
            </a:r>
            <a:r>
              <a:rPr lang="en-US" sz="2400" dirty="0"/>
              <a:t>.</a:t>
            </a:r>
          </a:p>
          <a:p>
            <a:r>
              <a:rPr lang="en-US" sz="2800" dirty="0">
                <a:solidFill>
                  <a:srgbClr val="66FF66"/>
                </a:solidFill>
              </a:rPr>
              <a:t>(</a:t>
            </a:r>
            <a:r>
              <a:rPr lang="en-US" sz="2800" b="1" dirty="0">
                <a:solidFill>
                  <a:srgbClr val="66FF66"/>
                </a:solidFill>
              </a:rPr>
              <a:t>call-with-input-file</a:t>
            </a:r>
            <a:r>
              <a:rPr lang="en-US" sz="2800" dirty="0">
                <a:solidFill>
                  <a:srgbClr val="66FF66"/>
                </a:solidFill>
              </a:rPr>
              <a:t> filename proc)</a:t>
            </a:r>
          </a:p>
          <a:p>
            <a:pPr lvl="1"/>
            <a:r>
              <a:rPr lang="en-US" sz="2400" dirty="0"/>
              <a:t>The receiver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proc</a:t>
            </a:r>
            <a:r>
              <a:rPr lang="en-US" sz="2400" dirty="0"/>
              <a:t>.</a:t>
            </a:r>
          </a:p>
          <a:p>
            <a:pPr lvl="1"/>
            <a:r>
              <a:rPr lang="en-US" sz="2400" dirty="0"/>
              <a:t>It receives the </a:t>
            </a:r>
            <a:r>
              <a:rPr lang="en-US" sz="2400" dirty="0">
                <a:solidFill>
                  <a:srgbClr val="FFFF00"/>
                </a:solidFill>
              </a:rPr>
              <a:t>input port </a:t>
            </a:r>
            <a:r>
              <a:rPr lang="en-US" sz="2400" dirty="0"/>
              <a:t>obtained by opening the input file whose name is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en-US" sz="2400" dirty="0"/>
              <a:t>.</a:t>
            </a:r>
          </a:p>
          <a:p>
            <a:r>
              <a:rPr lang="en-US" sz="2800" b="1" dirty="0">
                <a:solidFill>
                  <a:srgbClr val="66FF66"/>
                </a:solidFill>
              </a:rPr>
              <a:t>(call-with-current-continuation receiver)</a:t>
            </a:r>
          </a:p>
          <a:p>
            <a:pPr lvl="1"/>
            <a:r>
              <a:rPr lang="en-US" dirty="0"/>
              <a:t>The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receiver</a:t>
            </a:r>
            <a:r>
              <a:rPr lang="en-US" dirty="0"/>
              <a:t> receives the </a:t>
            </a:r>
            <a:r>
              <a:rPr lang="en-US" dirty="0">
                <a:solidFill>
                  <a:srgbClr val="FFFF00"/>
                </a:solidFill>
              </a:rPr>
              <a:t>current continuation</a:t>
            </a:r>
            <a:r>
              <a:rPr lang="en-US" sz="2400" dirty="0"/>
              <a:t>.</a:t>
            </a:r>
          </a:p>
          <a:p>
            <a:pPr lvl="1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86175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Call/cc definition and </a:t>
            </a:r>
            <a:r>
              <a:rPr lang="en-US" dirty="0" err="1"/>
              <a:t>exampleS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But first, an analogy!</a:t>
            </a:r>
          </a:p>
        </p:txBody>
      </p:sp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3138488" y="273050"/>
            <a:ext cx="5686425" cy="558800"/>
          </a:xfrm>
        </p:spPr>
        <p:txBody>
          <a:bodyPr/>
          <a:lstStyle/>
          <a:p>
            <a:r>
              <a:rPr lang="en-US" sz="4000"/>
              <a:t>call/cc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9144000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66FF66"/>
                </a:solidFill>
              </a:rPr>
              <a:t>                                    call/cc</a:t>
            </a:r>
            <a:r>
              <a:rPr lang="en-US" sz="2400" b="1" dirty="0"/>
              <a:t> </a:t>
            </a:r>
            <a:r>
              <a:rPr lang="en-US" sz="2400" dirty="0"/>
              <a:t>is an abbreviation for</a:t>
            </a:r>
            <a:br>
              <a:rPr lang="en-US" sz="2400" dirty="0"/>
            </a:br>
            <a:r>
              <a:rPr lang="en-US" sz="2400" dirty="0"/>
              <a:t>                             </a:t>
            </a:r>
            <a:r>
              <a:rPr lang="en-US" sz="2400" b="1" dirty="0">
                <a:latin typeface="Arial Black" pitchFamily="34" charset="0"/>
              </a:rPr>
              <a:t>call‑with‑current‑continuation</a:t>
            </a:r>
            <a:r>
              <a:rPr lang="en-US" sz="2400" dirty="0"/>
              <a:t> .</a:t>
            </a:r>
            <a:endParaRPr lang="en-US" sz="2400" dirty="0"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400" dirty="0"/>
              <a:t> is a procedure that takes one argument; the argument is a </a:t>
            </a:r>
            <a:r>
              <a:rPr lang="en-US" sz="2400" i="1" dirty="0"/>
              <a:t>receiver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this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receiver</a:t>
            </a:r>
            <a:r>
              <a:rPr lang="en-US" sz="2400" dirty="0"/>
              <a:t> is a procedure that takes one argument; that argument (in this case) is a </a:t>
            </a:r>
            <a:r>
              <a:rPr lang="en-US" sz="2400" i="1" dirty="0"/>
              <a:t>continuation</a:t>
            </a:r>
            <a:r>
              <a:rPr lang="en-US" sz="2400" dirty="0"/>
              <a:t>.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A </a:t>
            </a:r>
            <a:r>
              <a:rPr lang="en-US" sz="2400" dirty="0">
                <a:solidFill>
                  <a:srgbClr val="66FF66"/>
                </a:solidFill>
                <a:latin typeface="Arial Black" pitchFamily="34" charset="0"/>
              </a:rPr>
              <a:t>continuation</a:t>
            </a:r>
            <a:r>
              <a:rPr lang="en-US" sz="2400" dirty="0"/>
              <a:t> is a procedure (that takes one argument); that continuation embodies the context of the application of </a:t>
            </a:r>
            <a:r>
              <a:rPr lang="en-US" sz="2400" b="1" dirty="0"/>
              <a:t>call/cc</a:t>
            </a:r>
            <a:r>
              <a:rPr lang="en-US" sz="2400" dirty="0"/>
              <a:t>.  </a:t>
            </a:r>
            <a:br>
              <a:rPr lang="en-US" sz="2400" dirty="0"/>
            </a:br>
            <a:r>
              <a:rPr lang="en-US" sz="2400" dirty="0"/>
              <a:t>The continuation is an escape procedure.</a:t>
            </a:r>
            <a:endParaRPr lang="en-US" sz="2400" b="1" dirty="0"/>
          </a:p>
          <a:p>
            <a:pPr>
              <a:lnSpc>
                <a:spcPct val="90000"/>
              </a:lnSpc>
            </a:pPr>
            <a:r>
              <a:rPr lang="en-US" sz="2400" dirty="0"/>
              <a:t>The application</a:t>
            </a:r>
            <a:r>
              <a:rPr lang="en-US" sz="2400" b="1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(call/cc receiver)</a:t>
            </a:r>
            <a:r>
              <a:rPr lang="en-US" sz="2400" dirty="0"/>
              <a:t> has the same effect </a:t>
            </a:r>
            <a:br>
              <a:rPr lang="en-US" sz="2400" dirty="0"/>
            </a:br>
            <a:r>
              <a:rPr lang="en-US" sz="2400" dirty="0"/>
              <a:t>as</a:t>
            </a:r>
            <a:r>
              <a:rPr lang="en-US" sz="2400" dirty="0">
                <a:solidFill>
                  <a:srgbClr val="FF3300"/>
                </a:solidFill>
              </a:rPr>
              <a:t> </a:t>
            </a:r>
            <a:r>
              <a:rPr lang="en-US" sz="2400" b="1" dirty="0">
                <a:solidFill>
                  <a:srgbClr val="66FF66"/>
                </a:solidFill>
                <a:latin typeface="Arial Black" pitchFamily="34" charset="0"/>
              </a:rPr>
              <a:t>(receiver continuation)</a:t>
            </a:r>
            <a:r>
              <a:rPr lang="en-US" sz="2400" dirty="0"/>
              <a:t>,  where the continuation is</a:t>
            </a:r>
          </a:p>
          <a:p>
            <a:pPr lvl="1">
              <a:lnSpc>
                <a:spcPct val="90000"/>
              </a:lnSpc>
            </a:pPr>
            <a:r>
              <a:rPr lang="en-US" sz="2200" dirty="0"/>
              <a:t>an escape procedure that embodies the execution context of the entire</a:t>
            </a:r>
            <a:r>
              <a:rPr lang="en-US" sz="2200" b="1" dirty="0"/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call/cc</a:t>
            </a:r>
            <a:r>
              <a:rPr lang="en-US" sz="2200" dirty="0"/>
              <a:t> expression.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definition summary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514600"/>
            <a:ext cx="86868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(call/cc receiver)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66FF66"/>
                </a:solidFill>
                <a:sym typeface="Wingdings" pitchFamily="2" charset="2"/>
              </a:rPr>
              <a:t></a:t>
            </a:r>
            <a:r>
              <a:rPr lang="en-US" sz="2800" dirty="0">
                <a:sym typeface="Wingdings" pitchFamily="2" charset="2"/>
              </a:rPr>
              <a:t>  (</a:t>
            </a:r>
            <a:r>
              <a:rPr lang="en-US" sz="2800" b="1" dirty="0"/>
              <a:t>receiver continuation)</a:t>
            </a:r>
            <a:r>
              <a:rPr lang="en-US" sz="2800" dirty="0"/>
              <a:t>,  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Hence the name:     </a:t>
            </a:r>
            <a:br>
              <a:rPr lang="en-US" sz="2800" dirty="0"/>
            </a:br>
            <a:r>
              <a:rPr lang="en-US" sz="2800" dirty="0"/>
              <a:t>      call‑with‑current‑continuation.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b="1" dirty="0"/>
              <a:t>Rephrasing it:</a:t>
            </a:r>
            <a:r>
              <a:rPr lang="en-US" sz="2800" dirty="0"/>
              <a:t> What is that continuation? </a:t>
            </a: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If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</a:t>
            </a:r>
            <a:r>
              <a:rPr lang="en-US" sz="2800" dirty="0"/>
              <a:t> is a procedure that represents the execution context of this application of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call/cc</a:t>
            </a:r>
            <a:r>
              <a:rPr lang="en-US" sz="2800" dirty="0"/>
              <a:t>, then the continuation is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(escaper c)</a:t>
            </a:r>
            <a:r>
              <a:rPr lang="en-US" sz="2800" b="1" dirty="0"/>
              <a:t>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call/cc example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590800"/>
            <a:ext cx="8839200" cy="4648200"/>
          </a:xfrm>
        </p:spPr>
        <p:txBody>
          <a:bodyPr/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ym typeface="Wingdings" pitchFamily="2" charset="2"/>
              </a:rPr>
              <a:t>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sz="2400" dirty="0"/>
              <a:t>Consider </a:t>
            </a:r>
            <a:br>
              <a:rPr lang="en-US" sz="2400" dirty="0"/>
            </a:br>
            <a:r>
              <a:rPr lang="en-US" sz="2400" b="1" dirty="0">
                <a:solidFill>
                  <a:srgbClr val="66FF66"/>
                </a:solidFill>
              </a:rPr>
              <a:t>(+ 3 (call/cc (lambda (k) (* 2 (k 5))))</a:t>
            </a:r>
          </a:p>
          <a:p>
            <a:pPr lvl="1"/>
            <a:r>
              <a:rPr lang="en-US" sz="2400" dirty="0"/>
              <a:t> </a:t>
            </a:r>
            <a:r>
              <a:rPr lang="en-US" sz="2400" b="1" dirty="0"/>
              <a:t>The receiver is </a:t>
            </a:r>
          </a:p>
          <a:p>
            <a:pPr lvl="1"/>
            <a:r>
              <a:rPr lang="en-US" sz="2400" b="1" dirty="0"/>
              <a:t> The context c is		</a:t>
            </a:r>
          </a:p>
          <a:p>
            <a:pPr lvl="1"/>
            <a:r>
              <a:rPr lang="en-US" sz="2400" b="1" dirty="0"/>
              <a:t> The continuation is		</a:t>
            </a:r>
          </a:p>
          <a:p>
            <a:pPr lvl="1"/>
            <a:r>
              <a:rPr lang="en-US" sz="2400" b="1" dirty="0"/>
              <a:t> Thus  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sz="2400" b="1" dirty="0">
                <a:solidFill>
                  <a:srgbClr val="66FF66"/>
                </a:solidFill>
              </a:rPr>
              <a:t>(+ 3 (call/cc (lambda (k) (* 2 (k </a:t>
            </a:r>
            <a:r>
              <a:rPr lang="en-US" sz="2400" b="1">
                <a:solidFill>
                  <a:srgbClr val="66FF66"/>
                </a:solidFill>
              </a:rPr>
              <a:t>5))))</a:t>
            </a:r>
            <a:br>
              <a:rPr lang="en-US" sz="2400" b="1" dirty="0"/>
            </a:br>
            <a:r>
              <a:rPr lang="en-US" sz="2400" b="1" dirty="0"/>
              <a:t>is equivalent to</a:t>
            </a:r>
          </a:p>
          <a:p>
            <a:pPr lvl="1">
              <a:buFontTx/>
              <a:buNone/>
            </a:pPr>
            <a:r>
              <a:rPr lang="en-US" b="1" dirty="0"/>
              <a:t>	</a:t>
            </a: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77724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01675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-152400"/>
            <a:ext cx="6019800" cy="1006475"/>
          </a:xfrm>
        </p:spPr>
        <p:txBody>
          <a:bodyPr/>
          <a:lstStyle/>
          <a:p>
            <a:r>
              <a:rPr lang="en-US" sz="4000" dirty="0"/>
              <a:t>More call/cc examples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458200" cy="5638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a)</a:t>
            </a:r>
            <a:r>
              <a:rPr lang="en-US" sz="2200" dirty="0"/>
              <a:t>  </a:t>
            </a:r>
            <a:r>
              <a:rPr lang="en-US" sz="2200" b="1" dirty="0">
                <a:latin typeface="Courier New" pitchFamily="49" charset="0"/>
              </a:rPr>
              <a:t>(+ 3 (call/cc (lambda (k) (* 2 5))))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b) </a:t>
            </a:r>
            <a:r>
              <a:rPr lang="en-US" sz="2200" b="1" dirty="0">
                <a:latin typeface="Courier New" pitchFamily="49" charset="0"/>
              </a:rPr>
              <a:t>(+ 3 (call/cc (lambda (k)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(k (* 2 5)))))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c)</a:t>
            </a:r>
            <a:r>
              <a:rPr lang="en-US" sz="2200" dirty="0"/>
              <a:t> </a:t>
            </a:r>
            <a:r>
              <a:rPr lang="en-US" sz="2200" b="1" dirty="0">
                <a:latin typeface="Courier New" pitchFamily="49" charset="0"/>
              </a:rPr>
              <a:t>(define xxx #f)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(+ 5 (call/cc (lambda (k)      </a:t>
            </a:r>
            <a:r>
              <a:rPr lang="en-US" sz="2000" b="1" dirty="0">
                <a:solidFill>
                  <a:srgbClr val="FFFF00"/>
                </a:solidFill>
              </a:rPr>
              <a:t>take the photograph</a:t>
            </a:r>
            <a:endParaRPr lang="en-US" sz="2200" b="1" dirty="0">
              <a:solidFill>
                <a:srgbClr val="FFFF00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     (set! xxx k)</a:t>
            </a:r>
            <a:r>
              <a:rPr lang="en-US" sz="2400" b="1" dirty="0">
                <a:solidFill>
                  <a:srgbClr val="FFFF00"/>
                </a:solidFill>
              </a:rPr>
              <a:t>    </a:t>
            </a:r>
            <a:r>
              <a:rPr lang="en-US" sz="2000" b="1" dirty="0">
                <a:solidFill>
                  <a:srgbClr val="FFFF00"/>
                </a:solidFill>
              </a:rPr>
              <a:t>save the photograph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2))) </a:t>
            </a:r>
            <a:r>
              <a:rPr lang="en-US" sz="2200" b="1" dirty="0">
                <a:solidFill>
                  <a:srgbClr val="66FF66"/>
                </a:solidFill>
                <a:latin typeface="Courier New" pitchFamily="49" charset="0"/>
              </a:rPr>
              <a:t>; </a:t>
            </a:r>
            <a:r>
              <a:rPr lang="en-US" sz="2200" dirty="0">
                <a:solidFill>
                  <a:srgbClr val="66FF66"/>
                </a:solidFill>
              </a:rPr>
              <a:t>xxx is equivalent to?</a:t>
            </a:r>
            <a:r>
              <a:rPr lang="en-US" sz="2200" dirty="0">
                <a:solidFill>
                  <a:srgbClr val="FF0000"/>
                </a:solidFill>
              </a:rPr>
              <a:t> </a:t>
            </a:r>
            <a:endParaRPr lang="en-US" sz="2200" b="1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	(* 7 (xxx 4))                  </a:t>
            </a:r>
            <a:r>
              <a:rPr lang="en-US" sz="2000" b="1" dirty="0">
                <a:solidFill>
                  <a:srgbClr val="FFFF00"/>
                </a:solidFill>
              </a:rPr>
              <a:t>rub the photograph</a:t>
            </a:r>
            <a:br>
              <a:rPr lang="en-US" sz="28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sz="2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dirty="0">
                <a:solidFill>
                  <a:srgbClr val="66FF66"/>
                </a:solidFill>
              </a:rPr>
              <a:t>d)</a:t>
            </a:r>
            <a:r>
              <a:rPr lang="en-US" sz="2200" dirty="0"/>
              <a:t>	</a:t>
            </a:r>
            <a:r>
              <a:rPr lang="en-US" sz="2200" b="1" dirty="0">
                <a:latin typeface="Courier New" pitchFamily="49" charset="0"/>
              </a:rPr>
              <a:t>(call/cc procedure?)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667000" y="701675"/>
            <a:ext cx="6477000" cy="898525"/>
          </a:xfrm>
          <a:prstGeom prst="rect">
            <a:avLst/>
          </a:prstGeom>
          <a:solidFill>
            <a:srgbClr val="0000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(call/cc receiver)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ym typeface="Wingdings" pitchFamily="2" charset="2"/>
              </a:rPr>
              <a:t> 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receiver continuation)</a:t>
            </a:r>
          </a:p>
          <a:p>
            <a:endParaRPr lang="en-US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(+ 3 (call/cc (lambda (k) (* 2 (k 5)))))</a:t>
            </a:r>
            <a:endParaRPr lang="en-US" sz="2000" b="1" dirty="0">
              <a:solidFill>
                <a:srgbClr val="66FF6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507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7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263D5-EB6C-4E64-A0E9-659D9C0C5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Claude intro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C52D0-5BA0-4C25-A634-1D182C8F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separate slides.</a:t>
            </a:r>
          </a:p>
        </p:txBody>
      </p:sp>
    </p:spTree>
    <p:extLst>
      <p:ext uri="{BB962C8B-B14F-4D97-AF65-F5344CB8AC3E}">
        <p14:creationId xmlns:p14="http://schemas.microsoft.com/office/powerpoint/2010/main" val="2657657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-228600"/>
            <a:ext cx="6019800" cy="1676400"/>
          </a:xfrm>
        </p:spPr>
        <p:txBody>
          <a:bodyPr/>
          <a:lstStyle/>
          <a:p>
            <a:r>
              <a:rPr lang="en-US" dirty="0"/>
              <a:t>List-index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534400" cy="3886200"/>
          </a:xfrm>
        </p:spPr>
        <p:txBody>
          <a:bodyPr/>
          <a:lstStyle/>
          <a:p>
            <a:r>
              <a:rPr lang="en-US" dirty="0"/>
              <a:t>Standard approach:</a:t>
            </a:r>
            <a:br>
              <a:rPr lang="en-US" dirty="0"/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[(</a:t>
            </a:r>
            <a:r>
              <a:rPr lang="en-US" sz="28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 (car L) item) 0]</a:t>
            </a:r>
            <a:b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[else (+ 1 (list-index item </a:t>
            </a:r>
            <a:b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             (cdr L)))]))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953000"/>
            <a:ext cx="48006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What is the problem with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654070"/>
            <a:ext cx="54864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One solution: accumulator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1275" y="1447800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But "standard recursion" seems so much more natural!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99" y="2882205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Can use call/cc to escape with the -1 answer?</a:t>
            </a: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/>
              <a:t>Still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e)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((car (call/cc list)) (list cdr 1 2 3))</a:t>
            </a: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Interlude: </a:t>
            </a:r>
            <a:r>
              <a:rPr lang="en-US" dirty="0"/>
              <a:t>quotes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839200" cy="4267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dirty="0"/>
              <a:t>Premature optimization is the root of all evil in programming. </a:t>
            </a:r>
            <a:r>
              <a:rPr lang="en-US" sz="2800" i="1" dirty="0"/>
              <a:t>- C.A.R. Hoare</a:t>
            </a:r>
            <a:br>
              <a:rPr lang="en-US" sz="2800" i="1" dirty="0"/>
            </a:br>
            <a:r>
              <a:rPr lang="en-US" sz="2800" i="1" dirty="0"/>
              <a:t>    </a:t>
            </a:r>
            <a:r>
              <a:rPr lang="en-US" sz="2400" dirty="0"/>
              <a:t>Do you know what he is famous for?</a:t>
            </a:r>
            <a:br>
              <a:rPr lang="en-US" sz="2400" dirty="0"/>
            </a:b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800" dirty="0"/>
              <a:t>There is no code so big, twisted, or complex that maintenance can't make it worse. - </a:t>
            </a:r>
            <a:r>
              <a:rPr lang="en-US" sz="2800" i="1" dirty="0"/>
              <a:t>Gerald Weinberg</a:t>
            </a:r>
            <a:br>
              <a:rPr lang="en-US" sz="2800" dirty="0"/>
            </a:br>
            <a:endParaRPr lang="en-US" sz="2800" dirty="0"/>
          </a:p>
          <a:p>
            <a:pPr>
              <a:lnSpc>
                <a:spcPct val="90000"/>
              </a:lnSpc>
            </a:pPr>
            <a:r>
              <a:rPr lang="en-US" sz="2800" dirty="0"/>
              <a:t>Computer Science is the only discipline in which we view adding a new wing to a building as being maintenance. </a:t>
            </a:r>
            <a:r>
              <a:rPr lang="en-US" sz="2800" i="1" dirty="0"/>
              <a:t>– Jim  Horning</a:t>
            </a:r>
            <a:r>
              <a:rPr lang="en-US" sz="2800" dirty="0"/>
              <a:t> </a:t>
            </a:r>
          </a:p>
          <a:p>
            <a:pPr>
              <a:lnSpc>
                <a:spcPct val="90000"/>
              </a:lnSpc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dirty="0"/>
              <a:t>Two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g)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nn-NO" sz="2200" b="1" dirty="0">
                <a:latin typeface="Courier New" pitchFamily="49" charset="0"/>
              </a:rPr>
              <a:t>(let ([f 0] [i 0])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	  (call/cc (lambda (k) (set! f k)))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(printf "~a~n" 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(set! i (+ i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(if (&lt; i 10) (f "ignore")))</a:t>
            </a:r>
          </a:p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h)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(define strange1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(call/cc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2)))</a:t>
            </a: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(strange1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(call/cc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(lambda (k) k)))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9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i)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8576" y="2438400"/>
            <a:ext cx="3196525" cy="181588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66FF66"/>
                </a:solidFill>
              </a:rPr>
              <a:t>We probably </a:t>
            </a:r>
            <a:r>
              <a:rPr lang="en-US" sz="2800" dirty="0">
                <a:solidFill>
                  <a:srgbClr val="66FF66"/>
                </a:solidFill>
              </a:rPr>
              <a:t>will not do this one in class; good practice for you.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Warm-up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1143000"/>
            <a:ext cx="7772400" cy="2882900"/>
          </a:xfrm>
        </p:spPr>
        <p:txBody>
          <a:bodyPr/>
          <a:lstStyle/>
          <a:p>
            <a:pPr algn="r"/>
            <a:r>
              <a:rPr lang="en-US" sz="2800" dirty="0"/>
              <a:t>Receivers 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/>
              <a:t>Escape procedures</a:t>
            </a:r>
          </a:p>
          <a:p>
            <a:pPr algn="r"/>
            <a:endParaRPr lang="en-US" sz="2800" dirty="0"/>
          </a:p>
          <a:p>
            <a:pPr algn="r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call/cc</a:t>
            </a:r>
            <a:r>
              <a:rPr lang="en-US" sz="2800" dirty="0"/>
              <a:t> involves both receivers and escape </a:t>
            </a:r>
            <a:br>
              <a:rPr lang="en-US" sz="2800" dirty="0"/>
            </a:br>
            <a:r>
              <a:rPr lang="en-US" sz="2800" dirty="0"/>
              <a:t>procedures, so we look at both of those first</a:t>
            </a:r>
          </a:p>
        </p:txBody>
      </p:sp>
    </p:spTree>
    <p:extLst>
      <p:ext uri="{BB962C8B-B14F-4D97-AF65-F5344CB8AC3E}">
        <p14:creationId xmlns:p14="http://schemas.microsoft.com/office/powerpoint/2010/main" val="2316946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rgbClr val="66FF66"/>
                </a:solidFill>
              </a:rPr>
              <a:t>receiver</a:t>
            </a:r>
            <a:r>
              <a:rPr lang="en-US" dirty="0"/>
              <a:t> is an argument (which happens to also be a procedure) passed to a procedure, with the intention that the procedure will eventually pass values to that receiver.</a:t>
            </a:r>
          </a:p>
          <a:p>
            <a:r>
              <a:rPr lang="en-US" b="1" dirty="0">
                <a:solidFill>
                  <a:srgbClr val="66FF66"/>
                </a:solidFill>
              </a:rPr>
              <a:t>Example:</a:t>
            </a:r>
            <a:r>
              <a:rPr lang="en-US" dirty="0"/>
              <a:t> The continuations that we pass to CPS procedures are receivers.</a:t>
            </a:r>
          </a:p>
          <a:p>
            <a:r>
              <a:rPr lang="en-US" dirty="0"/>
              <a:t>Sometimes receivers are called "callbacks"</a:t>
            </a:r>
          </a:p>
          <a:p>
            <a:endParaRPr lang="en-US" dirty="0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Receiver Example: call-with-values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(call-with-values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(lambda () (values 3 4)) 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   list)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(3 4)</a:t>
            </a:r>
          </a:p>
          <a:p>
            <a:r>
              <a:rPr lang="en-US" b="1" dirty="0">
                <a:solidFill>
                  <a:srgbClr val="66FF66"/>
                </a:solidFill>
                <a:latin typeface="Courier New" pitchFamily="49" charset="0"/>
                <a:cs typeface="Courier New" pitchFamily="49" charset="0"/>
              </a:rPr>
              <a:t>list</a:t>
            </a:r>
            <a:r>
              <a:rPr lang="en-US" dirty="0"/>
              <a:t> is a receiver </a:t>
            </a:r>
            <a:br>
              <a:rPr lang="en-US" dirty="0"/>
            </a:br>
            <a:r>
              <a:rPr lang="en-US" dirty="0"/>
              <a:t>(we previously called it the </a:t>
            </a:r>
            <a:r>
              <a:rPr lang="en-US" i="1" dirty="0"/>
              <a:t>consumer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>
          <a:xfrm>
            <a:off x="2895600" y="0"/>
            <a:ext cx="6019800" cy="838200"/>
          </a:xfrm>
        </p:spPr>
        <p:txBody>
          <a:bodyPr/>
          <a:lstStyle/>
          <a:p>
            <a:r>
              <a:rPr lang="en-US" dirty="0"/>
              <a:t>new receiver example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077200" cy="4343400"/>
          </a:xfrm>
        </p:spPr>
        <p:txBody>
          <a:bodyPr/>
          <a:lstStyle/>
          <a:p>
            <a:pPr>
              <a:buFontTx/>
              <a:buNone/>
            </a:pPr>
            <a:br>
              <a:rPr lang="en-US" dirty="0"/>
            </a:br>
            <a:endParaRPr lang="en-US" dirty="0"/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(call-with-output-file "myfile.ss"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(lambda (p) </a:t>
            </a:r>
            <a:r>
              <a:rPr lang="en-US" sz="2600" b="1" dirty="0">
                <a:solidFill>
                  <a:srgbClr val="66FF66"/>
                </a:solidFill>
                <a:latin typeface="Arial Black" pitchFamily="34" charset="0"/>
              </a:rPr>
              <a:t>; this is the "receiver"</a:t>
            </a:r>
            <a:r>
              <a:rPr lang="en-US" sz="2600" b="1" dirty="0">
                <a:latin typeface="Courier New" pitchFamily="49" charset="0"/>
              </a:rPr>
              <a:t>    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(let f ([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 list-to-be-printed])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(if (not (null?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(begin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(write (car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(newline p)</a:t>
            </a:r>
            <a:br>
              <a:rPr lang="en-US" sz="2600" b="1" dirty="0">
                <a:latin typeface="Courier New" pitchFamily="49" charset="0"/>
              </a:rPr>
            </a:br>
            <a:r>
              <a:rPr lang="en-US" sz="2600" b="1" dirty="0">
                <a:latin typeface="Courier New" pitchFamily="49" charset="0"/>
              </a:rPr>
              <a:t>            (f (</a:t>
            </a:r>
            <a:r>
              <a:rPr lang="en-US" sz="2600" b="1" dirty="0" err="1">
                <a:latin typeface="Courier New" pitchFamily="49" charset="0"/>
              </a:rPr>
              <a:t>cdr</a:t>
            </a:r>
            <a:r>
              <a:rPr lang="en-US" sz="2600" b="1" dirty="0">
                <a:latin typeface="Courier New" pitchFamily="49" charset="0"/>
              </a:rPr>
              <a:t> </a:t>
            </a:r>
            <a:r>
              <a:rPr lang="en-US" sz="2600" b="1" dirty="0" err="1">
                <a:latin typeface="Courier New" pitchFamily="49" charset="0"/>
              </a:rPr>
              <a:t>ls</a:t>
            </a:r>
            <a:r>
              <a:rPr lang="en-US" sz="2600" b="1" dirty="0">
                <a:latin typeface="Courier New" pitchFamily="49" charset="0"/>
              </a:rPr>
              <a:t>))))))) </a:t>
            </a:r>
          </a:p>
          <a:p>
            <a:pPr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73732" name="Text Box 4"/>
          <p:cNvSpPr txBox="1">
            <a:spLocks noChangeArrowheads="1"/>
          </p:cNvSpPr>
          <p:nvPr/>
        </p:nvSpPr>
        <p:spPr bwMode="auto">
          <a:xfrm>
            <a:off x="2667000" y="762000"/>
            <a:ext cx="6248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</a:rPr>
              <a:t>From TSPL: The following shows the use of 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call-with-output-file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to write a list of objects (the value of list-to-be-printed), separated by newlines, to the file named by "myfile.ss." </a:t>
            </a: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3733" name="Text Box 5"/>
          <p:cNvSpPr txBox="1">
            <a:spLocks noChangeArrowheads="1"/>
          </p:cNvSpPr>
          <p:nvPr/>
        </p:nvSpPr>
        <p:spPr bwMode="auto">
          <a:xfrm>
            <a:off x="0" y="4953000"/>
            <a:ext cx="66294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rIns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(define call-with-output-file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(lambda (filename proc)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(let ((p (open-output-file filename)))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(let ((v (proc p)))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(close-output-port p)</a:t>
            </a:r>
            <a:b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</a:br>
            <a:r>
              <a:rPr lang="en-US" sz="2000" b="1" dirty="0">
                <a:solidFill>
                  <a:srgbClr val="66FF66"/>
                </a:solidFill>
                <a:latin typeface="Courier New" pitchFamily="49" charset="0"/>
              </a:rPr>
              <a:t>        v)))) </a:t>
            </a:r>
          </a:p>
        </p:txBody>
      </p:sp>
      <p:sp>
        <p:nvSpPr>
          <p:cNvPr id="2" name="Rectangle 1"/>
          <p:cNvSpPr/>
          <p:nvPr/>
        </p:nvSpPr>
        <p:spPr>
          <a:xfrm>
            <a:off x="304800" y="3008174"/>
            <a:ext cx="2209800" cy="1752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receiver expects to receive an output port as its argument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Review of Continuations</a:t>
            </a:r>
            <a:r>
              <a:rPr lang="en-US" sz="4000" dirty="0"/>
              <a:t>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2286000"/>
            <a:ext cx="7543800" cy="4419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This intro is loosely based on one from the book </a:t>
            </a:r>
            <a:r>
              <a:rPr lang="en-US" sz="2800" i="1" dirty="0">
                <a:solidFill>
                  <a:srgbClr val="66FF66"/>
                </a:solidFill>
              </a:rPr>
              <a:t>Scheme and the Art of Programming</a:t>
            </a:r>
            <a:r>
              <a:rPr lang="en-US" sz="2800" dirty="0"/>
              <a:t> by George Springer and Daniel Friedman.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Consider the evaluation of the expression: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dirty="0"/>
              <a:t> </a:t>
            </a:r>
            <a:r>
              <a:rPr lang="en-US" sz="2800" dirty="0">
                <a:latin typeface="Courier New" pitchFamily="49" charset="0"/>
              </a:rPr>
              <a:t> </a:t>
            </a:r>
            <a:r>
              <a:rPr lang="en-US" sz="2800" b="1" dirty="0">
                <a:latin typeface="Courier New" pitchFamily="49" charset="0"/>
              </a:rPr>
              <a:t>(let ([x (+ y 2)])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(if (&lt; x 4) 5 (- x 6))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800" b="1" dirty="0"/>
              <a:t>What is the continuation of</a:t>
            </a:r>
            <a:br>
              <a:rPr lang="en-US" sz="2800" b="1" dirty="0"/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(+ y 2)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   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6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?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(- x 6) ?    (&lt; x 4)</a:t>
            </a:r>
          </a:p>
          <a:p>
            <a:pPr lvl="2">
              <a:lnSpc>
                <a:spcPct val="80000"/>
              </a:lnSpc>
              <a:buFontTx/>
              <a:buNone/>
            </a:pPr>
            <a:endParaRPr lang="en-US" sz="2800" dirty="0"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escape procedure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2514600"/>
            <a:ext cx="7467600" cy="4724400"/>
          </a:xfrm>
        </p:spPr>
        <p:txBody>
          <a:bodyPr/>
          <a:lstStyle/>
          <a:p>
            <a:r>
              <a:rPr lang="en-US" b="1" dirty="0"/>
              <a:t>Suppose that we have a procedure </a:t>
            </a:r>
            <a:r>
              <a:rPr lang="en-US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  <a:r>
              <a:rPr lang="en-US" b="1" dirty="0"/>
              <a:t> that adds its arguments and returns this sum as the final answer, no matter what the context.</a:t>
            </a: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(* (escape‑+ 5 6) 3)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  <a:p>
            <a:pPr lvl="1">
              <a:buFontTx/>
              <a:buNone/>
            </a:pPr>
            <a:r>
              <a:rPr lang="en-US" b="1" dirty="0">
                <a:latin typeface="Courier New" pitchFamily="49" charset="0"/>
              </a:rPr>
              <a:t>(escape-+ (escape-+ 2 4) 5)</a:t>
            </a:r>
            <a:r>
              <a:rPr lang="en-US" dirty="0"/>
              <a:t> </a:t>
            </a:r>
            <a:r>
              <a:rPr lang="en-US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Escaper (a mostly fictitious procedure)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209800"/>
            <a:ext cx="8915400" cy="502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 dirty="0"/>
              <a:t>More generally, suppose that we have a procedure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escaper</a:t>
            </a:r>
            <a:r>
              <a:rPr lang="en-US" sz="2800" b="1" dirty="0"/>
              <a:t> that takes a procedure as an argument and returns an equivalent escape procedure.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solidFill>
                  <a:srgbClr val="66FF66"/>
                </a:solidFill>
                <a:latin typeface="Courier New" pitchFamily="49" charset="0"/>
              </a:rPr>
              <a:t>(escaper +)</a:t>
            </a:r>
            <a:r>
              <a:rPr lang="en-US" sz="2800" b="1" dirty="0"/>
              <a:t> creates a procedure that is  equivalent to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</a:rPr>
              <a:t>escape-+</a:t>
            </a: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(+ 3 ((escaper +) 4 5))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b="1" dirty="0">
                <a:latin typeface="Courier New" pitchFamily="49" charset="0"/>
              </a:rPr>
              <a:t>(+ ((escaper (lambda (x) 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          (- (* x 3) 7)))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  5)</a:t>
            </a:r>
            <a:br>
              <a:rPr lang="en-US" sz="2800" b="1" dirty="0">
                <a:latin typeface="Courier New" pitchFamily="49" charset="0"/>
              </a:rPr>
            </a:br>
            <a:r>
              <a:rPr lang="en-US" sz="2800" b="1" dirty="0">
                <a:latin typeface="Courier New" pitchFamily="49" charset="0"/>
              </a:rPr>
              <a:t>   4)                         </a:t>
            </a:r>
            <a:r>
              <a:rPr lang="en-US" sz="2800" b="1" dirty="0">
                <a:solidFill>
                  <a:srgbClr val="66FF66"/>
                </a:solidFill>
                <a:latin typeface="Arial Black" pitchFamily="34" charset="0"/>
                <a:sym typeface="Wingdings" pitchFamily="2" charset="2"/>
              </a:rPr>
              <a:t></a:t>
            </a:r>
            <a:endParaRPr lang="en-US" sz="2800" b="1" dirty="0">
              <a:solidFill>
                <a:srgbClr val="66FF66"/>
              </a:solidFill>
              <a:latin typeface="Arial Black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12854</TotalTime>
  <Words>1110</Words>
  <Application>Microsoft Office PowerPoint</Application>
  <PresentationFormat>On-screen Show (4:3)</PresentationFormat>
  <Paragraphs>209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 Black</vt:lpstr>
      <vt:lpstr>Consolas</vt:lpstr>
      <vt:lpstr>Courier New</vt:lpstr>
      <vt:lpstr>Swis721 Ex BT</vt:lpstr>
      <vt:lpstr>Times New Roman</vt:lpstr>
      <vt:lpstr>Wingdings</vt:lpstr>
      <vt:lpstr>Default Design</vt:lpstr>
      <vt:lpstr>CSSE 304  Days 29-30</vt:lpstr>
      <vt:lpstr>Claude intro part 2</vt:lpstr>
      <vt:lpstr>Warm-up for call/cc</vt:lpstr>
      <vt:lpstr>Receivers</vt:lpstr>
      <vt:lpstr>Old Receiver Example: call-with-values</vt:lpstr>
      <vt:lpstr>new receiver example</vt:lpstr>
      <vt:lpstr>Review of Continuations </vt:lpstr>
      <vt:lpstr>An escape procedure</vt:lpstr>
      <vt:lpstr>Escaper (a mostly fictitious procedure)</vt:lpstr>
      <vt:lpstr>You can experiment with escaper</vt:lpstr>
      <vt:lpstr>Escape Procedures</vt:lpstr>
      <vt:lpstr>dining out example from Springer and Friedman, Part 5 intro</vt:lpstr>
      <vt:lpstr>"call-with" procedures</vt:lpstr>
      <vt:lpstr>Call/cc definition and exampleS</vt:lpstr>
      <vt:lpstr>call/cc</vt:lpstr>
      <vt:lpstr>call/cc definition summary</vt:lpstr>
      <vt:lpstr>call/cc example</vt:lpstr>
      <vt:lpstr>More call/cc examples</vt:lpstr>
      <vt:lpstr>More call/cc examples</vt:lpstr>
      <vt:lpstr>List-index</vt:lpstr>
      <vt:lpstr>Still more call/cc examples</vt:lpstr>
      <vt:lpstr>Interlude: quotes</vt:lpstr>
      <vt:lpstr>Two more call/cc examples</vt:lpstr>
      <vt:lpstr>        “mondo bizarro” example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142</cp:revision>
  <cp:lastPrinted>2017-10-24T12:46:41Z</cp:lastPrinted>
  <dcterms:created xsi:type="dcterms:W3CDTF">2001-03-11T15:54:35Z</dcterms:created>
  <dcterms:modified xsi:type="dcterms:W3CDTF">2018-10-24T14:46:49Z</dcterms:modified>
</cp:coreProperties>
</file>