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0" r:id="rId3"/>
    <p:sldId id="357" r:id="rId4"/>
    <p:sldId id="358" r:id="rId5"/>
    <p:sldId id="359" r:id="rId6"/>
    <p:sldId id="304" r:id="rId7"/>
    <p:sldId id="305" r:id="rId8"/>
    <p:sldId id="306" r:id="rId9"/>
    <p:sldId id="307" r:id="rId10"/>
    <p:sldId id="308" r:id="rId11"/>
    <p:sldId id="361" r:id="rId12"/>
    <p:sldId id="316" r:id="rId13"/>
    <p:sldId id="309" r:id="rId14"/>
    <p:sldId id="310" r:id="rId15"/>
    <p:sldId id="311" r:id="rId16"/>
    <p:sldId id="340" r:id="rId17"/>
    <p:sldId id="343" r:id="rId18"/>
    <p:sldId id="362" r:id="rId19"/>
    <p:sldId id="341" r:id="rId20"/>
    <p:sldId id="342" r:id="rId21"/>
    <p:sldId id="344" r:id="rId2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6" autoAdjust="0"/>
    <p:restoredTop sz="82454" autoAdjust="0"/>
  </p:normalViewPr>
  <p:slideViewPr>
    <p:cSldViewPr>
      <p:cViewPr varScale="1">
        <p:scale>
          <a:sx n="79" d="100"/>
          <a:sy n="79" d="100"/>
        </p:scale>
        <p:origin x="1152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416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add:</a:t>
            </a:r>
          </a:p>
          <a:p>
            <a:endParaRPr lang="en-US" dirty="0" smtClean="0"/>
          </a:p>
          <a:p>
            <a:r>
              <a:rPr lang="en-US" dirty="0" smtClean="0"/>
              <a:t>Good and bad code for letrec</a:t>
            </a:r>
          </a:p>
          <a:p>
            <a:endParaRPr lang="en-US" dirty="0" smtClean="0"/>
          </a:p>
          <a:p>
            <a:r>
              <a:rPr lang="en-US" dirty="0" smtClean="0"/>
              <a:t>To take: </a:t>
            </a:r>
          </a:p>
          <a:p>
            <a:r>
              <a:rPr lang="en-US" dirty="0" smtClean="0"/>
              <a:t>Springer/Friedman</a:t>
            </a:r>
            <a:r>
              <a:rPr lang="en-US" baseline="0" dirty="0" smtClean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plan to go slow.</a:t>
            </a:r>
            <a:r>
              <a:rPr lang="en-US" baseline="0" dirty="0" smtClean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say that escape-+ ignores the current continuation,</a:t>
            </a:r>
            <a:r>
              <a:rPr lang="en-US" baseline="0" dirty="0" smtClean="0"/>
              <a:t> or "escapes from" the current continuation.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Answers:  9, 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10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 error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Stop here for today.  Let this sink in before we move</a:t>
            </a:r>
            <a:r>
              <a:rPr lang="en-US" baseline="0" dirty="0" smtClean="0"/>
              <a:t> 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CSSE 304  </a:t>
            </a:r>
            <a:r>
              <a:rPr lang="en-US" dirty="0" smtClean="0"/>
              <a:t>Days 29-31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 smtClean="0"/>
              <a:t>Receivers</a:t>
            </a:r>
          </a:p>
          <a:p>
            <a:endParaRPr lang="en-US" sz="2800" b="1" dirty="0"/>
          </a:p>
          <a:p>
            <a:r>
              <a:rPr lang="en-US" sz="2800" b="1" dirty="0"/>
              <a:t>Escape </a:t>
            </a:r>
            <a:r>
              <a:rPr lang="en-US" sz="2800" b="1" dirty="0" smtClean="0"/>
              <a:t>procedures</a:t>
            </a:r>
          </a:p>
          <a:p>
            <a:endParaRPr lang="en-US" sz="2800" b="1" dirty="0"/>
          </a:p>
          <a:p>
            <a:r>
              <a:rPr lang="en-US" sz="2800" b="1" dirty="0" smtClean="0"/>
              <a:t>Intro to 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  <a:p>
            <a:endParaRPr lang="en-US" sz="2800" b="1" dirty="0" smtClean="0"/>
          </a:p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b="1" dirty="0" smtClean="0"/>
              <a:t> examples</a:t>
            </a:r>
          </a:p>
          <a:p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66FF66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</a:t>
            </a:r>
            <a:r>
              <a:rPr lang="en-US" sz="2800" b="1" dirty="0" smtClean="0"/>
              <a:t>:</a:t>
            </a:r>
            <a:endParaRPr lang="en-US" sz="2800" b="1" dirty="0"/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escaper</a:t>
            </a:r>
            <a:r>
              <a:rPr lang="en-US" sz="2800" b="1" dirty="0"/>
              <a:t> 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Call/cc definition and </a:t>
            </a:r>
            <a:r>
              <a:rPr lang="en-US" dirty="0" err="1" smtClean="0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But first, an analogy!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629400" cy="1676400"/>
          </a:xfrm>
        </p:spPr>
        <p:txBody>
          <a:bodyPr/>
          <a:lstStyle/>
          <a:p>
            <a:r>
              <a:rPr lang="en-US"/>
              <a:t>dining out example</a:t>
            </a:r>
            <a:br>
              <a:rPr lang="en-US"/>
            </a:br>
            <a:r>
              <a:rPr lang="en-US" sz="2800"/>
              <a:t>from Springer and Friedman, Part 5 intro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410200"/>
          </a:xfrm>
        </p:spPr>
        <p:txBody>
          <a:bodyPr/>
          <a:lstStyle/>
          <a:p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dine-out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(enter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(read-menu)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(let ([food-I-ordered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(order-some-food)])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(eat food-I-ordered)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(pay-for food-I-ordered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(exit restaurant))))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1000" y="6156325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66FF66"/>
                </a:solidFill>
                <a:latin typeface="Arial Black" pitchFamily="34" charset="0"/>
              </a:rPr>
              <a:t>Read excerpt from the </a:t>
            </a:r>
            <a:r>
              <a:rPr lang="en-US" sz="4000" b="1" dirty="0" smtClean="0">
                <a:solidFill>
                  <a:srgbClr val="66FF66"/>
                </a:solidFill>
                <a:latin typeface="Arial Black" pitchFamily="34" charset="0"/>
              </a:rPr>
              <a:t>book</a:t>
            </a:r>
            <a:endParaRPr lang="en-US" sz="40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8488" y="273050"/>
            <a:ext cx="5686425" cy="558800"/>
          </a:xfrm>
        </p:spPr>
        <p:txBody>
          <a:bodyPr/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 smtClean="0">
                <a:solidFill>
                  <a:srgbClr val="66FF66"/>
                </a:solidFill>
              </a:rPr>
              <a:t>                         call/cc</a:t>
            </a:r>
            <a:r>
              <a:rPr lang="en-US" sz="2400" b="1" dirty="0" smtClean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</a:t>
            </a:r>
            <a:r>
              <a:rPr lang="en-US" sz="2400" dirty="0" smtClean="0"/>
              <a:t>                </a:t>
            </a:r>
            <a:r>
              <a:rPr lang="en-US" sz="2400" b="1" dirty="0" smtClean="0">
                <a:latin typeface="Arial Black" pitchFamily="34" charset="0"/>
              </a:rPr>
              <a:t>call‑with‑current‑continuation</a:t>
            </a:r>
            <a:r>
              <a:rPr lang="en-US" sz="2400" dirty="0"/>
              <a:t> .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that argument 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It </a:t>
            </a:r>
            <a:r>
              <a:rPr lang="en-US" sz="2400" dirty="0"/>
              <a:t>is an escape procedure.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continuation 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/>
            </a:r>
            <a:br>
              <a:rPr lang="en-US" sz="2800" dirty="0">
                <a:sym typeface="Wingdings" pitchFamily="2" charset="2"/>
              </a:rPr>
            </a:br>
            <a:r>
              <a:rPr lang="en-US" sz="2800" dirty="0">
                <a:sym typeface="Wingdings" pitchFamily="2" charset="2"/>
              </a:rPr>
              <a:t>       (</a:t>
            </a:r>
            <a:r>
              <a:rPr lang="en-US" sz="2800" b="1" dirty="0"/>
              <a:t>receiver continuation)</a:t>
            </a:r>
            <a:r>
              <a:rPr lang="en-US" sz="2800" dirty="0"/>
              <a:t>,  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</a:t>
            </a:r>
            <a:r>
              <a:rPr lang="en-US" sz="2800" dirty="0" err="1"/>
              <a:t>call‑with‑current‑continuation</a:t>
            </a:r>
            <a:r>
              <a:rPr lang="en-US" sz="28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839200" cy="4648200"/>
          </a:xfrm>
        </p:spPr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smtClean="0">
                <a:sym typeface="Wingdings" pitchFamily="2" charset="2"/>
              </a:rPr>
              <a:t> 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</a:t>
            </a:r>
            <a:r>
              <a:rPr lang="en-US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Consider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b="1" dirty="0" smtClean="0">
                <a:solidFill>
                  <a:srgbClr val="66FF66"/>
                </a:solidFill>
              </a:rPr>
              <a:t>(+ </a:t>
            </a:r>
            <a:r>
              <a:rPr lang="en-US" sz="2400" b="1" dirty="0">
                <a:solidFill>
                  <a:srgbClr val="66FF66"/>
                </a:solidFill>
              </a:rPr>
              <a:t>3 (</a:t>
            </a:r>
            <a:r>
              <a:rPr lang="en-US" sz="2400" b="1" dirty="0" smtClean="0">
                <a:solidFill>
                  <a:srgbClr val="66FF66"/>
                </a:solidFill>
              </a:rPr>
              <a:t>call/cc (</a:t>
            </a:r>
            <a:r>
              <a:rPr lang="en-US" sz="2400" b="1" dirty="0">
                <a:solidFill>
                  <a:srgbClr val="66FF66"/>
                </a:solidFill>
              </a:rPr>
              <a:t>lambda (k) (* 2 (k 5)))))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The receiver is </a:t>
            </a:r>
          </a:p>
          <a:p>
            <a:pPr lvl="1"/>
            <a:r>
              <a:rPr lang="en-US" sz="2400" b="1" dirty="0"/>
              <a:t> The context c is		</a:t>
            </a:r>
          </a:p>
          <a:p>
            <a:pPr lvl="1"/>
            <a:r>
              <a:rPr lang="en-US" sz="2400" b="1" dirty="0"/>
              <a:t> The continuation is		</a:t>
            </a:r>
          </a:p>
          <a:p>
            <a:pPr lvl="1"/>
            <a:r>
              <a:rPr lang="en-US" sz="2400" b="1" dirty="0"/>
              <a:t> Thus  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2400" b="1" dirty="0" smtClean="0">
                <a:solidFill>
                  <a:srgbClr val="66FF66"/>
                </a:solidFill>
              </a:rPr>
              <a:t>(+ </a:t>
            </a:r>
            <a:r>
              <a:rPr lang="en-US" sz="2400" b="1" dirty="0">
                <a:solidFill>
                  <a:srgbClr val="66FF66"/>
                </a:solidFill>
              </a:rPr>
              <a:t>3 (call/cc (lambda (k) (* 2 (k 5)))))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r>
              <a:rPr lang="en-US" sz="2400" b="1" dirty="0"/>
              <a:t>is equivalent to</a:t>
            </a:r>
          </a:p>
          <a:p>
            <a:pPr lvl="1">
              <a:buFontTx/>
              <a:buNone/>
            </a:pPr>
            <a:r>
              <a:rPr lang="en-US" b="1" dirty="0"/>
              <a:t>	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	</a:t>
            </a:r>
            <a:r>
              <a:rPr lang="en-US" sz="2200" b="1" dirty="0">
                <a:latin typeface="Courier New" pitchFamily="49" charset="0"/>
              </a:rPr>
              <a:t>(call/cc procedure?)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096000" y="2819400"/>
            <a:ext cx="2667000" cy="181588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Spring 2016 day 30: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sz="2200" dirty="0" smtClean="0">
                <a:solidFill>
                  <a:schemeClr val="bg1"/>
                </a:solidFill>
              </a:rPr>
              <a:t>We will stop after example b so I can answer questions about the exam.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01675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</a:t>
            </a:r>
            <a:r>
              <a:rPr lang="en-US" sz="1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</a:t>
            </a:r>
            <a:r>
              <a:rPr lang="en-US" sz="2000" b="1" dirty="0" smtClean="0">
                <a:solidFill>
                  <a:srgbClr val="66FF66"/>
                </a:solidFill>
                <a:latin typeface="Courier New" pitchFamily="49" charset="0"/>
              </a:rPr>
              <a:t>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Interlude: </a:t>
            </a:r>
            <a:r>
              <a:rPr lang="en-US" dirty="0" smtClean="0"/>
              <a:t>quotes</a:t>
            </a:r>
            <a:endParaRPr lang="en-US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839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Premature optimization is the root of all evil in programming. </a:t>
            </a:r>
            <a:r>
              <a:rPr lang="en-US" sz="2800" i="1" dirty="0"/>
              <a:t>- C.A.R. Hoare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dirty="0" smtClean="0"/>
              <a:t>Do </a:t>
            </a:r>
            <a:r>
              <a:rPr lang="en-US" sz="2400" dirty="0"/>
              <a:t>you know what he is famous for</a:t>
            </a:r>
            <a:r>
              <a:rPr lang="en-US" sz="2400" dirty="0" smtClean="0"/>
              <a:t>?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code so big, twisted, or complex that maintenance can't make it worse. - </a:t>
            </a:r>
            <a:r>
              <a:rPr lang="en-US" sz="2800" i="1" dirty="0"/>
              <a:t>Gerald Weinberg</a:t>
            </a:r>
            <a:r>
              <a:rPr lang="en-US" sz="2800" dirty="0"/>
              <a:t/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Computer Science is the only discipline in which we view adding a new wing to a building as being maintenance. </a:t>
            </a:r>
            <a:r>
              <a:rPr lang="en-US" sz="2800" i="1" dirty="0"/>
              <a:t>– Jim  Horning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-228600"/>
            <a:ext cx="6019800" cy="1676400"/>
          </a:xfrm>
        </p:spPr>
        <p:txBody>
          <a:bodyPr/>
          <a:lstStyle/>
          <a:p>
            <a:r>
              <a:rPr lang="en-US" dirty="0" smtClean="0"/>
              <a:t>List-index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534400" cy="3886200"/>
          </a:xfrm>
        </p:spPr>
        <p:txBody>
          <a:bodyPr/>
          <a:lstStyle/>
          <a:p>
            <a:r>
              <a:rPr lang="en-US" dirty="0" smtClean="0"/>
              <a:t>Standard approach:</a:t>
            </a:r>
            <a:br>
              <a:rPr lang="en-US" dirty="0" smtClean="0"/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[(</a:t>
            </a:r>
            <a:r>
              <a:rPr lang="en-US" sz="2800" dirty="0" err="1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eq</a:t>
            </a:r>
            <a:r>
              <a:rPr lang="en-US" sz="280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 (car L) item) 0]</a:t>
            </a:r>
            <a:br>
              <a:rPr lang="en-US" sz="280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[else (+ 1 (list-index item </a:t>
            </a:r>
            <a:br>
              <a:rPr lang="en-US" sz="280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 smtClean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             (cdr L)))]))</a:t>
            </a:r>
            <a:endParaRPr lang="en-US" sz="2800" dirty="0"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953000"/>
            <a:ext cx="48006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FF66"/>
                </a:solidFill>
              </a:rPr>
              <a:t>What is the problem with this?</a:t>
            </a:r>
            <a:endParaRPr lang="en-US" sz="2800" dirty="0">
              <a:solidFill>
                <a:srgbClr val="66FF66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04800" y="5654070"/>
            <a:ext cx="54864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FF66"/>
                </a:solidFill>
              </a:rPr>
              <a:t>One solution: accumulator approach</a:t>
            </a:r>
            <a:endParaRPr lang="en-US" sz="2800" dirty="0">
              <a:solidFill>
                <a:srgbClr val="66FF6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71275" y="1447800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FF66"/>
                </a:solidFill>
              </a:rPr>
              <a:t>But "standard recursion" seems so much more natural!</a:t>
            </a:r>
            <a:endParaRPr lang="en-US" sz="2800" dirty="0">
              <a:solidFill>
                <a:srgbClr val="66FF6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943599" y="2882205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 smtClean="0">
                <a:solidFill>
                  <a:srgbClr val="66FF66"/>
                </a:solidFill>
              </a:rPr>
              <a:t>Can use call/cc to escape with the -1 answer.</a:t>
            </a:r>
            <a:endParaRPr lang="en-US" sz="2800" dirty="0">
              <a:solidFill>
                <a:srgbClr val="66FF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/>
              <a:t>Still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e)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((car (call/cc list)) (list cdr 1 2 3</a:t>
            </a:r>
            <a:r>
              <a:rPr lang="en-US" sz="2200" b="1" dirty="0" smtClean="0">
                <a:latin typeface="Courier New" pitchFamily="49" charset="0"/>
              </a:rPr>
              <a:t>))</a:t>
            </a: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Warm-up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772400" cy="2882900"/>
          </a:xfrm>
        </p:spPr>
        <p:txBody>
          <a:bodyPr/>
          <a:lstStyle/>
          <a:p>
            <a:pPr algn="r"/>
            <a:r>
              <a:rPr lang="en-US" sz="2800" dirty="0" smtClean="0"/>
              <a:t>Receivers 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/>
              <a:t>Escape procedures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 smtClean="0"/>
              <a:t> involves both </a:t>
            </a:r>
            <a:r>
              <a:rPr lang="en-US" sz="2800" dirty="0"/>
              <a:t>receivers and escape </a:t>
            </a:r>
            <a:br>
              <a:rPr lang="en-US" sz="2800" dirty="0"/>
            </a:br>
            <a:r>
              <a:rPr lang="en-US" sz="2800" dirty="0"/>
              <a:t>procedures</a:t>
            </a:r>
            <a:r>
              <a:rPr lang="en-US" sz="2800" dirty="0" smtClean="0"/>
              <a:t>, so we look at both of those first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smtClean="0"/>
              <a:t>               A </a:t>
            </a:r>
            <a:r>
              <a:rPr lang="en-US" sz="3600" dirty="0"/>
              <a:t>puzzling call/cc example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33600" y="1295400"/>
            <a:ext cx="7315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g)</a:t>
            </a:r>
            <a:r>
              <a:rPr lang="en-US" b="1" dirty="0">
                <a:latin typeface="Courier New" pitchFamily="49" charset="0"/>
              </a:rPr>
              <a:t> (define strange1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(lambda (x)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(display 1)</a:t>
            </a: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(call/cc </a:t>
            </a:r>
            <a:r>
              <a:rPr lang="en-US" b="1" dirty="0" smtClean="0">
                <a:latin typeface="Courier New" pitchFamily="49" charset="0"/>
              </a:rPr>
              <a:t>x)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(display 2)))</a:t>
            </a:r>
            <a:br>
              <a:rPr lang="en-US" b="1" dirty="0">
                <a:latin typeface="Courier New" pitchFamily="49" charset="0"/>
              </a:rPr>
            </a:b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>
                <a:latin typeface="Courier New" pitchFamily="49" charset="0"/>
              </a:rPr>
              <a:t>(strange1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(call/cc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(lambda (k) k)))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smtClean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h)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</a:t>
            </a:r>
            <a:r>
              <a:rPr lang="en-US" b="1" dirty="0" smtClean="0">
                <a:latin typeface="Courier New" pitchFamily="49" charset="0"/>
              </a:rPr>
              <a:t>x)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</a:t>
            </a:r>
            <a:r>
              <a:rPr lang="en-US" b="1" dirty="0" smtClean="0">
                <a:latin typeface="Courier New" pitchFamily="49" charset="0"/>
              </a:rPr>
              <a:t>x)</a:t>
            </a:r>
            <a:endParaRPr lang="en-US" b="1" dirty="0">
              <a:latin typeface="Courier New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8576" y="2438400"/>
            <a:ext cx="3196525" cy="181588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smtClean="0">
                <a:solidFill>
                  <a:srgbClr val="66FF66"/>
                </a:solidFill>
              </a:rPr>
              <a:t>We probably </a:t>
            </a:r>
            <a:r>
              <a:rPr lang="en-US" sz="2800" dirty="0" smtClean="0">
                <a:solidFill>
                  <a:srgbClr val="66FF66"/>
                </a:solidFill>
              </a:rPr>
              <a:t>will not do this one in class; good practice for you.</a:t>
            </a:r>
            <a:endParaRPr lang="en-US" sz="2800" dirty="0">
              <a:solidFill>
                <a:srgbClr val="66FF66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 smtClean="0">
                <a:solidFill>
                  <a:srgbClr val="66FF66"/>
                </a:solidFill>
              </a:rPr>
              <a:t>receiver</a:t>
            </a:r>
            <a:r>
              <a:rPr lang="en-US" dirty="0" smtClean="0"/>
              <a:t> is an argument (which happens to also be a procedure) passed to a procedure, with the intention that the procedure will eventually pass values to that receiver.</a:t>
            </a:r>
          </a:p>
          <a:p>
            <a:r>
              <a:rPr lang="en-US" b="1" dirty="0" smtClean="0">
                <a:solidFill>
                  <a:srgbClr val="66FF66"/>
                </a:solidFill>
              </a:rPr>
              <a:t>Example:</a:t>
            </a:r>
            <a:r>
              <a:rPr lang="en-US" dirty="0" smtClean="0"/>
              <a:t> The continuations that we pass to CPS procedures are receivers.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Old Receiver Example: call-with-values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list)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4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 smtClean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 smtClean="0"/>
              <a:t> is a receiver </a:t>
            </a:r>
            <a:br>
              <a:rPr lang="en-US" dirty="0" smtClean="0"/>
            </a:br>
            <a:r>
              <a:rPr lang="en-US" dirty="0" smtClean="0"/>
              <a:t>(we previously called it the </a:t>
            </a:r>
            <a:r>
              <a:rPr lang="en-US" i="1" dirty="0" smtClean="0"/>
              <a:t>consumer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6019800" cy="838200"/>
          </a:xfrm>
        </p:spPr>
        <p:txBody>
          <a:bodyPr/>
          <a:lstStyle/>
          <a:p>
            <a:r>
              <a:rPr lang="en-US" dirty="0" smtClean="0"/>
              <a:t>new receiver </a:t>
            </a:r>
            <a:r>
              <a:rPr lang="en-US" dirty="0"/>
              <a:t>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(call-with-output-file "myfile.ss"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(lambda (p) </a:t>
            </a:r>
            <a:r>
              <a:rPr lang="en-US" sz="2600" b="1" dirty="0">
                <a:solidFill>
                  <a:srgbClr val="66FF66"/>
                </a:solidFill>
                <a:latin typeface="Arial Black" pitchFamily="34" charset="0"/>
              </a:rPr>
              <a:t>; this is the "receiver</a:t>
            </a:r>
            <a:r>
              <a:rPr lang="en-US" sz="2600" b="1" dirty="0" smtClean="0">
                <a:solidFill>
                  <a:srgbClr val="66FF66"/>
                </a:solidFill>
                <a:latin typeface="Arial Black" pitchFamily="34" charset="0"/>
              </a:rPr>
              <a:t>"</a:t>
            </a:r>
            <a:r>
              <a:rPr lang="en-US" sz="2600" b="1" dirty="0">
                <a:latin typeface="Courier New" pitchFamily="49" charset="0"/>
              </a:rPr>
              <a:t> 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(let f ([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 list-to-be-printed])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(if (not (null?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(begin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(write (car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(newline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(f (</a:t>
            </a:r>
            <a:r>
              <a:rPr lang="en-US" sz="2600" b="1" dirty="0" err="1">
                <a:latin typeface="Courier New" pitchFamily="49" charset="0"/>
              </a:rPr>
              <a:t>cdr</a:t>
            </a:r>
            <a:r>
              <a:rPr lang="en-US" sz="2600" b="1" dirty="0">
                <a:latin typeface="Courier New" pitchFamily="49" charset="0"/>
              </a:rPr>
              <a:t>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667000" y="762000"/>
            <a:ext cx="6248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From TSPL: The following shows the use of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write a list of objects (the value of list-to-be-printed), separated by newlines, to the file named by "myfile.ss."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0" y="4953000"/>
            <a:ext cx="662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(define call-with-output-file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(lambda (filename proc)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v))))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 smtClean="0"/>
              <a:t>Review of Continuations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543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This intro is loosely based on one from the book </a:t>
            </a:r>
            <a:r>
              <a:rPr lang="en-US" sz="2800" i="1" dirty="0">
                <a:solidFill>
                  <a:srgbClr val="66FF66"/>
                </a:solidFill>
              </a:rPr>
              <a:t>Scheme and the Art of Programming</a:t>
            </a:r>
            <a:r>
              <a:rPr lang="en-US" sz="2800" dirty="0"/>
              <a:t> by George Springer and Daniel Friedman.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(let ([x (+ y 2)])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</a:t>
            </a:r>
            <a:r>
              <a:rPr lang="en-US" sz="2800" b="1" dirty="0" smtClean="0"/>
              <a:t>of</a:t>
            </a:r>
            <a:br>
              <a:rPr lang="en-US" sz="2800" b="1" dirty="0" smtClean="0"/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(+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y 2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?  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(- x 6) ?    (&lt; x 4)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escape procedure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467600" cy="4724400"/>
          </a:xfrm>
        </p:spPr>
        <p:txBody>
          <a:bodyPr/>
          <a:lstStyle/>
          <a:p>
            <a:r>
              <a:rPr lang="en-US" b="1" dirty="0"/>
              <a:t>Suppose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</a:rPr>
              <a:t> </a:t>
            </a:r>
            <a:r>
              <a:rPr lang="en-US" dirty="0" smtClean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procedures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1336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 smtClean="0"/>
              <a:t>If you want to experiment with escaper, you can define it by </a:t>
            </a:r>
            <a:br>
              <a:rPr lang="en-US" sz="2400" b="1" dirty="0" smtClean="0"/>
            </a:br>
            <a:r>
              <a:rPr lang="en-US" sz="2400" b="1" dirty="0" smtClean="0"/>
              <a:t>loading </a:t>
            </a:r>
            <a:r>
              <a:rPr lang="en-US" sz="2400" b="1" dirty="0" smtClean="0">
                <a:solidFill>
                  <a:srgbClr val="66FF66"/>
                </a:solidFill>
              </a:rPr>
              <a:t>escaper.ss</a:t>
            </a:r>
            <a:r>
              <a:rPr lang="en-US" sz="2400" b="1" dirty="0" smtClean="0"/>
              <a:t> in the following way:</a:t>
            </a:r>
            <a:br>
              <a:rPr lang="en-US" sz="2400" b="1" dirty="0" smtClean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</a:t>
            </a:r>
            <a:r>
              <a:rPr lang="en-US" sz="2400" dirty="0" smtClean="0"/>
              <a:t>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sliderule 1:12pm 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Arial Black" pitchFamily="34" charset="0"/>
              </a:rPr>
              <a:t>petite </a:t>
            </a:r>
            <a:r>
              <a:rPr lang="en-US" sz="2400" b="1" dirty="0" err="1" smtClean="0">
                <a:latin typeface="Arial Black" pitchFamily="34" charset="0"/>
              </a:rPr>
              <a:t>escaper.ss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Petite Chez </a:t>
            </a:r>
            <a:r>
              <a:rPr lang="en-US" sz="2400" dirty="0">
                <a:latin typeface="Courier New" pitchFamily="49" charset="0"/>
              </a:rPr>
              <a:t>Scheme Version 6.7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Copyright (c) 1985-2001 Cadence Research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Arial Black" pitchFamily="34" charset="0"/>
              </a:rPr>
              <a:t>((call/cc receiver-4))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"escaper is defined"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&gt;</a:t>
            </a:r>
            <a:r>
              <a:rPr lang="en-US" sz="2400" b="1" dirty="0" smtClean="0">
                <a:latin typeface="Courier New" pitchFamily="49" charset="0"/>
              </a:rPr>
              <a:t> </a:t>
            </a:r>
            <a:r>
              <a:rPr lang="en-US" sz="2400" b="1" dirty="0" smtClean="0">
                <a:latin typeface="Arial Black" pitchFamily="34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 smtClean="0">
                <a:latin typeface="Courier New" pitchFamily="49" charset="0"/>
              </a:rPr>
              <a:t>(</a:t>
            </a:r>
            <a:r>
              <a:rPr lang="en-US" sz="2400" dirty="0">
                <a:latin typeface="Courier New" pitchFamily="49" charset="0"/>
              </a:rPr>
              <a:t>5 6)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You can experiment with escaper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10487</TotalTime>
  <Words>827</Words>
  <Application>Microsoft Office PowerPoint</Application>
  <PresentationFormat>On-screen Show (4:3)</PresentationFormat>
  <Paragraphs>170</Paragraphs>
  <Slides>21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 Black</vt:lpstr>
      <vt:lpstr>Consolas</vt:lpstr>
      <vt:lpstr>Courier New</vt:lpstr>
      <vt:lpstr>Swis721 Ex BT</vt:lpstr>
      <vt:lpstr>Times New Roman</vt:lpstr>
      <vt:lpstr>Wingdings</vt:lpstr>
      <vt:lpstr>Default Design</vt:lpstr>
      <vt:lpstr>CSSE 304  Days 29-31</vt:lpstr>
      <vt:lpstr>Warm-up for call/cc</vt:lpstr>
      <vt:lpstr>Receivers</vt:lpstr>
      <vt:lpstr>Old Receiver Example: call-with-values</vt:lpstr>
      <vt:lpstr>new receiver example</vt:lpstr>
      <vt:lpstr>Review of Continuations </vt:lpstr>
      <vt:lpstr>An escape procedure</vt:lpstr>
      <vt:lpstr>Escape procedures</vt:lpstr>
      <vt:lpstr>You can experiment with escaper</vt:lpstr>
      <vt:lpstr>Escape Procedures</vt:lpstr>
      <vt:lpstr>Call/cc definition and exampleS</vt:lpstr>
      <vt:lpstr>dining out example from Springer and Friedman, Part 5 intro</vt:lpstr>
      <vt:lpstr>call/cc</vt:lpstr>
      <vt:lpstr>call/cc definition summary</vt:lpstr>
      <vt:lpstr>call/cc example</vt:lpstr>
      <vt:lpstr>More call/cc examples</vt:lpstr>
      <vt:lpstr>Interlude: quotes</vt:lpstr>
      <vt:lpstr>List-index</vt:lpstr>
      <vt:lpstr>Still more call/cc examples</vt:lpstr>
      <vt:lpstr>               A puzzling call/cc example</vt:lpstr>
      <vt:lpstr>        “mondo bizarro” example</vt:lpstr>
    </vt:vector>
  </TitlesOfParts>
  <Company>Honeywell Project Operations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124</cp:revision>
  <cp:lastPrinted>2015-10-26T18:09:15Z</cp:lastPrinted>
  <dcterms:created xsi:type="dcterms:W3CDTF">2001-03-11T15:54:35Z</dcterms:created>
  <dcterms:modified xsi:type="dcterms:W3CDTF">2016-05-05T19:25:20Z</dcterms:modified>
</cp:coreProperties>
</file>