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13" r:id="rId2"/>
    <p:sldId id="378" r:id="rId3"/>
    <p:sldId id="420" r:id="rId4"/>
    <p:sldId id="421" r:id="rId5"/>
    <p:sldId id="422" r:id="rId6"/>
    <p:sldId id="411" r:id="rId7"/>
    <p:sldId id="409" r:id="rId8"/>
    <p:sldId id="412" r:id="rId9"/>
    <p:sldId id="413" r:id="rId10"/>
    <p:sldId id="414" r:id="rId11"/>
    <p:sldId id="415" r:id="rId12"/>
    <p:sldId id="416" r:id="rId13"/>
    <p:sldId id="417" r:id="rId14"/>
    <p:sldId id="418" r:id="rId15"/>
    <p:sldId id="423" r:id="rId16"/>
    <p:sldId id="419" r:id="rId17"/>
    <p:sldId id="424" r:id="rId1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8000"/>
    <a:srgbClr val="0033CC"/>
    <a:srgbClr val="00339A"/>
    <a:srgbClr val="003296"/>
    <a:srgbClr val="99CCFF"/>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29" autoAdjust="0"/>
    <p:restoredTop sz="74390" autoAdjust="0"/>
  </p:normalViewPr>
  <p:slideViewPr>
    <p:cSldViewPr>
      <p:cViewPr varScale="1">
        <p:scale>
          <a:sx n="71" d="100"/>
          <a:sy n="71" d="100"/>
        </p:scale>
        <p:origin x="133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7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1" y="3"/>
            <a:ext cx="3170904" cy="48176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defTabSz="965744">
              <a:defRPr sz="1200"/>
            </a:lvl1pPr>
          </a:lstStyle>
          <a:p>
            <a:endParaRPr lang="en-US"/>
          </a:p>
        </p:txBody>
      </p:sp>
      <p:sp>
        <p:nvSpPr>
          <p:cNvPr id="96259" name="Rectangle 3"/>
          <p:cNvSpPr>
            <a:spLocks noGrp="1" noChangeArrowheads="1"/>
          </p:cNvSpPr>
          <p:nvPr>
            <p:ph type="dt" sz="quarter" idx="1"/>
          </p:nvPr>
        </p:nvSpPr>
        <p:spPr bwMode="auto">
          <a:xfrm>
            <a:off x="4143068" y="3"/>
            <a:ext cx="3170904" cy="481765"/>
          </a:xfrm>
          <a:prstGeom prst="rect">
            <a:avLst/>
          </a:prstGeom>
          <a:noFill/>
          <a:ln w="9525">
            <a:noFill/>
            <a:miter lim="800000"/>
            <a:headEnd/>
            <a:tailEnd/>
          </a:ln>
          <a:effectLst/>
        </p:spPr>
        <p:txBody>
          <a:bodyPr vert="horz" wrap="square" lIns="96654" tIns="48326" rIns="96654" bIns="48326" numCol="1" anchor="t" anchorCtr="0" compatLnSpc="1">
            <a:prstTxWarp prst="textNoShape">
              <a:avLst/>
            </a:prstTxWarp>
          </a:bodyPr>
          <a:lstStyle>
            <a:lvl1pPr algn="r" defTabSz="965744">
              <a:defRPr sz="1200"/>
            </a:lvl1pPr>
          </a:lstStyle>
          <a:p>
            <a:endParaRPr lang="en-US"/>
          </a:p>
        </p:txBody>
      </p:sp>
      <p:sp>
        <p:nvSpPr>
          <p:cNvPr id="96260" name="Rectangle 4"/>
          <p:cNvSpPr>
            <a:spLocks noGrp="1" noChangeArrowheads="1"/>
          </p:cNvSpPr>
          <p:nvPr>
            <p:ph type="ftr" sz="quarter" idx="2"/>
          </p:nvPr>
        </p:nvSpPr>
        <p:spPr bwMode="auto">
          <a:xfrm>
            <a:off x="1" y="9119435"/>
            <a:ext cx="3170904" cy="479634"/>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defTabSz="965744">
              <a:defRPr sz="1200"/>
            </a:lvl1pPr>
          </a:lstStyle>
          <a:p>
            <a:endParaRPr lang="en-US"/>
          </a:p>
        </p:txBody>
      </p:sp>
      <p:sp>
        <p:nvSpPr>
          <p:cNvPr id="96261" name="Rectangle 5"/>
          <p:cNvSpPr>
            <a:spLocks noGrp="1" noChangeArrowheads="1"/>
          </p:cNvSpPr>
          <p:nvPr>
            <p:ph type="sldNum" sz="quarter" idx="3"/>
          </p:nvPr>
        </p:nvSpPr>
        <p:spPr bwMode="auto">
          <a:xfrm>
            <a:off x="4143068" y="9119435"/>
            <a:ext cx="3170904" cy="479634"/>
          </a:xfrm>
          <a:prstGeom prst="rect">
            <a:avLst/>
          </a:prstGeom>
          <a:noFill/>
          <a:ln w="9525">
            <a:noFill/>
            <a:miter lim="800000"/>
            <a:headEnd/>
            <a:tailEnd/>
          </a:ln>
          <a:effectLst/>
        </p:spPr>
        <p:txBody>
          <a:bodyPr vert="horz" wrap="square" lIns="96654" tIns="48326" rIns="96654" bIns="48326" numCol="1" anchor="b" anchorCtr="0" compatLnSpc="1">
            <a:prstTxWarp prst="textNoShape">
              <a:avLst/>
            </a:prstTxWarp>
          </a:bodyPr>
          <a:lstStyle>
            <a:lvl1pPr algn="r" defTabSz="965744">
              <a:defRPr sz="1200"/>
            </a:lvl1pPr>
          </a:lstStyle>
          <a:p>
            <a:fld id="{31AA8F8C-9543-4846-B041-F5EC1DDF8206}" type="slidenum">
              <a:rPr lang="en-US"/>
              <a:pPr/>
              <a:t>‹#›</a:t>
            </a:fld>
            <a:endParaRPr lang="en-US"/>
          </a:p>
        </p:txBody>
      </p:sp>
    </p:spTree>
    <p:extLst>
      <p:ext uri="{BB962C8B-B14F-4D97-AF65-F5344CB8AC3E}">
        <p14:creationId xmlns:p14="http://schemas.microsoft.com/office/powerpoint/2010/main" val="338808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675" cy="479634"/>
          </a:xfrm>
          <a:prstGeom prst="rect">
            <a:avLst/>
          </a:prstGeom>
        </p:spPr>
        <p:txBody>
          <a:bodyPr vert="horz" lIns="93178" tIns="46588" rIns="93178" bIns="46588" rtlCol="0"/>
          <a:lstStyle>
            <a:lvl1pPr algn="l">
              <a:defRPr sz="1200"/>
            </a:lvl1pPr>
          </a:lstStyle>
          <a:p>
            <a:endParaRPr lang="en-US"/>
          </a:p>
        </p:txBody>
      </p:sp>
      <p:sp>
        <p:nvSpPr>
          <p:cNvPr id="3" name="Date Placeholder 2"/>
          <p:cNvSpPr>
            <a:spLocks noGrp="1"/>
          </p:cNvSpPr>
          <p:nvPr>
            <p:ph type="dt" idx="1"/>
          </p:nvPr>
        </p:nvSpPr>
        <p:spPr>
          <a:xfrm>
            <a:off x="4143068" y="0"/>
            <a:ext cx="3170904" cy="479634"/>
          </a:xfrm>
          <a:prstGeom prst="rect">
            <a:avLst/>
          </a:prstGeom>
        </p:spPr>
        <p:txBody>
          <a:bodyPr vert="horz" lIns="93178" tIns="46588" rIns="93178" bIns="46588" rtlCol="0"/>
          <a:lstStyle>
            <a:lvl1pPr algn="r">
              <a:defRPr sz="1200"/>
            </a:lvl1pPr>
          </a:lstStyle>
          <a:p>
            <a:fld id="{10D10769-02B4-4A39-A509-B85B96050F21}" type="datetimeFigureOut">
              <a:rPr lang="en-US" smtClean="0"/>
              <a:pPr/>
              <a:t>5/2/2016</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3178" tIns="46588" rIns="93178" bIns="46588" rtlCol="0" anchor="ctr"/>
          <a:lstStyle/>
          <a:p>
            <a:endParaRPr lang="en-US"/>
          </a:p>
        </p:txBody>
      </p:sp>
      <p:sp>
        <p:nvSpPr>
          <p:cNvPr id="5" name="Notes Placeholder 4"/>
          <p:cNvSpPr>
            <a:spLocks noGrp="1"/>
          </p:cNvSpPr>
          <p:nvPr>
            <p:ph type="body" sz="quarter" idx="3"/>
          </p:nvPr>
        </p:nvSpPr>
        <p:spPr>
          <a:xfrm>
            <a:off x="731275" y="4559719"/>
            <a:ext cx="5852652" cy="4320966"/>
          </a:xfrm>
          <a:prstGeom prst="rect">
            <a:avLst/>
          </a:prstGeom>
        </p:spPr>
        <p:txBody>
          <a:bodyPr vert="horz" lIns="93178" tIns="46588" rIns="93178" bIns="4658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119435"/>
            <a:ext cx="3169675" cy="479634"/>
          </a:xfrm>
          <a:prstGeom prst="rect">
            <a:avLst/>
          </a:prstGeom>
        </p:spPr>
        <p:txBody>
          <a:bodyPr vert="horz" lIns="93178" tIns="46588" rIns="93178"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4143068" y="9119435"/>
            <a:ext cx="3170904" cy="479634"/>
          </a:xfrm>
          <a:prstGeom prst="rect">
            <a:avLst/>
          </a:prstGeom>
        </p:spPr>
        <p:txBody>
          <a:bodyPr vert="horz" lIns="93178" tIns="46588" rIns="93178" bIns="46588" rtlCol="0" anchor="b"/>
          <a:lstStyle>
            <a:lvl1pPr algn="r">
              <a:defRPr sz="1200"/>
            </a:lvl1pPr>
          </a:lstStyle>
          <a:p>
            <a:fld id="{537B74A1-C2D6-4C45-BED2-ADE1E76F30BC}" type="slidenum">
              <a:rPr lang="en-US" smtClean="0"/>
              <a:pPr/>
              <a:t>‹#›</a:t>
            </a:fld>
            <a:endParaRPr lang="en-US"/>
          </a:p>
        </p:txBody>
      </p:sp>
    </p:spTree>
    <p:extLst>
      <p:ext uri="{BB962C8B-B14F-4D97-AF65-F5344CB8AC3E}">
        <p14:creationId xmlns:p14="http://schemas.microsoft.com/office/powerpoint/2010/main" val="3029178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1</a:t>
            </a:fld>
            <a:endParaRPr lang="en-US"/>
          </a:p>
        </p:txBody>
      </p:sp>
    </p:spTree>
    <p:extLst>
      <p:ext uri="{BB962C8B-B14F-4D97-AF65-F5344CB8AC3E}">
        <p14:creationId xmlns:p14="http://schemas.microsoft.com/office/powerpoint/2010/main" val="1205638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82236">
              <a:defRPr/>
            </a:pPr>
            <a:r>
              <a:rPr lang="en-US" dirty="0" smtClean="0"/>
              <a:t>Hide this slide when making PFD</a:t>
            </a:r>
            <a:r>
              <a:rPr lang="en-US" baseline="0" dirty="0" smtClean="0"/>
              <a:t> for students, then unhide for class</a:t>
            </a:r>
            <a:endParaRPr lang="en-US" dirty="0" smtClean="0"/>
          </a:p>
          <a:p>
            <a:endParaRPr lang="en-US" dirty="0"/>
          </a:p>
        </p:txBody>
      </p:sp>
      <p:sp>
        <p:nvSpPr>
          <p:cNvPr id="4" name="Slide Number Placeholder 3"/>
          <p:cNvSpPr>
            <a:spLocks noGrp="1"/>
          </p:cNvSpPr>
          <p:nvPr>
            <p:ph type="sldNum" sz="quarter" idx="10"/>
          </p:nvPr>
        </p:nvSpPr>
        <p:spPr/>
        <p:txBody>
          <a:bodyPr/>
          <a:lstStyle/>
          <a:p>
            <a:fld id="{1DC98F7B-29CD-4C6A-9715-3270586611D1}" type="slidenum">
              <a:rPr lang="en-US" smtClean="0"/>
              <a:pPr/>
              <a:t>2</a:t>
            </a:fld>
            <a:endParaRPr lang="en-US"/>
          </a:p>
        </p:txBody>
      </p:sp>
    </p:spTree>
    <p:extLst>
      <p:ext uri="{BB962C8B-B14F-4D97-AF65-F5344CB8AC3E}">
        <p14:creationId xmlns:p14="http://schemas.microsoft.com/office/powerpoint/2010/main" val="2770580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9</a:t>
            </a:fld>
            <a:endParaRPr lang="en-US"/>
          </a:p>
        </p:txBody>
      </p:sp>
    </p:spTree>
    <p:extLst>
      <p:ext uri="{BB962C8B-B14F-4D97-AF65-F5344CB8AC3E}">
        <p14:creationId xmlns:p14="http://schemas.microsoft.com/office/powerpoint/2010/main" val="1356889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apply-</a:t>
            </a:r>
            <a:r>
              <a:rPr lang="en-US" dirty="0" err="1" smtClean="0"/>
              <a:t>env</a:t>
            </a:r>
            <a:r>
              <a:rPr lang="en-US" dirty="0" smtClean="0"/>
              <a:t>-ref:</a:t>
            </a:r>
            <a:r>
              <a:rPr lang="en-US" baseline="0" dirty="0" smtClean="0"/>
              <a:t>  same code as old apply-</a:t>
            </a:r>
            <a:r>
              <a:rPr lang="en-US" baseline="0" dirty="0" err="1" smtClean="0"/>
              <a:t>env</a:t>
            </a:r>
            <a:r>
              <a:rPr lang="en-US" baseline="0" dirty="0" smtClean="0"/>
              <a:t>, but now it returns a cell.</a:t>
            </a:r>
          </a:p>
          <a:p>
            <a:r>
              <a:rPr lang="en-US" baseline="0" dirty="0" smtClean="0"/>
              <a:t>deref: cell-ref</a:t>
            </a:r>
          </a:p>
          <a:p>
            <a:r>
              <a:rPr lang="en-US" baseline="0" dirty="0" smtClean="0"/>
              <a:t>set-ref!: cell-set!</a:t>
            </a:r>
          </a:p>
          <a:p>
            <a:r>
              <a:rPr lang="en-US" baseline="0" dirty="0" smtClean="0"/>
              <a:t>apply-</a:t>
            </a:r>
            <a:r>
              <a:rPr lang="en-US" baseline="0" dirty="0" err="1" smtClean="0"/>
              <a:t>env</a:t>
            </a:r>
            <a:r>
              <a:rPr lang="en-US" baseline="0" dirty="0" smtClean="0"/>
              <a:t> (two slides earlier)</a:t>
            </a:r>
          </a:p>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11</a:t>
            </a:fld>
            <a:endParaRPr lang="en-US"/>
          </a:p>
        </p:txBody>
      </p:sp>
    </p:spTree>
    <p:extLst>
      <p:ext uri="{BB962C8B-B14F-4D97-AF65-F5344CB8AC3E}">
        <p14:creationId xmlns:p14="http://schemas.microsoft.com/office/powerpoint/2010/main" val="174898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Define-datatype</a:t>
            </a:r>
            <a:r>
              <a:rPr lang="en-US" baseline="0" dirty="0" smtClean="0"/>
              <a:t> doesn't work well :  (not mutable) </a:t>
            </a:r>
          </a:p>
          <a:p>
            <a:endParaRPr lang="en-US" dirty="0" smtClean="0"/>
          </a:p>
          <a:p>
            <a:r>
              <a:rPr lang="en-US" dirty="0" smtClean="0"/>
              <a:t>(define</a:t>
            </a:r>
            <a:r>
              <a:rPr lang="en-US" baseline="0" dirty="0" smtClean="0"/>
              <a:t> cell (lambda (</a:t>
            </a:r>
            <a:r>
              <a:rPr lang="en-US" baseline="0" dirty="0" err="1" smtClean="0"/>
              <a:t>val</a:t>
            </a:r>
            <a:r>
              <a:rPr lang="en-US" baseline="0" dirty="0" smtClean="0"/>
              <a:t>) (cons </a:t>
            </a:r>
            <a:r>
              <a:rPr lang="en-US" baseline="0" dirty="0" err="1" smtClean="0"/>
              <a:t>val</a:t>
            </a:r>
            <a:r>
              <a:rPr lang="en-US" baseline="0" dirty="0" smtClean="0"/>
              <a:t> 'this-is-a-cell)))</a:t>
            </a:r>
          </a:p>
          <a:p>
            <a:r>
              <a:rPr lang="en-US" baseline="0" dirty="0" smtClean="0"/>
              <a:t>(define cell-ref car)</a:t>
            </a:r>
          </a:p>
          <a:p>
            <a:r>
              <a:rPr lang="en-US" baseline="0" dirty="0" smtClean="0"/>
              <a:t>(define cell-set! set-cdr!)</a:t>
            </a:r>
          </a:p>
          <a:p>
            <a:r>
              <a:rPr lang="en-US" baseline="0" dirty="0" smtClean="0"/>
              <a:t>(define cell? (lambda (c) (and (pair? c) (</a:t>
            </a:r>
            <a:r>
              <a:rPr lang="en-US" baseline="0" dirty="0" err="1" smtClean="0"/>
              <a:t>eq</a:t>
            </a:r>
            <a:r>
              <a:rPr lang="en-US" baseline="0" dirty="0" smtClean="0"/>
              <a:t>? (cdr c) 'this-is-a-cell))))))</a:t>
            </a:r>
            <a:endParaRPr lang="en-US" dirty="0" smtClean="0"/>
          </a:p>
          <a:p>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13</a:t>
            </a:fld>
            <a:endParaRPr lang="en-US"/>
          </a:p>
        </p:txBody>
      </p:sp>
    </p:spTree>
    <p:extLst>
      <p:ext uri="{BB962C8B-B14F-4D97-AF65-F5344CB8AC3E}">
        <p14:creationId xmlns:p14="http://schemas.microsoft.com/office/powerpoint/2010/main" val="313302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 students a few minutes to do this one</a:t>
            </a:r>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14</a:t>
            </a:fld>
            <a:endParaRPr lang="en-US"/>
          </a:p>
        </p:txBody>
      </p:sp>
    </p:spTree>
    <p:extLst>
      <p:ext uri="{BB962C8B-B14F-4D97-AF65-F5344CB8AC3E}">
        <p14:creationId xmlns:p14="http://schemas.microsoft.com/office/powerpoint/2010/main" val="3152443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Give students a few minutes to do this one</a:t>
            </a:r>
            <a:endParaRPr lang="en-US" dirty="0"/>
          </a:p>
        </p:txBody>
      </p:sp>
      <p:sp>
        <p:nvSpPr>
          <p:cNvPr id="4" name="Slide Number Placeholder 3"/>
          <p:cNvSpPr>
            <a:spLocks noGrp="1"/>
          </p:cNvSpPr>
          <p:nvPr>
            <p:ph type="sldNum" sz="quarter" idx="10"/>
          </p:nvPr>
        </p:nvSpPr>
        <p:spPr/>
        <p:txBody>
          <a:bodyPr/>
          <a:lstStyle/>
          <a:p>
            <a:fld id="{537B74A1-C2D6-4C45-BED2-ADE1E76F30BC}" type="slidenum">
              <a:rPr lang="en-US" smtClean="0"/>
              <a:pPr/>
              <a:t>15</a:t>
            </a:fld>
            <a:endParaRPr lang="en-US"/>
          </a:p>
        </p:txBody>
      </p:sp>
    </p:spTree>
    <p:extLst>
      <p:ext uri="{BB962C8B-B14F-4D97-AF65-F5344CB8AC3E}">
        <p14:creationId xmlns:p14="http://schemas.microsoft.com/office/powerpoint/2010/main" val="3786363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s>
            <a:gs pos="100000">
              <a:srgbClr val="99CCFF"/>
            </a:gs>
          </a:gsLst>
          <a:path path="rect">
            <a:fillToRect r="100000" b="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ctrTitle"/>
          </p:nvPr>
        </p:nvSpPr>
        <p:spPr>
          <a:xfrm>
            <a:off x="685800" y="609600"/>
            <a:ext cx="7772400" cy="944563"/>
          </a:xfrm>
        </p:spPr>
        <p:txBody>
          <a:bodyPr/>
          <a:lstStyle/>
          <a:p>
            <a:r>
              <a:rPr lang="en-US" dirty="0"/>
              <a:t>CSSE 304 Day </a:t>
            </a:r>
            <a:r>
              <a:rPr lang="en-US" dirty="0" smtClean="0"/>
              <a:t>29</a:t>
            </a:r>
            <a:endParaRPr lang="en-US" dirty="0"/>
          </a:p>
        </p:txBody>
      </p:sp>
      <p:sp>
        <p:nvSpPr>
          <p:cNvPr id="79875" name="Rectangle 3"/>
          <p:cNvSpPr>
            <a:spLocks noGrp="1" noChangeArrowheads="1"/>
          </p:cNvSpPr>
          <p:nvPr>
            <p:ph type="subTitle" idx="1"/>
          </p:nvPr>
        </p:nvSpPr>
        <p:spPr>
          <a:xfrm>
            <a:off x="304800" y="1828800"/>
            <a:ext cx="8686800" cy="4419600"/>
          </a:xfrm>
        </p:spPr>
        <p:txBody>
          <a:bodyPr/>
          <a:lstStyle/>
          <a:p>
            <a:pPr algn="l"/>
            <a:r>
              <a:rPr lang="en-US" dirty="0" smtClean="0"/>
              <a:t>Student Questions</a:t>
            </a:r>
            <a:r>
              <a:rPr lang="en-US" dirty="0"/>
              <a:t/>
            </a:r>
            <a:br>
              <a:rPr lang="en-US" dirty="0"/>
            </a:br>
            <a:endParaRPr lang="en-US" dirty="0"/>
          </a:p>
          <a:p>
            <a:pPr algn="l"/>
            <a:r>
              <a:rPr lang="en-US" dirty="0" smtClean="0"/>
              <a:t>Add </a:t>
            </a:r>
            <a:r>
              <a:rPr lang="en-US" b="1" dirty="0" smtClean="0">
                <a:solidFill>
                  <a:srgbClr val="0033CC"/>
                </a:solidFill>
                <a:latin typeface="Courier New" pitchFamily="49" charset="0"/>
                <a:cs typeface="Courier New" pitchFamily="49" charset="0"/>
              </a:rPr>
              <a:t>set</a:t>
            </a:r>
            <a:r>
              <a:rPr lang="en-US" b="1" dirty="0">
                <a:solidFill>
                  <a:srgbClr val="0033CC"/>
                </a:solidFill>
                <a:latin typeface="Courier New" pitchFamily="49" charset="0"/>
                <a:cs typeface="Courier New" pitchFamily="49" charset="0"/>
              </a:rPr>
              <a:t>!</a:t>
            </a:r>
            <a:r>
              <a:rPr lang="en-US" dirty="0" smtClean="0"/>
              <a:t> to the interpreted language</a:t>
            </a:r>
            <a:br>
              <a:rPr lang="en-US" dirty="0" smtClean="0"/>
            </a:br>
            <a:endParaRPr lang="en-US" dirty="0" smtClean="0"/>
          </a:p>
          <a:p>
            <a:pPr algn="l"/>
            <a:r>
              <a:rPr lang="en-US" dirty="0" smtClean="0"/>
              <a:t>If there is time, call/cc warm-up</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t>Implementing set!</a:t>
            </a:r>
          </a:p>
        </p:txBody>
      </p:sp>
      <p:sp>
        <p:nvSpPr>
          <p:cNvPr id="100355" name="Rectangle 3"/>
          <p:cNvSpPr>
            <a:spLocks noGrp="1" noChangeArrowheads="1"/>
          </p:cNvSpPr>
          <p:nvPr>
            <p:ph type="body" idx="1"/>
          </p:nvPr>
        </p:nvSpPr>
        <p:spPr/>
        <p:txBody>
          <a:bodyPr/>
          <a:lstStyle/>
          <a:p>
            <a:r>
              <a:rPr lang="en-US" dirty="0" smtClean="0"/>
              <a:t>Once we have references, it is easy.</a:t>
            </a:r>
            <a:br>
              <a:rPr lang="en-US" dirty="0" smtClean="0"/>
            </a:br>
            <a:r>
              <a:rPr lang="en-US" dirty="0" smtClean="0"/>
              <a:t>A new clause for </a:t>
            </a:r>
            <a:r>
              <a:rPr lang="en-US" dirty="0" err="1" smtClean="0">
                <a:latin typeface="Courier New" panose="02070309020205020404" pitchFamily="49" charset="0"/>
                <a:cs typeface="Courier New" panose="02070309020205020404" pitchFamily="49" charset="0"/>
              </a:rPr>
              <a:t>eval</a:t>
            </a:r>
            <a:r>
              <a:rPr lang="en-US" dirty="0" smtClean="0">
                <a:latin typeface="Courier New" panose="02070309020205020404" pitchFamily="49" charset="0"/>
                <a:cs typeface="Courier New" panose="02070309020205020404" pitchFamily="49" charset="0"/>
              </a:rPr>
              <a:t>-exp</a:t>
            </a:r>
            <a:r>
              <a:rPr lang="en-US" dirty="0" smtClean="0"/>
              <a:t>'s cases:</a:t>
            </a:r>
            <a:endParaRPr lang="en-US" dirty="0"/>
          </a:p>
          <a:p>
            <a:pPr>
              <a:buFontTx/>
              <a:buNone/>
            </a:pPr>
            <a:r>
              <a:rPr lang="en-US" dirty="0"/>
              <a:t>     </a:t>
            </a:r>
            <a:r>
              <a:rPr lang="en-US" dirty="0">
                <a:latin typeface="Courier New" pitchFamily="49" charset="0"/>
              </a:rPr>
              <a:t>  </a:t>
            </a:r>
            <a:r>
              <a:rPr lang="en-US" b="1" dirty="0" smtClean="0">
                <a:solidFill>
                  <a:srgbClr val="0033CC"/>
                </a:solidFill>
                <a:latin typeface="Courier New" pitchFamily="49" charset="0"/>
              </a:rPr>
              <a:t>[set!-exp </a:t>
            </a:r>
            <a:r>
              <a:rPr lang="en-US" b="1" dirty="0">
                <a:solidFill>
                  <a:srgbClr val="0033CC"/>
                </a:solidFill>
                <a:latin typeface="Courier New" pitchFamily="49" charset="0"/>
              </a:rPr>
              <a:t>(id exp)</a:t>
            </a:r>
            <a:br>
              <a:rPr lang="en-US" b="1" dirty="0">
                <a:solidFill>
                  <a:srgbClr val="0033CC"/>
                </a:solidFill>
                <a:latin typeface="Courier New" pitchFamily="49" charset="0"/>
              </a:rPr>
            </a:br>
            <a:r>
              <a:rPr lang="en-US" b="1" dirty="0">
                <a:solidFill>
                  <a:srgbClr val="0033CC"/>
                </a:solidFill>
                <a:latin typeface="Courier New" pitchFamily="49" charset="0"/>
              </a:rPr>
              <a:t>     (set-ref!</a:t>
            </a:r>
            <a:br>
              <a:rPr lang="en-US" b="1" dirty="0">
                <a:solidFill>
                  <a:srgbClr val="0033CC"/>
                </a:solidFill>
                <a:latin typeface="Courier New" pitchFamily="49" charset="0"/>
              </a:rPr>
            </a:br>
            <a:r>
              <a:rPr lang="en-US" b="1" dirty="0">
                <a:solidFill>
                  <a:srgbClr val="0033CC"/>
                </a:solidFill>
                <a:latin typeface="Courier New" pitchFamily="49" charset="0"/>
              </a:rPr>
              <a:t>      (apply-</a:t>
            </a:r>
            <a:r>
              <a:rPr lang="en-US" b="1" dirty="0" err="1">
                <a:solidFill>
                  <a:srgbClr val="0033CC"/>
                </a:solidFill>
                <a:latin typeface="Courier New" pitchFamily="49" charset="0"/>
              </a:rPr>
              <a:t>env</a:t>
            </a:r>
            <a:r>
              <a:rPr lang="en-US" b="1" dirty="0">
                <a:solidFill>
                  <a:srgbClr val="0033CC"/>
                </a:solidFill>
                <a:latin typeface="Courier New" pitchFamily="49" charset="0"/>
              </a:rPr>
              <a:t>-ref </a:t>
            </a:r>
            <a:r>
              <a:rPr lang="en-US" b="1" dirty="0" err="1">
                <a:solidFill>
                  <a:srgbClr val="0033CC"/>
                </a:solidFill>
                <a:latin typeface="Courier New" pitchFamily="49" charset="0"/>
              </a:rPr>
              <a:t>env</a:t>
            </a:r>
            <a:r>
              <a:rPr lang="en-US" b="1" dirty="0">
                <a:solidFill>
                  <a:srgbClr val="0033CC"/>
                </a:solidFill>
                <a:latin typeface="Courier New" pitchFamily="49" charset="0"/>
              </a:rPr>
              <a:t> id)</a:t>
            </a:r>
            <a:br>
              <a:rPr lang="en-US" b="1" dirty="0">
                <a:solidFill>
                  <a:srgbClr val="0033CC"/>
                </a:solidFill>
                <a:latin typeface="Courier New" pitchFamily="49" charset="0"/>
              </a:rPr>
            </a:br>
            <a:r>
              <a:rPr lang="en-US" b="1" dirty="0">
                <a:solidFill>
                  <a:srgbClr val="0033CC"/>
                </a:solidFill>
                <a:latin typeface="Courier New" pitchFamily="49" charset="0"/>
              </a:rPr>
              <a:t>      (</a:t>
            </a:r>
            <a:r>
              <a:rPr lang="en-US" b="1" dirty="0" err="1">
                <a:solidFill>
                  <a:srgbClr val="0033CC"/>
                </a:solidFill>
                <a:latin typeface="Courier New" pitchFamily="49" charset="0"/>
              </a:rPr>
              <a:t>eval</a:t>
            </a:r>
            <a:r>
              <a:rPr lang="en-US" b="1" dirty="0">
                <a:solidFill>
                  <a:srgbClr val="0033CC"/>
                </a:solidFill>
                <a:latin typeface="Courier New" pitchFamily="49" charset="0"/>
              </a:rPr>
              <a:t>-exp exp </a:t>
            </a:r>
            <a:r>
              <a:rPr lang="en-US" b="1" dirty="0" err="1">
                <a:solidFill>
                  <a:srgbClr val="0033CC"/>
                </a:solidFill>
                <a:latin typeface="Courier New" pitchFamily="49" charset="0"/>
              </a:rPr>
              <a:t>env</a:t>
            </a:r>
            <a:r>
              <a:rPr lang="en-US" b="1" dirty="0">
                <a:solidFill>
                  <a:srgbClr val="0033CC"/>
                </a:solidFill>
                <a:latin typeface="Courier New" pitchFamily="49" charset="0"/>
              </a:rPr>
              <a:t>))]</a:t>
            </a:r>
          </a:p>
          <a:p>
            <a:pPr>
              <a:buFontTx/>
              <a:buNone/>
            </a:pPr>
            <a:endParaRPr lang="en-US" b="1" dirty="0">
              <a:latin typeface="Times New Roman" pitchFamily="18" charset="0"/>
            </a:endParaRPr>
          </a:p>
          <a:p>
            <a:pPr marL="107950" indent="3175">
              <a:buFontTx/>
              <a:buNone/>
            </a:pPr>
            <a:r>
              <a:rPr lang="en-US" b="1" dirty="0" smtClean="0">
                <a:latin typeface="Times New Roman" pitchFamily="18" charset="0"/>
              </a:rPr>
              <a:t>Now, we only have to implement </a:t>
            </a:r>
            <a:r>
              <a:rPr lang="en-US" b="1" dirty="0">
                <a:latin typeface="Times New Roman" pitchFamily="18" charset="0"/>
              </a:rPr>
              <a:t>references.</a:t>
            </a:r>
          </a:p>
        </p:txBody>
      </p:sp>
    </p:spTree>
    <p:extLst>
      <p:ext uri="{BB962C8B-B14F-4D97-AF65-F5344CB8AC3E}">
        <p14:creationId xmlns:p14="http://schemas.microsoft.com/office/powerpoint/2010/main" val="4482029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685800" y="381000"/>
            <a:ext cx="7772400" cy="762000"/>
          </a:xfrm>
        </p:spPr>
        <p:txBody>
          <a:bodyPr/>
          <a:lstStyle/>
          <a:p>
            <a:r>
              <a:rPr lang="en-US" sz="4000" dirty="0" smtClean="0"/>
              <a:t>Implement </a:t>
            </a:r>
            <a:r>
              <a:rPr lang="en-US" sz="4000" dirty="0"/>
              <a:t>apply-</a:t>
            </a:r>
            <a:r>
              <a:rPr lang="en-US" sz="4000" dirty="0" err="1"/>
              <a:t>env</a:t>
            </a:r>
            <a:r>
              <a:rPr lang="en-US" sz="4000" dirty="0"/>
              <a:t>-ref, deref, set-ref!, extend-</a:t>
            </a:r>
            <a:r>
              <a:rPr lang="en-US" sz="4000" dirty="0" err="1"/>
              <a:t>env</a:t>
            </a:r>
            <a:endParaRPr lang="en-US" sz="4000" dirty="0"/>
          </a:p>
        </p:txBody>
      </p:sp>
      <p:sp>
        <p:nvSpPr>
          <p:cNvPr id="104451" name="Rectangle 3"/>
          <p:cNvSpPr>
            <a:spLocks noGrp="1" noChangeArrowheads="1"/>
          </p:cNvSpPr>
          <p:nvPr>
            <p:ph type="body" idx="1"/>
          </p:nvPr>
        </p:nvSpPr>
        <p:spPr>
          <a:xfrm>
            <a:off x="0" y="1752600"/>
            <a:ext cx="9144000" cy="4876800"/>
          </a:xfrm>
        </p:spPr>
        <p:txBody>
          <a:bodyPr/>
          <a:lstStyle/>
          <a:p>
            <a:r>
              <a:rPr lang="en-US" sz="2800" dirty="0"/>
              <a:t>Use a </a:t>
            </a:r>
            <a:r>
              <a:rPr lang="en-US" sz="2800" b="1" dirty="0"/>
              <a:t>cell</a:t>
            </a:r>
            <a:r>
              <a:rPr lang="en-US" sz="2800" dirty="0"/>
              <a:t> abstract data type. </a:t>
            </a:r>
          </a:p>
          <a:p>
            <a:pPr>
              <a:buFontTx/>
              <a:buNone/>
            </a:pPr>
            <a:r>
              <a:rPr lang="en-US" sz="2800" b="1" dirty="0">
                <a:solidFill>
                  <a:srgbClr val="FF3300"/>
                </a:solidFill>
                <a:latin typeface="Courier New" pitchFamily="49" charset="0"/>
              </a:rPr>
              <a:t>(cell value)</a:t>
            </a:r>
            <a:r>
              <a:rPr lang="en-US" sz="2800" dirty="0"/>
              <a:t> creates a cell containing the value.</a:t>
            </a:r>
          </a:p>
          <a:p>
            <a:pPr>
              <a:buFontTx/>
              <a:buNone/>
            </a:pPr>
            <a:r>
              <a:rPr lang="en-US" sz="2800" b="1" dirty="0">
                <a:solidFill>
                  <a:srgbClr val="FF3300"/>
                </a:solidFill>
                <a:latin typeface="Courier New" pitchFamily="49" charset="0"/>
              </a:rPr>
              <a:t>(cell-ref cell)</a:t>
            </a:r>
            <a:r>
              <a:rPr lang="en-US" sz="2800" dirty="0"/>
              <a:t> gives us the value in the cell.</a:t>
            </a:r>
          </a:p>
          <a:p>
            <a:pPr>
              <a:buFontTx/>
              <a:buNone/>
            </a:pPr>
            <a:r>
              <a:rPr lang="en-US" sz="2800" b="1" dirty="0">
                <a:solidFill>
                  <a:srgbClr val="FF3300"/>
                </a:solidFill>
                <a:latin typeface="Courier New" pitchFamily="49" charset="0"/>
              </a:rPr>
              <a:t>(cell-set! cell value)</a:t>
            </a:r>
            <a:r>
              <a:rPr lang="en-US" sz="2800" dirty="0"/>
              <a:t>  replaces the value in the cell.</a:t>
            </a:r>
          </a:p>
          <a:p>
            <a:pPr>
              <a:lnSpc>
                <a:spcPct val="90000"/>
              </a:lnSpc>
              <a:buFontTx/>
              <a:buNone/>
            </a:pPr>
            <a:r>
              <a:rPr lang="en-US" sz="2800" b="1" dirty="0">
                <a:solidFill>
                  <a:srgbClr val="FF3300"/>
                </a:solidFill>
                <a:latin typeface="Courier New" pitchFamily="49" charset="0"/>
              </a:rPr>
              <a:t>(cell? </a:t>
            </a:r>
            <a:r>
              <a:rPr lang="en-US" sz="2800" b="1" dirty="0" err="1">
                <a:solidFill>
                  <a:srgbClr val="FF3300"/>
                </a:solidFill>
                <a:latin typeface="Courier New" pitchFamily="49" charset="0"/>
              </a:rPr>
              <a:t>obj</a:t>
            </a:r>
            <a:r>
              <a:rPr lang="en-US" sz="2800" b="1" dirty="0">
                <a:solidFill>
                  <a:srgbClr val="FF3300"/>
                </a:solidFill>
                <a:latin typeface="Courier New" pitchFamily="49" charset="0"/>
              </a:rPr>
              <a:t>)</a:t>
            </a:r>
            <a:r>
              <a:rPr lang="en-US" sz="2800" dirty="0">
                <a:latin typeface="Courier New" pitchFamily="49" charset="0"/>
              </a:rPr>
              <a:t> </a:t>
            </a:r>
            <a:r>
              <a:rPr lang="en-US" sz="2800" dirty="0"/>
              <a:t> </a:t>
            </a:r>
            <a:r>
              <a:rPr lang="en-US" sz="2800" dirty="0" smtClean="0"/>
              <a:t>asks </a:t>
            </a:r>
            <a:r>
              <a:rPr lang="en-US" sz="2800" dirty="0"/>
              <a:t>if an object is a cell</a:t>
            </a:r>
            <a:r>
              <a:rPr lang="en-US" sz="2800" dirty="0" smtClean="0"/>
              <a:t>.</a:t>
            </a:r>
          </a:p>
          <a:p>
            <a:pPr marL="60325" indent="3175">
              <a:lnSpc>
                <a:spcPct val="90000"/>
              </a:lnSpc>
              <a:buFontTx/>
              <a:buNone/>
            </a:pPr>
            <a:r>
              <a:rPr lang="en-US" sz="1000" dirty="0"/>
              <a:t/>
            </a:r>
            <a:br>
              <a:rPr lang="en-US" sz="1000" dirty="0"/>
            </a:br>
            <a:r>
              <a:rPr lang="en-US" b="1" dirty="0" smtClean="0">
                <a:solidFill>
                  <a:srgbClr val="002060"/>
                </a:solidFill>
              </a:rPr>
              <a:t>Use cells to implement references:</a:t>
            </a:r>
            <a:br>
              <a:rPr lang="en-US" b="1" dirty="0" smtClean="0">
                <a:solidFill>
                  <a:srgbClr val="002060"/>
                </a:solidFill>
              </a:rPr>
            </a:br>
            <a:endParaRPr lang="en-US" sz="1200" b="1" dirty="0">
              <a:solidFill>
                <a:srgbClr val="002060"/>
              </a:solidFill>
            </a:endParaRPr>
          </a:p>
          <a:p>
            <a:pPr>
              <a:lnSpc>
                <a:spcPct val="90000"/>
              </a:lnSpc>
              <a:buFontTx/>
              <a:buNone/>
            </a:pPr>
            <a:r>
              <a:rPr lang="en-US" dirty="0"/>
              <a:t>In the </a:t>
            </a:r>
            <a:r>
              <a:rPr lang="en-US" b="1" dirty="0">
                <a:solidFill>
                  <a:srgbClr val="0033CC"/>
                </a:solidFill>
                <a:latin typeface="Courier New" pitchFamily="49" charset="0"/>
              </a:rPr>
              <a:t>extend-</a:t>
            </a:r>
            <a:r>
              <a:rPr lang="en-US" b="1" dirty="0" err="1">
                <a:solidFill>
                  <a:srgbClr val="0033CC"/>
                </a:solidFill>
                <a:latin typeface="Courier New" pitchFamily="49" charset="0"/>
              </a:rPr>
              <a:t>env</a:t>
            </a:r>
            <a:r>
              <a:rPr lang="en-US" dirty="0"/>
              <a:t> implementation, replace</a:t>
            </a:r>
          </a:p>
          <a:p>
            <a:pPr>
              <a:lnSpc>
                <a:spcPct val="90000"/>
              </a:lnSpc>
              <a:buFontTx/>
              <a:buNone/>
            </a:pPr>
            <a:r>
              <a:rPr lang="en-US" b="1" dirty="0" err="1">
                <a:solidFill>
                  <a:srgbClr val="0033CC"/>
                </a:solidFill>
                <a:latin typeface="Courier New" pitchFamily="49" charset="0"/>
              </a:rPr>
              <a:t>vals</a:t>
            </a:r>
            <a:r>
              <a:rPr lang="en-US" dirty="0"/>
              <a:t> with </a:t>
            </a:r>
            <a:r>
              <a:rPr lang="en-US" b="1" dirty="0">
                <a:solidFill>
                  <a:srgbClr val="0033CC"/>
                </a:solidFill>
                <a:latin typeface="Courier New" pitchFamily="49" charset="0"/>
              </a:rPr>
              <a:t>(map cell </a:t>
            </a:r>
            <a:r>
              <a:rPr lang="en-US" b="1" dirty="0" err="1">
                <a:solidFill>
                  <a:srgbClr val="0033CC"/>
                </a:solidFill>
                <a:latin typeface="Courier New" pitchFamily="49" charset="0"/>
              </a:rPr>
              <a:t>vals</a:t>
            </a:r>
            <a:r>
              <a:rPr lang="en-US" b="1" dirty="0">
                <a:solidFill>
                  <a:srgbClr val="0033CC"/>
                </a:solidFill>
                <a:latin typeface="Courier New" pitchFamily="49" charset="0"/>
              </a:rPr>
              <a:t>)</a:t>
            </a:r>
          </a:p>
        </p:txBody>
      </p:sp>
    </p:spTree>
    <p:extLst>
      <p:ext uri="{BB962C8B-B14F-4D97-AF65-F5344CB8AC3E}">
        <p14:creationId xmlns:p14="http://schemas.microsoft.com/office/powerpoint/2010/main" val="308156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4451">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44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457200" y="-152400"/>
            <a:ext cx="8229600" cy="1143000"/>
          </a:xfrm>
        </p:spPr>
        <p:txBody>
          <a:bodyPr/>
          <a:lstStyle/>
          <a:p>
            <a:endParaRPr lang="en-US"/>
          </a:p>
        </p:txBody>
      </p:sp>
      <p:sp>
        <p:nvSpPr>
          <p:cNvPr id="105475" name="Rectangle 3"/>
          <p:cNvSpPr>
            <a:spLocks noGrp="1" noChangeArrowheads="1"/>
          </p:cNvSpPr>
          <p:nvPr>
            <p:ph type="body" idx="1"/>
          </p:nvPr>
        </p:nvSpPr>
        <p:spPr>
          <a:xfrm>
            <a:off x="0" y="838200"/>
            <a:ext cx="9144000" cy="990600"/>
          </a:xfrm>
        </p:spPr>
        <p:txBody>
          <a:bodyPr/>
          <a:lstStyle/>
          <a:p>
            <a:pPr algn="ctr">
              <a:buFontTx/>
              <a:buNone/>
            </a:pPr>
            <a:r>
              <a:rPr lang="en-US" b="1">
                <a:solidFill>
                  <a:srgbClr val="FF3300"/>
                </a:solidFill>
              </a:rPr>
              <a:t>A summary of the ADTs that we have so far:</a:t>
            </a:r>
          </a:p>
        </p:txBody>
      </p:sp>
      <p:graphicFrame>
        <p:nvGraphicFramePr>
          <p:cNvPr id="105476" name="Group 4"/>
          <p:cNvGraphicFramePr>
            <a:graphicFrameLocks noGrp="1"/>
          </p:cNvGraphicFramePr>
          <p:nvPr/>
        </p:nvGraphicFramePr>
        <p:xfrm>
          <a:off x="533400" y="1447800"/>
          <a:ext cx="3886200" cy="2286000"/>
        </p:xfrm>
        <a:graphic>
          <a:graphicData uri="http://schemas.openxmlformats.org/drawingml/2006/table">
            <a:tbl>
              <a:tblPr/>
              <a:tblGrid>
                <a:gridCol w="3886200"/>
              </a:tblGrid>
              <a:tr h="3825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Environment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(empty-env)</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4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(extend-env vars vals env) </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(apply-env env 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(apply-env-ref env id)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490" name="Group 18"/>
          <p:cNvGraphicFramePr>
            <a:graphicFrameLocks noGrp="1"/>
          </p:cNvGraphicFramePr>
          <p:nvPr/>
        </p:nvGraphicFramePr>
        <p:xfrm>
          <a:off x="5562600" y="1604963"/>
          <a:ext cx="3200400" cy="1371600"/>
        </p:xfrm>
        <a:graphic>
          <a:graphicData uri="http://schemas.openxmlformats.org/drawingml/2006/table">
            <a:tbl>
              <a:tblPr/>
              <a:tblGrid>
                <a:gridCol w="3200400"/>
              </a:tblGrid>
              <a:tr h="347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Reference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9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(deref ref)</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(set-ref! ref val)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500" name="Group 28"/>
          <p:cNvGraphicFramePr>
            <a:graphicFrameLocks noGrp="1"/>
          </p:cNvGraphicFramePr>
          <p:nvPr/>
        </p:nvGraphicFramePr>
        <p:xfrm>
          <a:off x="6019800" y="3200400"/>
          <a:ext cx="2743200" cy="2286000"/>
        </p:xfrm>
        <a:graphic>
          <a:graphicData uri="http://schemas.openxmlformats.org/drawingml/2006/table">
            <a:tbl>
              <a:tblPr/>
              <a:tblGrid>
                <a:gridCol w="2743200"/>
              </a:tblGrid>
              <a:tr h="411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tx1"/>
                          </a:solidFill>
                          <a:effectLst/>
                          <a:latin typeface="Arial" charset="0"/>
                        </a:rPr>
                        <a:t>Cell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(cell val)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27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(cell-ref cell)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(set-cell! cell val)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11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Arial" charset="0"/>
                        </a:rPr>
                        <a:t>(cell? obj)</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514" name="Text Box 42"/>
          <p:cNvSpPr txBox="1">
            <a:spLocks noChangeArrowheads="1"/>
          </p:cNvSpPr>
          <p:nvPr/>
        </p:nvSpPr>
        <p:spPr bwMode="auto">
          <a:xfrm>
            <a:off x="304800" y="3962400"/>
            <a:ext cx="5410200" cy="2767013"/>
          </a:xfrm>
          <a:prstGeom prst="rect">
            <a:avLst/>
          </a:prstGeom>
          <a:solidFill>
            <a:srgbClr val="C0C0C0">
              <a:alpha val="37000"/>
            </a:srgbClr>
          </a:solidFill>
          <a:ln w="9525">
            <a:solidFill>
              <a:schemeClr val="tx1"/>
            </a:solidFill>
            <a:miter lim="800000"/>
            <a:headEnd/>
            <a:tailEnd/>
          </a:ln>
          <a:effectLst/>
        </p:spPr>
        <p:txBody>
          <a:bodyPr>
            <a:spAutoFit/>
          </a:bodyPr>
          <a:lstStyle/>
          <a:p>
            <a:pPr marL="342900" indent="-342900">
              <a:spcBef>
                <a:spcPct val="10000"/>
              </a:spcBef>
              <a:buFontTx/>
              <a:buAutoNum type="arabicPeriod"/>
            </a:pPr>
            <a:r>
              <a:rPr lang="en-US" sz="2400" dirty="0"/>
              <a:t>We </a:t>
            </a:r>
            <a:r>
              <a:rPr lang="en-US" sz="2400" dirty="0" smtClean="0"/>
              <a:t>use </a:t>
            </a:r>
            <a:r>
              <a:rPr lang="en-US" sz="2400" dirty="0"/>
              <a:t>references to implement the new environment interface.</a:t>
            </a:r>
          </a:p>
          <a:p>
            <a:pPr marL="342900" indent="-342900">
              <a:spcBef>
                <a:spcPct val="10000"/>
              </a:spcBef>
              <a:buFontTx/>
              <a:buAutoNum type="arabicPeriod"/>
            </a:pPr>
            <a:r>
              <a:rPr lang="en-US" sz="2400" dirty="0"/>
              <a:t>We </a:t>
            </a:r>
            <a:r>
              <a:rPr lang="en-US" sz="2400" dirty="0" smtClean="0"/>
              <a:t>use </a:t>
            </a:r>
            <a:r>
              <a:rPr lang="en-US" sz="2400" dirty="0"/>
              <a:t>cells to implement references within an environment.</a:t>
            </a:r>
          </a:p>
          <a:p>
            <a:pPr marL="342900" indent="-342900">
              <a:spcBef>
                <a:spcPct val="10000"/>
              </a:spcBef>
              <a:buFontTx/>
              <a:buAutoNum type="arabicPeriod"/>
            </a:pPr>
            <a:r>
              <a:rPr lang="en-US" sz="2400" dirty="0"/>
              <a:t>Now we need to implement cells.</a:t>
            </a:r>
          </a:p>
          <a:p>
            <a:pPr lvl="1">
              <a:spcBef>
                <a:spcPct val="10000"/>
              </a:spcBef>
            </a:pPr>
            <a:r>
              <a:rPr lang="en-US" sz="2400" dirty="0"/>
              <a:t>representation? </a:t>
            </a:r>
            <a:r>
              <a:rPr lang="en-US" sz="2400" dirty="0" smtClean="0"/>
              <a:t>     </a:t>
            </a:r>
            <a:r>
              <a:rPr lang="en-US" sz="2400" dirty="0"/>
              <a:t>code? </a:t>
            </a:r>
            <a:br>
              <a:rPr lang="en-US" sz="2400" dirty="0"/>
            </a:br>
            <a:endParaRPr lang="en-US" sz="2400" dirty="0">
              <a:solidFill>
                <a:srgbClr val="FF3300"/>
              </a:solidFill>
            </a:endParaRPr>
          </a:p>
        </p:txBody>
      </p:sp>
    </p:spTree>
    <p:extLst>
      <p:ext uri="{BB962C8B-B14F-4D97-AF65-F5344CB8AC3E}">
        <p14:creationId xmlns:p14="http://schemas.microsoft.com/office/powerpoint/2010/main" val="98079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5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5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51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55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457200" y="0"/>
            <a:ext cx="8229600" cy="563563"/>
          </a:xfrm>
        </p:spPr>
        <p:txBody>
          <a:bodyPr/>
          <a:lstStyle/>
          <a:p>
            <a:r>
              <a:rPr lang="en-US" sz="4000" dirty="0" smtClean="0"/>
              <a:t>Possible Implementations: </a:t>
            </a:r>
            <a:r>
              <a:rPr lang="en-US" sz="4000" dirty="0"/>
              <a:t>cell ADT</a:t>
            </a:r>
          </a:p>
        </p:txBody>
      </p:sp>
      <p:sp>
        <p:nvSpPr>
          <p:cNvPr id="102403" name="Rectangle 3"/>
          <p:cNvSpPr>
            <a:spLocks noGrp="1" noChangeArrowheads="1"/>
          </p:cNvSpPr>
          <p:nvPr>
            <p:ph type="body" idx="1"/>
          </p:nvPr>
        </p:nvSpPr>
        <p:spPr>
          <a:xfrm>
            <a:off x="0" y="762000"/>
            <a:ext cx="9144000" cy="2362200"/>
          </a:xfrm>
        </p:spPr>
        <p:txBody>
          <a:bodyPr/>
          <a:lstStyle/>
          <a:p>
            <a:pPr>
              <a:spcBef>
                <a:spcPct val="5000"/>
              </a:spcBef>
            </a:pPr>
            <a:r>
              <a:rPr lang="en-US" dirty="0"/>
              <a:t>Use </a:t>
            </a:r>
            <a:r>
              <a:rPr lang="en-US" b="1" dirty="0">
                <a:latin typeface="Courier New" pitchFamily="49" charset="0"/>
                <a:cs typeface="Courier New" pitchFamily="49" charset="0"/>
              </a:rPr>
              <a:t>define-datatype</a:t>
            </a:r>
            <a:r>
              <a:rPr lang="en-US" dirty="0"/>
              <a:t>.</a:t>
            </a:r>
          </a:p>
          <a:p>
            <a:pPr>
              <a:spcBef>
                <a:spcPct val="5000"/>
              </a:spcBef>
            </a:pPr>
            <a:r>
              <a:rPr lang="en-US" dirty="0"/>
              <a:t>Use a pair for each cell and just ignore the </a:t>
            </a:r>
            <a:r>
              <a:rPr lang="en-US" dirty="0" err="1"/>
              <a:t>cdr.</a:t>
            </a:r>
            <a:endParaRPr lang="en-US" dirty="0"/>
          </a:p>
          <a:p>
            <a:pPr>
              <a:spcBef>
                <a:spcPct val="5000"/>
              </a:spcBef>
            </a:pPr>
            <a:r>
              <a:rPr lang="en-US" dirty="0"/>
              <a:t>Use </a:t>
            </a:r>
            <a:r>
              <a:rPr lang="en-US" i="1" dirty="0"/>
              <a:t>Chez</a:t>
            </a:r>
            <a:r>
              <a:rPr lang="en-US" dirty="0"/>
              <a:t> </a:t>
            </a:r>
            <a:r>
              <a:rPr lang="en-US" dirty="0" smtClean="0"/>
              <a:t>Scheme's </a:t>
            </a:r>
            <a:r>
              <a:rPr lang="en-US" sz="2800" dirty="0" smtClean="0"/>
              <a:t> </a:t>
            </a:r>
            <a:r>
              <a:rPr lang="en-US" b="1" dirty="0" smtClean="0">
                <a:solidFill>
                  <a:srgbClr val="FF0000"/>
                </a:solidFill>
              </a:rPr>
              <a:t>box</a:t>
            </a:r>
            <a:r>
              <a:rPr lang="en-US" dirty="0" smtClean="0">
                <a:solidFill>
                  <a:srgbClr val="FF0000"/>
                </a:solidFill>
              </a:rPr>
              <a:t> </a:t>
            </a:r>
            <a:r>
              <a:rPr lang="en-US" dirty="0"/>
              <a:t>data type .  </a:t>
            </a:r>
            <a:r>
              <a:rPr lang="en-US" dirty="0" smtClean="0"/>
              <a:t/>
            </a:r>
            <a:br>
              <a:rPr lang="en-US" dirty="0" smtClean="0"/>
            </a:br>
            <a:r>
              <a:rPr lang="en-US" dirty="0" smtClean="0"/>
              <a:t>See </a:t>
            </a:r>
            <a:r>
              <a:rPr lang="en-US" dirty="0"/>
              <a:t>the </a:t>
            </a:r>
            <a:r>
              <a:rPr lang="en-US" i="1" dirty="0"/>
              <a:t>Chez Scheme Users Guide</a:t>
            </a:r>
          </a:p>
        </p:txBody>
      </p:sp>
      <p:graphicFrame>
        <p:nvGraphicFramePr>
          <p:cNvPr id="102404" name="Group 4"/>
          <p:cNvGraphicFramePr>
            <a:graphicFrameLocks noGrp="1"/>
          </p:cNvGraphicFramePr>
          <p:nvPr/>
        </p:nvGraphicFramePr>
        <p:xfrm>
          <a:off x="228600" y="3550920"/>
          <a:ext cx="6858000" cy="2819400"/>
        </p:xfrm>
        <a:graphic>
          <a:graphicData uri="http://schemas.openxmlformats.org/drawingml/2006/table">
            <a:tbl>
              <a:tblPr/>
              <a:tblGrid>
                <a:gridCol w="3505200"/>
                <a:gridCol w="33528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Cell ADT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FF3300"/>
                          </a:solidFill>
                          <a:effectLst/>
                          <a:latin typeface="Arial" charset="0"/>
                        </a:rPr>
                        <a:t>Box implementation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(cell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(box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(cell? obj)</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(box? obj)</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(cell-ref cell)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(unbox cell)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tx1"/>
                          </a:solidFill>
                          <a:effectLst/>
                          <a:latin typeface="Arial" charset="0"/>
                        </a:rPr>
                        <a:t>(cell-set! cell value)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(set-box! cell value)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2424" name="Text Box 24"/>
          <p:cNvSpPr txBox="1">
            <a:spLocks noChangeArrowheads="1"/>
          </p:cNvSpPr>
          <p:nvPr/>
        </p:nvSpPr>
        <p:spPr bwMode="auto">
          <a:xfrm>
            <a:off x="7239000" y="3276600"/>
            <a:ext cx="1828800" cy="2246769"/>
          </a:xfrm>
          <a:prstGeom prst="rect">
            <a:avLst/>
          </a:prstGeom>
          <a:noFill/>
          <a:ln w="60325">
            <a:solidFill>
              <a:srgbClr val="0033CC"/>
            </a:solidFill>
            <a:miter lim="800000"/>
            <a:headEnd/>
            <a:tailEnd/>
          </a:ln>
          <a:effectLst/>
        </p:spPr>
        <p:txBody>
          <a:bodyPr wrap="square">
            <a:spAutoFit/>
          </a:bodyPr>
          <a:lstStyle/>
          <a:p>
            <a:pPr>
              <a:spcBef>
                <a:spcPct val="50000"/>
              </a:spcBef>
            </a:pPr>
            <a:r>
              <a:rPr lang="en-US" sz="2800" dirty="0" smtClean="0">
                <a:solidFill>
                  <a:srgbClr val="0033CC"/>
                </a:solidFill>
              </a:rPr>
              <a:t>A 17: You will add set! to your interpreter</a:t>
            </a:r>
            <a:endParaRPr lang="en-US" sz="2800" dirty="0">
              <a:solidFill>
                <a:srgbClr val="0033CC"/>
              </a:solidFill>
            </a:endParaRPr>
          </a:p>
        </p:txBody>
      </p:sp>
    </p:spTree>
    <p:extLst>
      <p:ext uri="{BB962C8B-B14F-4D97-AF65-F5344CB8AC3E}">
        <p14:creationId xmlns:p14="http://schemas.microsoft.com/office/powerpoint/2010/main" val="198778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57200" y="-228600"/>
            <a:ext cx="8229600" cy="1143000"/>
          </a:xfrm>
        </p:spPr>
        <p:txBody>
          <a:bodyPr/>
          <a:lstStyle/>
          <a:p>
            <a:r>
              <a:rPr lang="en-US" sz="4000" dirty="0"/>
              <a:t>Can we do mutation in other ways?</a:t>
            </a:r>
          </a:p>
        </p:txBody>
      </p:sp>
      <p:sp>
        <p:nvSpPr>
          <p:cNvPr id="101379" name="Rectangle 3"/>
          <p:cNvSpPr>
            <a:spLocks noGrp="1" noChangeArrowheads="1"/>
          </p:cNvSpPr>
          <p:nvPr>
            <p:ph type="body" idx="1"/>
          </p:nvPr>
        </p:nvSpPr>
        <p:spPr>
          <a:xfrm>
            <a:off x="0" y="685800"/>
            <a:ext cx="9144000" cy="5257800"/>
          </a:xfrm>
        </p:spPr>
        <p:txBody>
          <a:bodyPr/>
          <a:lstStyle/>
          <a:p>
            <a:pPr>
              <a:lnSpc>
                <a:spcPct val="90000"/>
              </a:lnSpc>
            </a:pPr>
            <a:r>
              <a:rPr lang="en-US" sz="2800" i="1" dirty="0" smtClean="0"/>
              <a:t>ribcage with vectors </a:t>
            </a:r>
            <a:r>
              <a:rPr lang="en-US" sz="2800" b="1" dirty="0" smtClean="0"/>
              <a:t>environment </a:t>
            </a:r>
            <a:r>
              <a:rPr lang="en-US" sz="2800" b="1" dirty="0"/>
              <a:t>implementation</a:t>
            </a:r>
            <a:r>
              <a:rPr lang="en-US" sz="2800" dirty="0"/>
              <a:t> </a:t>
            </a:r>
          </a:p>
          <a:p>
            <a:pPr lvl="1">
              <a:lnSpc>
                <a:spcPct val="90000"/>
              </a:lnSpc>
            </a:pPr>
            <a:r>
              <a:rPr lang="en-US" sz="2600" dirty="0" smtClean="0"/>
              <a:t>A reference is a datatype whose fields are a vector and an index</a:t>
            </a:r>
            <a:r>
              <a:rPr lang="en-US" sz="2600" b="1" dirty="0" smtClean="0"/>
              <a:t>.</a:t>
            </a:r>
            <a:r>
              <a:rPr lang="en-US" sz="2600" b="1" dirty="0" smtClean="0">
                <a:solidFill>
                  <a:srgbClr val="FF3300"/>
                </a:solidFill>
              </a:rPr>
              <a:t>  </a:t>
            </a:r>
            <a:r>
              <a:rPr lang="en-US" sz="2300" b="1" dirty="0" smtClean="0">
                <a:solidFill>
                  <a:srgbClr val="FF3300"/>
                </a:solidFill>
              </a:rPr>
              <a:t>I recommend that you investigate this one.</a:t>
            </a:r>
            <a:endParaRPr lang="en-US" sz="2300" b="1" dirty="0">
              <a:solidFill>
                <a:srgbClr val="FF3300"/>
              </a:solidFill>
            </a:endParaRPr>
          </a:p>
          <a:p>
            <a:pPr lvl="1">
              <a:lnSpc>
                <a:spcPct val="90000"/>
              </a:lnSpc>
            </a:pPr>
            <a:r>
              <a:rPr lang="en-US" sz="2600" b="1" dirty="0" err="1">
                <a:latin typeface="Courier New" pitchFamily="49" charset="0"/>
                <a:cs typeface="Courier New" pitchFamily="49" charset="0"/>
              </a:rPr>
              <a:t>deref</a:t>
            </a:r>
            <a:r>
              <a:rPr lang="en-US" sz="2600" b="1" dirty="0">
                <a:latin typeface="Courier New" pitchFamily="49" charset="0"/>
                <a:cs typeface="Courier New" pitchFamily="49" charset="0"/>
              </a:rPr>
              <a:t> </a:t>
            </a:r>
            <a:r>
              <a:rPr lang="en-US" sz="2600" dirty="0"/>
              <a:t>is implemented using </a:t>
            </a:r>
            <a:r>
              <a:rPr lang="en-US" sz="2600" b="1" dirty="0">
                <a:latin typeface="Courier New" pitchFamily="49" charset="0"/>
                <a:cs typeface="Courier New" pitchFamily="49" charset="0"/>
              </a:rPr>
              <a:t>vector-ref</a:t>
            </a:r>
          </a:p>
          <a:p>
            <a:pPr lvl="1">
              <a:lnSpc>
                <a:spcPct val="90000"/>
              </a:lnSpc>
            </a:pPr>
            <a:r>
              <a:rPr lang="en-US" sz="2600" b="1" dirty="0">
                <a:latin typeface="Courier New" pitchFamily="49" charset="0"/>
                <a:cs typeface="Courier New" pitchFamily="49" charset="0"/>
              </a:rPr>
              <a:t>set-ref!</a:t>
            </a:r>
            <a:r>
              <a:rPr lang="en-US" sz="2600" dirty="0"/>
              <a:t> is implemented using </a:t>
            </a:r>
            <a:r>
              <a:rPr lang="en-US" sz="2600" b="1" dirty="0">
                <a:latin typeface="Courier New" pitchFamily="49" charset="0"/>
                <a:cs typeface="Courier New" pitchFamily="49" charset="0"/>
              </a:rPr>
              <a:t>vector-set</a:t>
            </a:r>
            <a:r>
              <a:rPr lang="en-US" sz="2600" b="1" dirty="0" smtClean="0">
                <a:latin typeface="Courier New" pitchFamily="49" charset="0"/>
                <a:cs typeface="Courier New" pitchFamily="49" charset="0"/>
              </a:rPr>
              <a:t>!</a:t>
            </a:r>
            <a:endParaRPr lang="en-US" sz="2600" b="1" dirty="0">
              <a:latin typeface="Courier New" pitchFamily="49" charset="0"/>
              <a:cs typeface="Courier New" pitchFamily="49" charset="0"/>
            </a:endParaRPr>
          </a:p>
        </p:txBody>
      </p:sp>
      <p:pic>
        <p:nvPicPr>
          <p:cNvPr id="4" name="Picture 3" descr="ribcage"/>
          <p:cNvPicPr>
            <a:picLocks noChangeAspect="1" noChangeArrowheads="1"/>
          </p:cNvPicPr>
          <p:nvPr/>
        </p:nvPicPr>
        <p:blipFill>
          <a:blip r:embed="rId3" cstate="print"/>
          <a:srcRect/>
          <a:stretch>
            <a:fillRect/>
          </a:stretch>
        </p:blipFill>
        <p:spPr bwMode="auto">
          <a:xfrm>
            <a:off x="1447800" y="2858120"/>
            <a:ext cx="6019800" cy="4116170"/>
          </a:xfrm>
          <a:prstGeom prst="rect">
            <a:avLst/>
          </a:prstGeom>
          <a:noFill/>
          <a:ln w="9525">
            <a:noFill/>
            <a:miter lim="800000"/>
            <a:headEnd/>
            <a:tailEnd/>
          </a:ln>
          <a:effectLst/>
        </p:spPr>
      </p:pic>
    </p:spTree>
    <p:extLst>
      <p:ext uri="{BB962C8B-B14F-4D97-AF65-F5344CB8AC3E}">
        <p14:creationId xmlns:p14="http://schemas.microsoft.com/office/powerpoint/2010/main" val="1458534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sz="4000"/>
              <a:t>Can we do mutation in other ways?</a:t>
            </a:r>
          </a:p>
        </p:txBody>
      </p:sp>
      <p:sp>
        <p:nvSpPr>
          <p:cNvPr id="101379" name="Rectangle 3"/>
          <p:cNvSpPr>
            <a:spLocks noGrp="1" noChangeArrowheads="1"/>
          </p:cNvSpPr>
          <p:nvPr>
            <p:ph type="body" idx="1"/>
          </p:nvPr>
        </p:nvSpPr>
        <p:spPr>
          <a:xfrm>
            <a:off x="0" y="1600200"/>
            <a:ext cx="9144000" cy="5257800"/>
          </a:xfrm>
        </p:spPr>
        <p:txBody>
          <a:bodyPr/>
          <a:lstStyle/>
          <a:p>
            <a:pPr>
              <a:lnSpc>
                <a:spcPct val="90000"/>
              </a:lnSpc>
            </a:pPr>
            <a:r>
              <a:rPr lang="en-US" b="1" dirty="0" smtClean="0"/>
              <a:t>More </a:t>
            </a:r>
            <a:r>
              <a:rPr lang="en-US" b="1" dirty="0"/>
              <a:t>like a “normal” memory </a:t>
            </a:r>
            <a:r>
              <a:rPr lang="en-US" b="1" dirty="0" smtClean="0"/>
              <a:t>model . . .</a:t>
            </a:r>
            <a:endParaRPr lang="en-US" b="1" dirty="0"/>
          </a:p>
          <a:p>
            <a:pPr lvl="1">
              <a:lnSpc>
                <a:spcPct val="90000"/>
              </a:lnSpc>
            </a:pPr>
            <a:r>
              <a:rPr lang="en-US" dirty="0" smtClean="0"/>
              <a:t>All data is stored in a single </a:t>
            </a:r>
            <a:r>
              <a:rPr lang="en-US" dirty="0"/>
              <a:t>vector of values</a:t>
            </a:r>
          </a:p>
          <a:p>
            <a:pPr lvl="1">
              <a:lnSpc>
                <a:spcPct val="90000"/>
              </a:lnSpc>
            </a:pPr>
            <a:r>
              <a:rPr lang="en-US" dirty="0"/>
              <a:t>A reference is an </a:t>
            </a:r>
            <a:r>
              <a:rPr lang="en-US" dirty="0" smtClean="0"/>
              <a:t>index into that vector </a:t>
            </a:r>
            <a:br>
              <a:rPr lang="en-US" dirty="0" smtClean="0"/>
            </a:br>
            <a:r>
              <a:rPr lang="en-US" dirty="0" smtClean="0"/>
              <a:t>(representing a memory </a:t>
            </a:r>
            <a:r>
              <a:rPr lang="en-US" dirty="0"/>
              <a:t>address)</a:t>
            </a:r>
          </a:p>
          <a:p>
            <a:pPr lvl="1">
              <a:lnSpc>
                <a:spcPct val="90000"/>
              </a:lnSpc>
            </a:pPr>
            <a:r>
              <a:rPr lang="en-US" dirty="0"/>
              <a:t>Garbage Collection?</a:t>
            </a:r>
          </a:p>
        </p:txBody>
      </p:sp>
    </p:spTree>
    <p:extLst>
      <p:ext uri="{BB962C8B-B14F-4D97-AF65-F5344CB8AC3E}">
        <p14:creationId xmlns:p14="http://schemas.microsoft.com/office/powerpoint/2010/main" val="2735785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Top-level define</a:t>
            </a:r>
            <a:endParaRPr lang="en-US" dirty="0"/>
          </a:p>
        </p:txBody>
      </p:sp>
      <p:sp>
        <p:nvSpPr>
          <p:cNvPr id="3" name="Content Placeholder 2"/>
          <p:cNvSpPr>
            <a:spLocks noGrp="1"/>
          </p:cNvSpPr>
          <p:nvPr>
            <p:ph idx="1"/>
          </p:nvPr>
        </p:nvSpPr>
        <p:spPr/>
        <p:txBody>
          <a:bodyPr/>
          <a:lstStyle/>
          <a:p>
            <a:r>
              <a:rPr lang="en-US" dirty="0" smtClean="0"/>
              <a:t>Note that </a:t>
            </a:r>
            <a:r>
              <a:rPr lang="en-US" sz="2800" b="1" dirty="0" smtClean="0">
                <a:latin typeface="Courier New" pitchFamily="49" charset="0"/>
                <a:cs typeface="Courier New" pitchFamily="49" charset="0"/>
              </a:rPr>
              <a:t>define</a:t>
            </a:r>
            <a:r>
              <a:rPr lang="en-US" dirty="0" smtClean="0"/>
              <a:t> and </a:t>
            </a:r>
            <a:r>
              <a:rPr lang="en-US" sz="2800" b="1" dirty="0" smtClean="0">
                <a:latin typeface="Courier New" pitchFamily="49" charset="0"/>
                <a:cs typeface="Courier New" pitchFamily="49" charset="0"/>
              </a:rPr>
              <a:t>set!</a:t>
            </a:r>
            <a:r>
              <a:rPr lang="en-US" dirty="0" smtClean="0"/>
              <a:t> do very different things</a:t>
            </a:r>
          </a:p>
          <a:p>
            <a:r>
              <a:rPr lang="en-US" dirty="0" smtClean="0"/>
              <a:t>dynamic global environment </a:t>
            </a:r>
            <a:r>
              <a:rPr lang="en-US" sz="2800" i="1" dirty="0" err="1" smtClean="0">
                <a:latin typeface="+mj-lt"/>
                <a:cs typeface="Courier New" pitchFamily="49" charset="0"/>
              </a:rPr>
              <a:t>vs</a:t>
            </a:r>
            <a:r>
              <a:rPr lang="en-US" dirty="0" smtClean="0"/>
              <a:t> static local environments</a:t>
            </a:r>
          </a:p>
          <a:p>
            <a:r>
              <a:rPr lang="en-US" dirty="0" smtClean="0"/>
              <a:t>Should local environments  extend the global environment?</a:t>
            </a:r>
          </a:p>
          <a:p>
            <a:pPr lvl="1"/>
            <a:r>
              <a:rPr lang="en-US" dirty="0" smtClean="0"/>
              <a:t>If you do it, be careful!</a:t>
            </a:r>
            <a:endParaRPr lang="en-US" dirty="0"/>
          </a:p>
        </p:txBody>
      </p:sp>
    </p:spTree>
    <p:extLst>
      <p:ext uri="{BB962C8B-B14F-4D97-AF65-F5344CB8AC3E}">
        <p14:creationId xmlns:p14="http://schemas.microsoft.com/office/powerpoint/2010/main" val="2750362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urier New" panose="02070309020205020404" pitchFamily="49" charset="0"/>
                <a:cs typeface="Courier New" panose="02070309020205020404" pitchFamily="49" charset="0"/>
              </a:rPr>
              <a:t>call/cc</a:t>
            </a:r>
            <a:r>
              <a:rPr lang="en-US" dirty="0" smtClean="0"/>
              <a:t> warm-up</a:t>
            </a:r>
            <a:endParaRPr lang="en-US" dirty="0"/>
          </a:p>
        </p:txBody>
      </p:sp>
      <p:sp>
        <p:nvSpPr>
          <p:cNvPr id="3" name="Content Placeholder 2"/>
          <p:cNvSpPr>
            <a:spLocks noGrp="1"/>
          </p:cNvSpPr>
          <p:nvPr>
            <p:ph idx="1"/>
          </p:nvPr>
        </p:nvSpPr>
        <p:spPr/>
        <p:txBody>
          <a:bodyPr/>
          <a:lstStyle/>
          <a:p>
            <a:r>
              <a:rPr lang="en-US" dirty="0" smtClean="0"/>
              <a:t>If there is time, go to </a:t>
            </a:r>
            <a:r>
              <a:rPr lang="en-US" dirty="0" smtClean="0">
                <a:latin typeface="Courier New" panose="02070309020205020404" pitchFamily="49" charset="0"/>
                <a:cs typeface="Courier New" panose="02070309020205020404" pitchFamily="49" charset="0"/>
              </a:rPr>
              <a:t>call/cc</a:t>
            </a:r>
            <a:r>
              <a:rPr lang="en-US" dirty="0" smtClean="0"/>
              <a:t> warmup, on separate slides.</a:t>
            </a:r>
            <a:endParaRPr lang="en-US" dirty="0"/>
          </a:p>
        </p:txBody>
      </p:sp>
    </p:spTree>
    <p:extLst>
      <p:ext uri="{BB962C8B-B14F-4D97-AF65-F5344CB8AC3E}">
        <p14:creationId xmlns:p14="http://schemas.microsoft.com/office/powerpoint/2010/main" val="420620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066800" y="228600"/>
            <a:ext cx="6400800" cy="1295400"/>
          </a:xfrm>
        </p:spPr>
        <p:txBody>
          <a:bodyPr/>
          <a:lstStyle/>
          <a:p>
            <a:r>
              <a:rPr lang="en-US" sz="3200" dirty="0"/>
              <a:t>Interlude: </a:t>
            </a:r>
            <a:br>
              <a:rPr lang="en-US" sz="3200" dirty="0"/>
            </a:br>
            <a:r>
              <a:rPr lang="en-US" sz="3200" dirty="0"/>
              <a:t>The woodpecker may have to go!</a:t>
            </a:r>
          </a:p>
        </p:txBody>
      </p:sp>
      <p:pic>
        <p:nvPicPr>
          <p:cNvPr id="135171" name="Picture 3" descr="002a01c39cbf$aff10240$b4e0ddce@oemcomputer"/>
          <p:cNvPicPr>
            <a:picLocks noChangeAspect="1" noChangeArrowheads="1"/>
          </p:cNvPicPr>
          <p:nvPr/>
        </p:nvPicPr>
        <p:blipFill>
          <a:blip r:embed="rId3" cstate="print"/>
          <a:srcRect/>
          <a:stretch>
            <a:fillRect/>
          </a:stretch>
        </p:blipFill>
        <p:spPr bwMode="auto">
          <a:xfrm>
            <a:off x="1219200" y="1524000"/>
            <a:ext cx="6934200" cy="5207000"/>
          </a:xfrm>
          <a:prstGeom prst="rect">
            <a:avLst/>
          </a:prstGeom>
          <a:noFill/>
        </p:spPr>
      </p:pic>
    </p:spTree>
    <p:extLst>
      <p:ext uri="{BB962C8B-B14F-4D97-AF65-F5344CB8AC3E}">
        <p14:creationId xmlns:p14="http://schemas.microsoft.com/office/powerpoint/2010/main" val="147860768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Interlude</a:t>
            </a:r>
            <a:endParaRPr lang="en-US" dirty="0"/>
          </a:p>
        </p:txBody>
      </p:sp>
      <p:sp>
        <p:nvSpPr>
          <p:cNvPr id="4" name="TextBox 3"/>
          <p:cNvSpPr txBox="1"/>
          <p:nvPr/>
        </p:nvSpPr>
        <p:spPr>
          <a:xfrm>
            <a:off x="228600" y="1524000"/>
            <a:ext cx="8915400" cy="3785652"/>
          </a:xfrm>
          <a:prstGeom prst="rect">
            <a:avLst/>
          </a:prstGeom>
          <a:noFill/>
        </p:spPr>
        <p:txBody>
          <a:bodyPr wrap="square" rtlCol="0">
            <a:spAutoFit/>
          </a:bodyPr>
          <a:lstStyle/>
          <a:p>
            <a:r>
              <a:rPr lang="en-US" sz="2400" dirty="0" smtClean="0"/>
              <a:t>A woman and a man are involved in a car accident.  Both of their cars are totally demolished but amazingly neither of them is hurt.</a:t>
            </a:r>
          </a:p>
          <a:p>
            <a:r>
              <a:rPr lang="en-US" sz="2400" dirty="0" smtClean="0"/>
              <a:t> </a:t>
            </a:r>
          </a:p>
          <a:p>
            <a:r>
              <a:rPr lang="en-US" sz="2400" dirty="0" smtClean="0"/>
              <a:t>After they crawl out of their cars, the woman says, "Wow, just look at our cars! There's nothing left, but fortunately we are unhurt. This must be a sign that we should meet and be friends."</a:t>
            </a:r>
          </a:p>
          <a:p>
            <a:r>
              <a:rPr lang="en-US" sz="2400" dirty="0" smtClean="0"/>
              <a:t> </a:t>
            </a:r>
          </a:p>
          <a:p>
            <a:r>
              <a:rPr lang="en-US" sz="2400" dirty="0" smtClean="0"/>
              <a:t>The excited man replied, "I agree with you completely. This must be a sign!"</a:t>
            </a:r>
          </a:p>
          <a:p>
            <a:r>
              <a:rPr lang="en-US" sz="2400" dirty="0" smtClean="0"/>
              <a:t> </a:t>
            </a:r>
          </a:p>
        </p:txBody>
      </p:sp>
    </p:spTree>
    <p:extLst>
      <p:ext uri="{BB962C8B-B14F-4D97-AF65-F5344CB8AC3E}">
        <p14:creationId xmlns:p14="http://schemas.microsoft.com/office/powerpoint/2010/main" val="35647999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Interlude Part 2</a:t>
            </a:r>
            <a:endParaRPr lang="en-US" dirty="0"/>
          </a:p>
        </p:txBody>
      </p:sp>
      <p:sp>
        <p:nvSpPr>
          <p:cNvPr id="4" name="TextBox 3"/>
          <p:cNvSpPr txBox="1"/>
          <p:nvPr/>
        </p:nvSpPr>
        <p:spPr>
          <a:xfrm>
            <a:off x="609600" y="1752600"/>
            <a:ext cx="8534400" cy="4062651"/>
          </a:xfrm>
          <a:prstGeom prst="rect">
            <a:avLst/>
          </a:prstGeom>
          <a:noFill/>
        </p:spPr>
        <p:txBody>
          <a:bodyPr wrap="square" rtlCol="0">
            <a:spAutoFit/>
          </a:bodyPr>
          <a:lstStyle/>
          <a:p>
            <a:r>
              <a:rPr lang="en-US" dirty="0" smtClean="0"/>
              <a:t> </a:t>
            </a:r>
          </a:p>
          <a:p>
            <a:r>
              <a:rPr lang="en-US" sz="2400" dirty="0" smtClean="0"/>
              <a:t>The woman continues, "And look at this, here's another miracle...my car is completely demolished, but this bottle of wine didn't break.  Surely God wants us to drink this wine and celebrate our good fortune."</a:t>
            </a:r>
          </a:p>
          <a:p>
            <a:r>
              <a:rPr lang="en-US" sz="2400" dirty="0" smtClean="0"/>
              <a:t> </a:t>
            </a:r>
          </a:p>
          <a:p>
            <a:r>
              <a:rPr lang="en-US" sz="2400" dirty="0" smtClean="0"/>
              <a:t>Then she hands the bottle to the man. </a:t>
            </a:r>
          </a:p>
          <a:p>
            <a:endParaRPr lang="en-US" sz="2400" dirty="0" smtClean="0"/>
          </a:p>
          <a:p>
            <a:r>
              <a:rPr lang="en-US" sz="2400" dirty="0" smtClean="0"/>
              <a:t>The man nods his head in agreement, opens it, drinks half the bottle and then hands it back to the woman.</a:t>
            </a:r>
          </a:p>
          <a:p>
            <a:r>
              <a:rPr lang="en-US" sz="2400" dirty="0" smtClean="0"/>
              <a:t> </a:t>
            </a:r>
          </a:p>
        </p:txBody>
      </p:sp>
    </p:spTree>
    <p:extLst>
      <p:ext uri="{BB962C8B-B14F-4D97-AF65-F5344CB8AC3E}">
        <p14:creationId xmlns:p14="http://schemas.microsoft.com/office/powerpoint/2010/main" val="3769946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Interlude Part 3</a:t>
            </a:r>
            <a:endParaRPr lang="en-US" dirty="0"/>
          </a:p>
        </p:txBody>
      </p:sp>
      <p:sp>
        <p:nvSpPr>
          <p:cNvPr id="4" name="TextBox 3"/>
          <p:cNvSpPr txBox="1"/>
          <p:nvPr/>
        </p:nvSpPr>
        <p:spPr>
          <a:xfrm>
            <a:off x="609600" y="1752600"/>
            <a:ext cx="8534400" cy="3323987"/>
          </a:xfrm>
          <a:prstGeom prst="rect">
            <a:avLst/>
          </a:prstGeom>
          <a:noFill/>
        </p:spPr>
        <p:txBody>
          <a:bodyPr wrap="square" rtlCol="0">
            <a:spAutoFit/>
          </a:bodyPr>
          <a:lstStyle/>
          <a:p>
            <a:r>
              <a:rPr lang="en-US" sz="2400" dirty="0" smtClean="0"/>
              <a:t> </a:t>
            </a:r>
          </a:p>
          <a:p>
            <a:r>
              <a:rPr lang="en-US" sz="2400" dirty="0" smtClean="0"/>
              <a:t>The woman takes the bottle, immediately puts the cap back on, and hands it back to the man.</a:t>
            </a:r>
          </a:p>
          <a:p>
            <a:r>
              <a:rPr lang="en-US" sz="2400" dirty="0" smtClean="0"/>
              <a:t> </a:t>
            </a:r>
          </a:p>
          <a:p>
            <a:r>
              <a:rPr lang="en-US" sz="2400" dirty="0" smtClean="0"/>
              <a:t>The man asks, "Aren't you having any?" </a:t>
            </a:r>
          </a:p>
          <a:p>
            <a:endParaRPr lang="en-US" sz="2400" dirty="0"/>
          </a:p>
          <a:p>
            <a:r>
              <a:rPr lang="en-US" sz="2400" dirty="0" smtClean="0"/>
              <a:t>She replies, "No. I think I'll just let you hold the bottle until the police arrive."</a:t>
            </a:r>
          </a:p>
          <a:p>
            <a:endParaRPr lang="en-US" dirty="0"/>
          </a:p>
        </p:txBody>
      </p:sp>
    </p:spTree>
    <p:extLst>
      <p:ext uri="{BB962C8B-B14F-4D97-AF65-F5344CB8AC3E}">
        <p14:creationId xmlns:p14="http://schemas.microsoft.com/office/powerpoint/2010/main" val="3768151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Add assignment </a:t>
            </a:r>
            <a:r>
              <a:rPr lang="en-US" dirty="0" smtClean="0"/>
              <a:t>to the interpreted language</a:t>
            </a:r>
            <a:endParaRPr lang="en-US" dirty="0"/>
          </a:p>
        </p:txBody>
      </p:sp>
      <p:sp>
        <p:nvSpPr>
          <p:cNvPr id="5" name="Text Placeholder 4"/>
          <p:cNvSpPr>
            <a:spLocks noGrp="1"/>
          </p:cNvSpPr>
          <p:nvPr>
            <p:ph type="body" idx="1"/>
          </p:nvPr>
        </p:nvSpPr>
        <p:spPr/>
        <p:txBody>
          <a:bodyPr/>
          <a:lstStyle/>
          <a:p>
            <a:r>
              <a:rPr lang="en-US" dirty="0" smtClean="0"/>
              <a:t>We need to modify our environment ADT again</a:t>
            </a:r>
            <a:endParaRPr lang="en-US" dirty="0"/>
          </a:p>
        </p:txBody>
      </p:sp>
    </p:spTree>
    <p:extLst>
      <p:ext uri="{BB962C8B-B14F-4D97-AF65-F5344CB8AC3E}">
        <p14:creationId xmlns:p14="http://schemas.microsoft.com/office/powerpoint/2010/main" val="1002465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52400" y="274638"/>
            <a:ext cx="8839200" cy="1143000"/>
          </a:xfrm>
        </p:spPr>
        <p:txBody>
          <a:bodyPr/>
          <a:lstStyle/>
          <a:p>
            <a:r>
              <a:rPr lang="en-US" sz="4000" dirty="0" smtClean="0"/>
              <a:t>Recap: Binding </a:t>
            </a:r>
            <a:r>
              <a:rPr lang="en-US" sz="4000" i="1" dirty="0"/>
              <a:t>vs.</a:t>
            </a:r>
            <a:r>
              <a:rPr lang="en-US" sz="4000" dirty="0"/>
              <a:t> </a:t>
            </a:r>
            <a:r>
              <a:rPr lang="en-US" sz="4000" dirty="0" smtClean="0"/>
              <a:t>Assignment</a:t>
            </a:r>
            <a:br>
              <a:rPr lang="en-US" sz="4000" dirty="0" smtClean="0"/>
            </a:br>
            <a:endParaRPr lang="en-US" sz="4000" dirty="0"/>
          </a:p>
        </p:txBody>
      </p:sp>
      <p:sp>
        <p:nvSpPr>
          <p:cNvPr id="99331" name="Rectangle 3"/>
          <p:cNvSpPr>
            <a:spLocks noGrp="1" noChangeArrowheads="1"/>
          </p:cNvSpPr>
          <p:nvPr>
            <p:ph type="body" idx="1"/>
          </p:nvPr>
        </p:nvSpPr>
        <p:spPr/>
        <p:txBody>
          <a:bodyPr/>
          <a:lstStyle/>
          <a:p>
            <a:r>
              <a:rPr lang="en-US" dirty="0"/>
              <a:t>A binding creates a new name and associated value</a:t>
            </a:r>
            <a:r>
              <a:rPr lang="en-US" dirty="0" smtClean="0"/>
              <a:t>.  </a:t>
            </a:r>
          </a:p>
          <a:p>
            <a:pPr lvl="1"/>
            <a:r>
              <a:rPr lang="en-US" dirty="0" smtClean="0"/>
              <a:t>In Scheme, accomplished by </a:t>
            </a:r>
            <a:r>
              <a:rPr lang="en-US" dirty="0" smtClean="0">
                <a:latin typeface="Courier New" pitchFamily="49" charset="0"/>
                <a:cs typeface="Courier New" pitchFamily="49" charset="0"/>
              </a:rPr>
              <a:t>define</a:t>
            </a:r>
            <a:r>
              <a:rPr lang="en-US" dirty="0" smtClean="0"/>
              <a:t>, </a:t>
            </a:r>
            <a:r>
              <a:rPr lang="en-US" dirty="0" smtClean="0">
                <a:latin typeface="Courier New" pitchFamily="49" charset="0"/>
                <a:cs typeface="Courier New" pitchFamily="49" charset="0"/>
              </a:rPr>
              <a:t>let</a:t>
            </a:r>
            <a:r>
              <a:rPr lang="en-US" dirty="0" smtClean="0"/>
              <a:t>, </a:t>
            </a:r>
            <a:r>
              <a:rPr lang="en-US" dirty="0" smtClean="0">
                <a:latin typeface="Courier New" pitchFamily="49" charset="0"/>
                <a:cs typeface="Courier New" pitchFamily="49" charset="0"/>
              </a:rPr>
              <a:t>letrec</a:t>
            </a:r>
            <a:r>
              <a:rPr lang="en-US" dirty="0" smtClean="0"/>
              <a:t>, or application of a closure</a:t>
            </a:r>
            <a:endParaRPr lang="en-US" dirty="0"/>
          </a:p>
          <a:p>
            <a:r>
              <a:rPr lang="en-US" dirty="0"/>
              <a:t>An assignment changes the value </a:t>
            </a:r>
            <a:r>
              <a:rPr lang="en-US" dirty="0" smtClean="0"/>
              <a:t>of a variable an </a:t>
            </a:r>
            <a:r>
              <a:rPr lang="en-US" dirty="0"/>
              <a:t>existing binding</a:t>
            </a:r>
            <a:r>
              <a:rPr lang="en-US" dirty="0" smtClean="0"/>
              <a:t>.</a:t>
            </a:r>
          </a:p>
          <a:p>
            <a:pPr lvl="1"/>
            <a:r>
              <a:rPr lang="en-US" dirty="0" smtClean="0">
                <a:latin typeface="Courier New" pitchFamily="49" charset="0"/>
                <a:cs typeface="Courier New" pitchFamily="49" charset="0"/>
              </a:rPr>
              <a:t>set!</a:t>
            </a:r>
            <a:r>
              <a:rPr lang="en-US" dirty="0" smtClean="0"/>
              <a:t>, or top-level </a:t>
            </a:r>
            <a:r>
              <a:rPr lang="en-US" dirty="0" smtClean="0">
                <a:latin typeface="Courier New" pitchFamily="49" charset="0"/>
                <a:cs typeface="Courier New" pitchFamily="49" charset="0"/>
              </a:rPr>
              <a:t>define</a:t>
            </a:r>
            <a:r>
              <a:rPr lang="en-US" dirty="0" smtClean="0"/>
              <a:t> of an already-defined variable.</a:t>
            </a:r>
          </a:p>
        </p:txBody>
      </p:sp>
    </p:spTree>
    <p:extLst>
      <p:ext uri="{BB962C8B-B14F-4D97-AF65-F5344CB8AC3E}">
        <p14:creationId xmlns:p14="http://schemas.microsoft.com/office/powerpoint/2010/main" val="18778535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Add set! to the interpreter</a:t>
            </a:r>
          </a:p>
        </p:txBody>
      </p:sp>
      <p:sp>
        <p:nvSpPr>
          <p:cNvPr id="73731" name="Rectangle 3"/>
          <p:cNvSpPr>
            <a:spLocks noGrp="1" noChangeArrowheads="1"/>
          </p:cNvSpPr>
          <p:nvPr>
            <p:ph type="body" idx="1"/>
          </p:nvPr>
        </p:nvSpPr>
        <p:spPr>
          <a:xfrm>
            <a:off x="609600" y="1447800"/>
            <a:ext cx="7772400" cy="3581400"/>
          </a:xfrm>
        </p:spPr>
        <p:txBody>
          <a:bodyPr/>
          <a:lstStyle/>
          <a:p>
            <a:pPr>
              <a:lnSpc>
                <a:spcPct val="90000"/>
              </a:lnSpc>
            </a:pPr>
            <a:r>
              <a:rPr lang="en-US">
                <a:solidFill>
                  <a:srgbClr val="0066FF"/>
                </a:solidFill>
              </a:rPr>
              <a:t>r-values</a:t>
            </a:r>
            <a:r>
              <a:rPr lang="en-US"/>
              <a:t> </a:t>
            </a:r>
            <a:r>
              <a:rPr lang="en-US" i="1"/>
              <a:t>vs</a:t>
            </a:r>
            <a:r>
              <a:rPr lang="en-US"/>
              <a:t> </a:t>
            </a:r>
            <a:r>
              <a:rPr lang="en-US">
                <a:solidFill>
                  <a:srgbClr val="0066FF"/>
                </a:solidFill>
              </a:rPr>
              <a:t>l-values</a:t>
            </a:r>
          </a:p>
          <a:p>
            <a:pPr lvl="1">
              <a:lnSpc>
                <a:spcPct val="90000"/>
              </a:lnSpc>
            </a:pPr>
            <a:r>
              <a:rPr lang="en-US"/>
              <a:t>      x = x + 1;    </a:t>
            </a:r>
          </a:p>
          <a:p>
            <a:pPr>
              <a:lnSpc>
                <a:spcPct val="90000"/>
              </a:lnSpc>
            </a:pPr>
            <a:r>
              <a:rPr lang="en-US"/>
              <a:t>We need a way of changing the value of a bound variable</a:t>
            </a:r>
          </a:p>
          <a:p>
            <a:pPr>
              <a:lnSpc>
                <a:spcPct val="90000"/>
              </a:lnSpc>
            </a:pPr>
            <a:r>
              <a:rPr lang="en-US"/>
              <a:t>Why won’t the current setup allow this to happen?</a:t>
            </a:r>
          </a:p>
          <a:p>
            <a:pPr>
              <a:lnSpc>
                <a:spcPct val="90000"/>
              </a:lnSpc>
            </a:pPr>
            <a:r>
              <a:rPr lang="en-US"/>
              <a:t>How can we fix this?</a:t>
            </a:r>
          </a:p>
        </p:txBody>
      </p:sp>
    </p:spTree>
    <p:extLst>
      <p:ext uri="{BB962C8B-B14F-4D97-AF65-F5344CB8AC3E}">
        <p14:creationId xmlns:p14="http://schemas.microsoft.com/office/powerpoint/2010/main" val="296052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0"/>
            <a:ext cx="7772400" cy="762000"/>
          </a:xfrm>
        </p:spPr>
        <p:txBody>
          <a:bodyPr/>
          <a:lstStyle/>
          <a:p>
            <a:r>
              <a:rPr lang="en-US" dirty="0"/>
              <a:t>Add </a:t>
            </a:r>
            <a:r>
              <a:rPr lang="en-US" dirty="0">
                <a:solidFill>
                  <a:srgbClr val="0033CC"/>
                </a:solidFill>
              </a:rPr>
              <a:t>set!</a:t>
            </a:r>
            <a:r>
              <a:rPr lang="en-US" dirty="0"/>
              <a:t> to the interpreter</a:t>
            </a:r>
          </a:p>
        </p:txBody>
      </p:sp>
      <p:sp>
        <p:nvSpPr>
          <p:cNvPr id="103427" name="Rectangle 3"/>
          <p:cNvSpPr>
            <a:spLocks noGrp="1" noChangeArrowheads="1"/>
          </p:cNvSpPr>
          <p:nvPr>
            <p:ph type="body" idx="1"/>
          </p:nvPr>
        </p:nvSpPr>
        <p:spPr>
          <a:xfrm>
            <a:off x="228600" y="762000"/>
            <a:ext cx="8915400" cy="5867400"/>
          </a:xfrm>
        </p:spPr>
        <p:txBody>
          <a:bodyPr/>
          <a:lstStyle/>
          <a:p>
            <a:pPr>
              <a:lnSpc>
                <a:spcPct val="80000"/>
              </a:lnSpc>
            </a:pPr>
            <a:r>
              <a:rPr lang="en-US" sz="2800" dirty="0" smtClean="0"/>
              <a:t>ADT approach</a:t>
            </a:r>
            <a:r>
              <a:rPr lang="en-US" sz="2800" dirty="0"/>
              <a:t>: Add a new </a:t>
            </a:r>
            <a:r>
              <a:rPr lang="en-US" sz="2800" b="1" dirty="0">
                <a:solidFill>
                  <a:srgbClr val="0033CC"/>
                </a:solidFill>
              </a:rPr>
              <a:t>environment</a:t>
            </a:r>
            <a:r>
              <a:rPr lang="en-US" sz="2800" dirty="0"/>
              <a:t> observer: </a:t>
            </a:r>
          </a:p>
          <a:p>
            <a:pPr lvl="1">
              <a:lnSpc>
                <a:spcPct val="90000"/>
              </a:lnSpc>
              <a:spcBef>
                <a:spcPts val="1200"/>
              </a:spcBef>
            </a:pPr>
            <a:r>
              <a:rPr lang="en-US" sz="2400" b="1" dirty="0">
                <a:solidFill>
                  <a:srgbClr val="0033CC"/>
                </a:solidFill>
                <a:latin typeface="Courier New" panose="02070309020205020404" pitchFamily="49" charset="0"/>
                <a:cs typeface="Courier New" panose="02070309020205020404" pitchFamily="49" charset="0"/>
              </a:rPr>
              <a:t>(apply-</a:t>
            </a:r>
            <a:r>
              <a:rPr lang="en-US" sz="2400" b="1" dirty="0" err="1">
                <a:solidFill>
                  <a:srgbClr val="0033CC"/>
                </a:solidFill>
                <a:latin typeface="Courier New" panose="02070309020205020404" pitchFamily="49" charset="0"/>
                <a:cs typeface="Courier New" panose="02070309020205020404" pitchFamily="49" charset="0"/>
              </a:rPr>
              <a:t>env</a:t>
            </a:r>
            <a:r>
              <a:rPr lang="en-US" sz="2400" b="1" dirty="0">
                <a:solidFill>
                  <a:srgbClr val="0033CC"/>
                </a:solidFill>
                <a:latin typeface="Courier New" panose="02070309020205020404" pitchFamily="49" charset="0"/>
                <a:cs typeface="Courier New" panose="02070309020205020404" pitchFamily="49" charset="0"/>
              </a:rPr>
              <a:t>-ref </a:t>
            </a:r>
            <a:r>
              <a:rPr lang="en-US" sz="2400" b="1" dirty="0" err="1">
                <a:solidFill>
                  <a:srgbClr val="0033CC"/>
                </a:solidFill>
                <a:latin typeface="Courier New" panose="02070309020205020404" pitchFamily="49" charset="0"/>
                <a:cs typeface="Courier New" panose="02070309020205020404" pitchFamily="49" charset="0"/>
              </a:rPr>
              <a:t>env</a:t>
            </a:r>
            <a:r>
              <a:rPr lang="en-US" sz="2400" b="1" dirty="0">
                <a:solidFill>
                  <a:srgbClr val="0033CC"/>
                </a:solidFill>
                <a:latin typeface="Courier New" panose="02070309020205020404" pitchFamily="49" charset="0"/>
                <a:cs typeface="Courier New" panose="02070309020205020404" pitchFamily="49" charset="0"/>
              </a:rPr>
              <a:t> </a:t>
            </a:r>
            <a:r>
              <a:rPr lang="en-US" sz="2400" b="1" dirty="0" err="1" smtClean="0">
                <a:solidFill>
                  <a:srgbClr val="0033CC"/>
                </a:solidFill>
                <a:latin typeface="Courier New" panose="02070309020205020404" pitchFamily="49" charset="0"/>
                <a:cs typeface="Courier New" panose="02070309020205020404" pitchFamily="49" charset="0"/>
              </a:rPr>
              <a:t>sy</a:t>
            </a:r>
            <a:r>
              <a:rPr lang="en-US" sz="2400" b="1" dirty="0" err="1">
                <a:solidFill>
                  <a:srgbClr val="0033CC"/>
                </a:solidFill>
                <a:latin typeface="Courier New" panose="02070309020205020404" pitchFamily="49" charset="0"/>
                <a:cs typeface="Courier New" panose="02070309020205020404" pitchFamily="49" charset="0"/>
              </a:rPr>
              <a:t>m</a:t>
            </a:r>
            <a:r>
              <a:rPr lang="en-US" sz="2400" b="1" dirty="0" smtClean="0">
                <a:solidFill>
                  <a:srgbClr val="0033CC"/>
                </a:solidFill>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 </a:t>
            </a:r>
            <a:r>
              <a:rPr lang="en-US" sz="2400" dirty="0"/>
              <a:t>returns a </a:t>
            </a:r>
            <a:r>
              <a:rPr lang="en-US" sz="2600" b="1" dirty="0">
                <a:solidFill>
                  <a:srgbClr val="FF0000"/>
                </a:solidFill>
              </a:rPr>
              <a:t>reference</a:t>
            </a:r>
            <a:r>
              <a:rPr lang="en-US" sz="2400" dirty="0"/>
              <a:t> to the variable in question.</a:t>
            </a:r>
          </a:p>
          <a:p>
            <a:pPr lvl="1">
              <a:lnSpc>
                <a:spcPct val="90000"/>
              </a:lnSpc>
              <a:spcBef>
                <a:spcPts val="1200"/>
              </a:spcBef>
            </a:pPr>
            <a:r>
              <a:rPr lang="en-US" sz="2400" b="1" dirty="0">
                <a:solidFill>
                  <a:srgbClr val="0033CC"/>
                </a:solidFill>
                <a:latin typeface="Courier New" panose="02070309020205020404" pitchFamily="49" charset="0"/>
                <a:cs typeface="Courier New" panose="02070309020205020404" pitchFamily="49" charset="0"/>
              </a:rPr>
              <a:t>(</a:t>
            </a:r>
            <a:r>
              <a:rPr lang="en-US" sz="2400" b="1" dirty="0" err="1">
                <a:solidFill>
                  <a:srgbClr val="0033CC"/>
                </a:solidFill>
                <a:latin typeface="Courier New" panose="02070309020205020404" pitchFamily="49" charset="0"/>
                <a:cs typeface="Courier New" panose="02070309020205020404" pitchFamily="49" charset="0"/>
              </a:rPr>
              <a:t>deref</a:t>
            </a:r>
            <a:r>
              <a:rPr lang="en-US" sz="2400" b="1" dirty="0">
                <a:solidFill>
                  <a:srgbClr val="0033CC"/>
                </a:solidFill>
                <a:latin typeface="Courier New" panose="02070309020205020404" pitchFamily="49" charset="0"/>
                <a:cs typeface="Courier New" panose="02070309020205020404" pitchFamily="49" charset="0"/>
              </a:rPr>
              <a:t> ref) </a:t>
            </a:r>
            <a:r>
              <a:rPr lang="en-US" sz="2400" dirty="0"/>
              <a:t>gets the value stored </a:t>
            </a:r>
            <a:r>
              <a:rPr lang="en-US" sz="2400" dirty="0" smtClean="0"/>
              <a:t>in the location that is referenced by </a:t>
            </a:r>
            <a:r>
              <a:rPr lang="en-US" sz="2400" i="1" dirty="0" smtClean="0"/>
              <a:t>ref</a:t>
            </a:r>
            <a:r>
              <a:rPr lang="en-US" sz="2400" dirty="0" smtClean="0"/>
              <a:t>.</a:t>
            </a:r>
            <a:endParaRPr lang="en-US" sz="2400" dirty="0"/>
          </a:p>
          <a:p>
            <a:pPr lvl="1">
              <a:lnSpc>
                <a:spcPct val="90000"/>
              </a:lnSpc>
              <a:spcBef>
                <a:spcPts val="1200"/>
              </a:spcBef>
            </a:pPr>
            <a:r>
              <a:rPr lang="en-US" sz="2400" b="1" dirty="0">
                <a:solidFill>
                  <a:srgbClr val="0033CC"/>
                </a:solidFill>
                <a:latin typeface="Courier New" panose="02070309020205020404" pitchFamily="49" charset="0"/>
                <a:cs typeface="Courier New" panose="02070309020205020404" pitchFamily="49" charset="0"/>
              </a:rPr>
              <a:t>(set-ref! ref value)</a:t>
            </a:r>
            <a:r>
              <a:rPr lang="en-US" sz="2400" b="1" dirty="0">
                <a:solidFill>
                  <a:srgbClr val="0033CC"/>
                </a:solidFill>
                <a:cs typeface="Courier New" panose="02070309020205020404" pitchFamily="49" charset="0"/>
              </a:rPr>
              <a:t> </a:t>
            </a:r>
            <a:r>
              <a:rPr lang="en-US" sz="2400" dirty="0" smtClean="0"/>
              <a:t>changes the </a:t>
            </a:r>
            <a:r>
              <a:rPr lang="en-US" sz="2400" dirty="0"/>
              <a:t>value stored there</a:t>
            </a:r>
          </a:p>
          <a:p>
            <a:pPr lvl="1">
              <a:lnSpc>
                <a:spcPct val="90000"/>
              </a:lnSpc>
              <a:spcBef>
                <a:spcPts val="1200"/>
              </a:spcBef>
            </a:pPr>
            <a:r>
              <a:rPr lang="en-US" sz="2400" dirty="0"/>
              <a:t>If we have </a:t>
            </a:r>
            <a:r>
              <a:rPr lang="en-US" sz="2400" b="1" i="1" dirty="0"/>
              <a:t>apply-</a:t>
            </a:r>
            <a:r>
              <a:rPr lang="en-US" sz="2400" b="1" i="1" dirty="0" err="1"/>
              <a:t>env</a:t>
            </a:r>
            <a:r>
              <a:rPr lang="en-US" sz="2400" b="1" i="1" dirty="0"/>
              <a:t>-ref</a:t>
            </a:r>
            <a:r>
              <a:rPr lang="en-US" sz="2400" dirty="0"/>
              <a:t>, then </a:t>
            </a:r>
            <a:r>
              <a:rPr lang="en-US" sz="2400" b="1" i="1" dirty="0"/>
              <a:t>apply-</a:t>
            </a:r>
            <a:r>
              <a:rPr lang="en-US" sz="2400" b="1" i="1" dirty="0" err="1"/>
              <a:t>env</a:t>
            </a:r>
            <a:r>
              <a:rPr lang="en-US" sz="2400" b="1" dirty="0"/>
              <a:t> </a:t>
            </a:r>
            <a:r>
              <a:rPr lang="en-US" sz="2400" dirty="0"/>
              <a:t>does not have to be a basic operation of the </a:t>
            </a:r>
            <a:r>
              <a:rPr lang="en-US" sz="2400" b="1" dirty="0">
                <a:solidFill>
                  <a:srgbClr val="0033CC"/>
                </a:solidFill>
              </a:rPr>
              <a:t>environment</a:t>
            </a:r>
            <a:r>
              <a:rPr lang="en-US" sz="2400" dirty="0"/>
              <a:t> datatype:</a:t>
            </a:r>
          </a:p>
          <a:p>
            <a:pPr>
              <a:lnSpc>
                <a:spcPct val="90000"/>
              </a:lnSpc>
            </a:pPr>
            <a:endParaRPr lang="en-US" sz="1200" dirty="0"/>
          </a:p>
          <a:p>
            <a:pPr>
              <a:lnSpc>
                <a:spcPct val="90000"/>
              </a:lnSpc>
              <a:buFontTx/>
              <a:buNone/>
            </a:pPr>
            <a:r>
              <a:rPr lang="en-US" sz="2800" b="1" dirty="0">
                <a:latin typeface="Courier New" pitchFamily="49" charset="0"/>
              </a:rPr>
              <a:t> </a:t>
            </a:r>
            <a:r>
              <a:rPr lang="en-US" sz="2600" b="1" dirty="0">
                <a:solidFill>
                  <a:srgbClr val="0033CC"/>
                </a:solidFill>
                <a:latin typeface="Courier New" pitchFamily="49" charset="0"/>
              </a:rPr>
              <a:t>(define apply-</a:t>
            </a:r>
            <a:r>
              <a:rPr lang="en-US" sz="2600" b="1" dirty="0" err="1">
                <a:solidFill>
                  <a:srgbClr val="0033CC"/>
                </a:solidFill>
                <a:latin typeface="Courier New" pitchFamily="49" charset="0"/>
              </a:rPr>
              <a:t>env</a:t>
            </a:r>
            <a:r>
              <a:rPr lang="en-US" sz="2600" b="1" dirty="0">
                <a:solidFill>
                  <a:srgbClr val="0033CC"/>
                </a:solidFill>
                <a:latin typeface="Courier New" pitchFamily="49" charset="0"/>
              </a:rPr>
              <a:t> </a:t>
            </a:r>
          </a:p>
          <a:p>
            <a:pPr>
              <a:lnSpc>
                <a:spcPct val="80000"/>
              </a:lnSpc>
              <a:buFontTx/>
              <a:buNone/>
            </a:pPr>
            <a:r>
              <a:rPr lang="en-US" sz="2600" b="1" dirty="0">
                <a:solidFill>
                  <a:srgbClr val="0033CC"/>
                </a:solidFill>
                <a:latin typeface="Courier New" pitchFamily="49" charset="0"/>
              </a:rPr>
              <a:t>     (lambda (</a:t>
            </a:r>
            <a:r>
              <a:rPr lang="en-US" sz="2600" b="1" dirty="0" err="1">
                <a:solidFill>
                  <a:srgbClr val="0033CC"/>
                </a:solidFill>
                <a:latin typeface="Courier New" pitchFamily="49" charset="0"/>
              </a:rPr>
              <a:t>env</a:t>
            </a:r>
            <a:r>
              <a:rPr lang="en-US" sz="2600" b="1" dirty="0">
                <a:solidFill>
                  <a:srgbClr val="0033CC"/>
                </a:solidFill>
                <a:latin typeface="Courier New" pitchFamily="49" charset="0"/>
              </a:rPr>
              <a:t> </a:t>
            </a:r>
            <a:r>
              <a:rPr lang="en-US" sz="2600" b="1" dirty="0" err="1" smtClean="0">
                <a:solidFill>
                  <a:srgbClr val="0033CC"/>
                </a:solidFill>
                <a:latin typeface="Courier New" pitchFamily="49" charset="0"/>
              </a:rPr>
              <a:t>sym</a:t>
            </a:r>
            <a:r>
              <a:rPr lang="en-US" sz="2600" b="1" dirty="0" smtClean="0">
                <a:solidFill>
                  <a:srgbClr val="0033CC"/>
                </a:solidFill>
                <a:latin typeface="Courier New" pitchFamily="49" charset="0"/>
              </a:rPr>
              <a:t>) </a:t>
            </a:r>
            <a:endParaRPr lang="en-US" sz="2600" b="1" dirty="0">
              <a:solidFill>
                <a:srgbClr val="0033CC"/>
              </a:solidFill>
              <a:latin typeface="Courier New" pitchFamily="49" charset="0"/>
            </a:endParaRPr>
          </a:p>
          <a:p>
            <a:pPr>
              <a:lnSpc>
                <a:spcPct val="80000"/>
              </a:lnSpc>
              <a:buFontTx/>
              <a:buNone/>
            </a:pPr>
            <a:r>
              <a:rPr lang="en-US" sz="2600" b="1" dirty="0">
                <a:solidFill>
                  <a:srgbClr val="0033CC"/>
                </a:solidFill>
                <a:latin typeface="Courier New" pitchFamily="49" charset="0"/>
              </a:rPr>
              <a:t>      (deref (apply-</a:t>
            </a:r>
            <a:r>
              <a:rPr lang="en-US" sz="2600" b="1" dirty="0" err="1">
                <a:solidFill>
                  <a:srgbClr val="0033CC"/>
                </a:solidFill>
                <a:latin typeface="Courier New" pitchFamily="49" charset="0"/>
              </a:rPr>
              <a:t>env</a:t>
            </a:r>
            <a:r>
              <a:rPr lang="en-US" sz="2600" b="1" dirty="0">
                <a:solidFill>
                  <a:srgbClr val="0033CC"/>
                </a:solidFill>
                <a:latin typeface="Courier New" pitchFamily="49" charset="0"/>
              </a:rPr>
              <a:t>-ref </a:t>
            </a:r>
            <a:r>
              <a:rPr lang="en-US" sz="2600" b="1" dirty="0" err="1">
                <a:solidFill>
                  <a:srgbClr val="0033CC"/>
                </a:solidFill>
                <a:latin typeface="Courier New" pitchFamily="49" charset="0"/>
              </a:rPr>
              <a:t>env</a:t>
            </a:r>
            <a:r>
              <a:rPr lang="en-US" sz="2600" b="1" dirty="0">
                <a:solidFill>
                  <a:srgbClr val="0033CC"/>
                </a:solidFill>
                <a:latin typeface="Courier New" pitchFamily="49" charset="0"/>
              </a:rPr>
              <a:t> </a:t>
            </a:r>
            <a:r>
              <a:rPr lang="en-US" sz="2600" b="1" dirty="0" err="1" smtClean="0">
                <a:solidFill>
                  <a:srgbClr val="0033CC"/>
                </a:solidFill>
                <a:latin typeface="Courier New" pitchFamily="49" charset="0"/>
              </a:rPr>
              <a:t>sym</a:t>
            </a:r>
            <a:r>
              <a:rPr lang="en-US" sz="2600" b="1" dirty="0" smtClean="0">
                <a:solidFill>
                  <a:srgbClr val="0033CC"/>
                </a:solidFill>
                <a:latin typeface="Courier New" pitchFamily="49" charset="0"/>
              </a:rPr>
              <a:t>)))</a:t>
            </a:r>
            <a:r>
              <a:rPr lang="en-US" sz="2600" b="1" dirty="0" smtClean="0">
                <a:latin typeface="Courier New" pitchFamily="49" charset="0"/>
              </a:rPr>
              <a:t> </a:t>
            </a:r>
            <a:endParaRPr lang="en-US" sz="2600" b="1" dirty="0">
              <a:latin typeface="Courier New" pitchFamily="49" charset="0"/>
            </a:endParaRPr>
          </a:p>
          <a:p>
            <a:pPr>
              <a:lnSpc>
                <a:spcPct val="80000"/>
              </a:lnSpc>
              <a:buFontTx/>
              <a:buNone/>
            </a:pPr>
            <a:endParaRPr lang="en-US" sz="1200" dirty="0"/>
          </a:p>
          <a:p>
            <a:pPr marL="60325" indent="3175">
              <a:lnSpc>
                <a:spcPct val="80000"/>
              </a:lnSpc>
              <a:buFontTx/>
              <a:buNone/>
            </a:pPr>
            <a:r>
              <a:rPr lang="en-US" sz="2800" dirty="0"/>
              <a:t>but </a:t>
            </a:r>
            <a:r>
              <a:rPr lang="en-US" sz="2800" dirty="0" smtClean="0"/>
              <a:t>it may be more </a:t>
            </a:r>
            <a:r>
              <a:rPr lang="en-US" sz="2800" dirty="0"/>
              <a:t>efficient to implement </a:t>
            </a:r>
            <a:r>
              <a:rPr lang="en-US" sz="2800" b="1" dirty="0">
                <a:solidFill>
                  <a:srgbClr val="0033CC"/>
                </a:solidFill>
                <a:latin typeface="Courier New" pitchFamily="49" charset="0"/>
                <a:cs typeface="Courier New" pitchFamily="49" charset="0"/>
              </a:rPr>
              <a:t>apply-</a:t>
            </a:r>
            <a:r>
              <a:rPr lang="en-US" sz="2800" b="1" dirty="0" err="1">
                <a:solidFill>
                  <a:srgbClr val="0033CC"/>
                </a:solidFill>
                <a:latin typeface="Courier New" pitchFamily="49" charset="0"/>
                <a:cs typeface="Courier New" pitchFamily="49" charset="0"/>
              </a:rPr>
              <a:t>env</a:t>
            </a:r>
            <a:r>
              <a:rPr lang="en-US" sz="2800" dirty="0"/>
              <a:t> </a:t>
            </a:r>
            <a:r>
              <a:rPr lang="en-US" sz="2800" dirty="0" smtClean="0"/>
              <a:t>directly (in a representation-dependent way)</a:t>
            </a:r>
            <a:r>
              <a:rPr lang="en-US" dirty="0" smtClean="0"/>
              <a:t>.</a:t>
            </a:r>
            <a:endParaRPr lang="en-US" dirty="0"/>
          </a:p>
          <a:p>
            <a:pPr>
              <a:lnSpc>
                <a:spcPct val="80000"/>
              </a:lnSpc>
              <a:buFontTx/>
              <a:buNone/>
            </a:pPr>
            <a:endParaRPr lang="en-US" dirty="0"/>
          </a:p>
        </p:txBody>
      </p:sp>
    </p:spTree>
    <p:extLst>
      <p:ext uri="{BB962C8B-B14F-4D97-AF65-F5344CB8AC3E}">
        <p14:creationId xmlns:p14="http://schemas.microsoft.com/office/powerpoint/2010/main" val="205188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34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34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4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34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4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34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342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4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build="p"/>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5546</TotalTime>
  <Words>774</Words>
  <Application>Microsoft Office PowerPoint</Application>
  <PresentationFormat>On-screen Show (4:3)</PresentationFormat>
  <Paragraphs>136</Paragraphs>
  <Slides>17</Slides>
  <Notes>7</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Courier New</vt:lpstr>
      <vt:lpstr>Times New Roman</vt:lpstr>
      <vt:lpstr>Default Design</vt:lpstr>
      <vt:lpstr>CSSE 304 Day 29</vt:lpstr>
      <vt:lpstr>Interlude:  The woodpecker may have to go!</vt:lpstr>
      <vt:lpstr>Interlude</vt:lpstr>
      <vt:lpstr>Interlude Part 2</vt:lpstr>
      <vt:lpstr>Interlude Part 3</vt:lpstr>
      <vt:lpstr>Add assignment to the interpreted language</vt:lpstr>
      <vt:lpstr>Recap: Binding vs. Assignment </vt:lpstr>
      <vt:lpstr>Add set! to the interpreter</vt:lpstr>
      <vt:lpstr>Add set! to the interpreter</vt:lpstr>
      <vt:lpstr>Implementing set!</vt:lpstr>
      <vt:lpstr>Implement apply-env-ref, deref, set-ref!, extend-env</vt:lpstr>
      <vt:lpstr>PowerPoint Presentation</vt:lpstr>
      <vt:lpstr>Possible Implementations: cell ADT</vt:lpstr>
      <vt:lpstr>Can we do mutation in other ways?</vt:lpstr>
      <vt:lpstr>Can we do mutation in other ways?</vt:lpstr>
      <vt:lpstr>Top-level define</vt:lpstr>
      <vt:lpstr>call/cc warm-up</vt:lpstr>
    </vt:vector>
  </TitlesOfParts>
  <Company>Rose-Hulman Institute of Technology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Claude Anderson</dc:creator>
  <cp:lastModifiedBy>Claude Anderson</cp:lastModifiedBy>
  <cp:revision>101</cp:revision>
  <cp:lastPrinted>2015-05-01T13:38:11Z</cp:lastPrinted>
  <dcterms:created xsi:type="dcterms:W3CDTF">2003-10-20T17:10:23Z</dcterms:created>
  <dcterms:modified xsi:type="dcterms:W3CDTF">2016-05-02T16:39:47Z</dcterms:modified>
</cp:coreProperties>
</file>