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389" r:id="rId3"/>
    <p:sldId id="361" r:id="rId4"/>
    <p:sldId id="362" r:id="rId5"/>
    <p:sldId id="341" r:id="rId6"/>
    <p:sldId id="364" r:id="rId7"/>
    <p:sldId id="344" r:id="rId8"/>
    <p:sldId id="388" r:id="rId9"/>
    <p:sldId id="387" r:id="rId10"/>
    <p:sldId id="378" r:id="rId11"/>
    <p:sldId id="379" r:id="rId12"/>
    <p:sldId id="380" r:id="rId13"/>
    <p:sldId id="383" r:id="rId14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1" autoAdjust="0"/>
    <p:restoredTop sz="82454" autoAdjust="0"/>
  </p:normalViewPr>
  <p:slideViewPr>
    <p:cSldViewPr>
      <p:cViewPr varScale="1">
        <p:scale>
          <a:sx n="72" d="100"/>
          <a:sy n="72" d="100"/>
        </p:scale>
        <p:origin x="1267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77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23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56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6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are in a Word document in the </a:t>
            </a:r>
            <a:r>
              <a:rPr lang="en-US" dirty="0" err="1"/>
              <a:t>SlidesPPT</a:t>
            </a:r>
            <a:r>
              <a:rPr lang="en-US" baseline="0" dirty="0"/>
              <a:t> folder.  Stating code and solution are in Resources folder (Day 34 as of Spring 2014).  Before class only display </a:t>
            </a:r>
            <a:r>
              <a:rPr lang="en-US" baseline="0"/>
              <a:t>the starting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Day 30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call/cc</a:t>
            </a:r>
            <a:r>
              <a:rPr lang="en-US" sz="2800" b="1" dirty="0"/>
              <a:t> examples</a:t>
            </a:r>
          </a:p>
          <a:p>
            <a:endParaRPr lang="en-US" sz="2800" b="1" dirty="0"/>
          </a:p>
          <a:p>
            <a:r>
              <a:rPr lang="en-US" sz="2800" b="1" dirty="0"/>
              <a:t>continuations as a datatype</a:t>
            </a:r>
          </a:p>
          <a:p>
            <a:endParaRPr lang="en-US" sz="2800" b="1" dirty="0"/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6FF66"/>
                </a:solidFill>
              </a:rPr>
              <a:t>Continutaion</a:t>
            </a:r>
            <a:r>
              <a:rPr lang="en-US" dirty="0">
                <a:solidFill>
                  <a:srgbClr val="66FF66"/>
                </a:solidFill>
              </a:rPr>
              <a:t> representations </a:t>
            </a:r>
            <a:br>
              <a:rPr lang="en-US" dirty="0"/>
            </a:br>
            <a:r>
              <a:rPr lang="en-US" dirty="0"/>
              <a:t>Two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Scheme procedures as your continuations (as we have done previously)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continuation datatype</a:t>
            </a:r>
          </a:p>
          <a:p>
            <a:pPr marL="857250" lvl="2" indent="0">
              <a:buNone/>
            </a:pPr>
            <a:r>
              <a:rPr lang="en-US" sz="2800" dirty="0"/>
              <a:t>With many variants and a complex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procedure</a:t>
            </a:r>
          </a:p>
          <a:p>
            <a:pPr marL="0" indent="0">
              <a:buNone/>
            </a:pPr>
            <a:r>
              <a:rPr lang="en-US" dirty="0"/>
              <a:t>You should understand both, but you only have to use the continuation datatype  in your A18 interpreter (and, yes, you </a:t>
            </a:r>
            <a:r>
              <a:rPr lang="en-US" b="1" dirty="0"/>
              <a:t>must</a:t>
            </a:r>
            <a:r>
              <a:rPr lang="en-US" dirty="0"/>
              <a:t> use it)</a:t>
            </a:r>
          </a:p>
        </p:txBody>
      </p:sp>
    </p:spTree>
    <p:extLst>
      <p:ext uri="{BB962C8B-B14F-4D97-AF65-F5344CB8AC3E}">
        <p14:creationId xmlns:p14="http://schemas.microsoft.com/office/powerpoint/2010/main" val="20595897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continuation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3886200"/>
          </a:xfrm>
        </p:spPr>
        <p:txBody>
          <a:bodyPr/>
          <a:lstStyle/>
          <a:p>
            <a:r>
              <a:rPr lang="en-US" dirty="0"/>
              <a:t>You can "see into" the continuations</a:t>
            </a:r>
          </a:p>
          <a:p>
            <a:pPr lvl="1"/>
            <a:r>
              <a:rPr lang="en-US" dirty="0"/>
              <a:t>Thus easier to debug.  "trace" will let you see "what's inside" the continuations.</a:t>
            </a:r>
          </a:p>
          <a:p>
            <a:pPr lvl="1"/>
            <a:r>
              <a:rPr lang="en-US" dirty="0"/>
              <a:t>And easier to use this exercise as a means of understanding what continuations are all about.</a:t>
            </a:r>
          </a:p>
          <a:p>
            <a:r>
              <a:rPr lang="en-US" dirty="0"/>
              <a:t>You can implement continuations in a language that does not have first-class procedures.  And more efficiently in a language that does have them.</a:t>
            </a:r>
          </a:p>
        </p:txBody>
      </p:sp>
    </p:spTree>
    <p:extLst>
      <p:ext uri="{BB962C8B-B14F-4D97-AF65-F5344CB8AC3E}">
        <p14:creationId xmlns:p14="http://schemas.microsoft.com/office/powerpoint/2010/main" val="22302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Scheme Procedure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more like what we did with CPS before.</a:t>
            </a:r>
          </a:p>
          <a:p>
            <a:r>
              <a:rPr lang="en-US" dirty="0"/>
              <a:t>All of the information needed for the continuation is in the procedure definitions, so understanding the code requires less mental "jumping around".</a:t>
            </a:r>
          </a:p>
        </p:txBody>
      </p:sp>
    </p:spTree>
    <p:extLst>
      <p:ext uri="{BB962C8B-B14F-4D97-AF65-F5344CB8AC3E}">
        <p14:creationId xmlns:p14="http://schemas.microsoft.com/office/powerpoint/2010/main" val="11864691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0"/>
            <a:ext cx="10325100" cy="6684907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read-flatten-print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(display "enter slist to flatten: ")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([slist (read)])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(unless (eq? slist 'exit)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(flatten-cps slist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(make-k (lambda (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(pretty-print 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(read-flatten-print))))))))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flatten-cps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(lambda (ls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(if (null?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(apply-k k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(flatten-cps (cdr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(make-k 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(lambda (v) (if (list? (car ls))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(flatten-cps (car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(make-k (lambda (u) (append-cps u v k))))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(apply-k k (cons (car ls) v))))))))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append-cps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(L1 L2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(if (null?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(apply-k k L2)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(append-cps (cdr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L2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(make-k (lambda (appended-cdr)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       (apply-k k (cons (car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              appended-cdr))))))))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2700" y="286839"/>
            <a:ext cx="2362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66FF66"/>
                </a:solidFill>
              </a:rPr>
              <a:t>Starting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029200"/>
            <a:ext cx="2324100" cy="830997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66"/>
                </a:solidFill>
              </a:rPr>
              <a:t>Transformations:</a:t>
            </a:r>
          </a:p>
          <a:p>
            <a:r>
              <a:rPr lang="en-US" dirty="0">
                <a:solidFill>
                  <a:srgbClr val="66FF66"/>
                </a:solidFill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59762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Day 30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call/cc</a:t>
            </a:r>
            <a:r>
              <a:rPr lang="en-US" sz="2800" b="1" dirty="0"/>
              <a:t> examples</a:t>
            </a:r>
          </a:p>
          <a:p>
            <a:endParaRPr lang="en-US" sz="2800" b="1" dirty="0"/>
          </a:p>
          <a:p>
            <a:r>
              <a:rPr lang="en-US" sz="2800" b="1" dirty="0"/>
              <a:t>continuations as a datatype</a:t>
            </a:r>
          </a:p>
          <a:p>
            <a:endParaRPr lang="en-US" sz="2800" b="1" dirty="0"/>
          </a:p>
          <a:p>
            <a:r>
              <a:rPr lang="en-US" sz="2800" b="1" dirty="0"/>
              <a:t>Starting code for live coding  (today and tomorrow) is in live-in-class folder, linked from day 1 of the schedule page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5405726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5267325"/>
            <a:ext cx="7772400" cy="1362075"/>
          </a:xfrm>
        </p:spPr>
        <p:txBody>
          <a:bodyPr/>
          <a:lstStyle/>
          <a:p>
            <a:r>
              <a:rPr lang="en-US" sz="5400" dirty="0"/>
              <a:t>Word of the day: reify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E75D-EE68-4945-B383-3F4A8079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63"/>
            <a:ext cx="9067800" cy="44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0" y="-228600"/>
            <a:ext cx="6019800" cy="1676400"/>
          </a:xfrm>
        </p:spPr>
        <p:txBody>
          <a:bodyPr/>
          <a:lstStyle/>
          <a:p>
            <a:r>
              <a:rPr lang="en-US" dirty="0"/>
              <a:t>List-index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057400"/>
            <a:ext cx="8534400" cy="3886200"/>
          </a:xfrm>
        </p:spPr>
        <p:txBody>
          <a:bodyPr/>
          <a:lstStyle/>
          <a:p>
            <a:r>
              <a:rPr lang="en-US" dirty="0"/>
              <a:t>Standard approach:</a:t>
            </a:r>
            <a:br>
              <a:rPr lang="en-US" dirty="0"/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(define (list-index item L)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(</a:t>
            </a:r>
            <a:r>
              <a:rPr lang="en-US" sz="2800" dirty="0" err="1">
                <a:latin typeface="Consolas" panose="020B0609020204030204" pitchFamily="49" charset="0"/>
                <a:cs typeface="Consolas" panose="020B0609020204030204" pitchFamily="49" charset="0"/>
              </a:rPr>
              <a:t>cond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[(null? L) -1]</a:t>
            </a:r>
            <a:b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[(</a:t>
            </a:r>
            <a:r>
              <a:rPr lang="en-US" sz="2800" dirty="0" err="1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eq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? (car L) item) 0]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[else (+ 1 (list-index item </a:t>
            </a:r>
            <a:b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</a:br>
            <a:r>
              <a:rPr lang="en-US" sz="2800" dirty="0"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                           (cdr L)))]))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04800" y="4953000"/>
            <a:ext cx="48006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What is the problem with this?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04800" y="5654070"/>
            <a:ext cx="5486400" cy="523220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One solution: accumulator approach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871275" y="1447800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But "standard recursion" seems so much more natural!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943599" y="2882205"/>
            <a:ext cx="3196525" cy="1384995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66FF66"/>
                </a:solidFill>
              </a:rPr>
              <a:t>Can use call/cc to escape with the -1 answer?</a:t>
            </a:r>
          </a:p>
        </p:txBody>
      </p:sp>
    </p:spTree>
    <p:extLst>
      <p:ext uri="{BB962C8B-B14F-4D97-AF65-F5344CB8AC3E}">
        <p14:creationId xmlns:p14="http://schemas.microsoft.com/office/powerpoint/2010/main" val="12308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/>
              <a:t>Still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e)</a:t>
            </a:r>
            <a:r>
              <a:rPr lang="en-US" sz="2200" b="1" dirty="0">
                <a:latin typeface="Courier New" pitchFamily="49" charset="0"/>
              </a:rPr>
              <a:t> (define list-index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(lambda (sym L)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(call/cc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(lambda (answer)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(let loop ([L </a:t>
            </a:r>
            <a:r>
              <a:rPr lang="en-US" sz="2200" b="1" dirty="0" err="1">
                <a:latin typeface="Courier New" pitchFamily="49" charset="0"/>
              </a:rPr>
              <a:t>L</a:t>
            </a:r>
            <a:r>
              <a:rPr lang="en-US" sz="2200" b="1" dirty="0">
                <a:latin typeface="Courier New" pitchFamily="49" charset="0"/>
              </a:rPr>
              <a:t>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</a:t>
            </a:r>
            <a:r>
              <a:rPr lang="en-US" sz="2200" b="1" dirty="0" err="1">
                <a:latin typeface="Courier New" pitchFamily="49" charset="0"/>
              </a:rPr>
              <a:t>cond</a:t>
            </a:r>
            <a:r>
              <a:rPr lang="en-US" sz="2200" b="1" dirty="0">
                <a:latin typeface="Courier New" pitchFamily="49" charset="0"/>
              </a:rPr>
              <a:t> [(null? L) (answer -1)]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[(</a:t>
            </a:r>
            <a:r>
              <a:rPr lang="en-US" sz="2200" b="1" dirty="0" err="1">
                <a:latin typeface="Courier New" pitchFamily="49" charset="0"/>
              </a:rPr>
              <a:t>eqv</a:t>
            </a:r>
            <a:r>
              <a:rPr lang="en-US" sz="2200" b="1" dirty="0">
                <a:latin typeface="Courier New" pitchFamily="49" charset="0"/>
              </a:rPr>
              <a:t>? sym (car L)) 0]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      [else (+ 1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                (loop (</a:t>
            </a:r>
            <a:r>
              <a:rPr lang="en-US" sz="2200" b="1" dirty="0" err="1">
                <a:latin typeface="Courier New" pitchFamily="49" charset="0"/>
              </a:rPr>
              <a:t>cdr</a:t>
            </a:r>
            <a:r>
              <a:rPr lang="en-US" sz="2200" b="1" dirty="0">
                <a:latin typeface="Courier New" pitchFamily="49" charset="0"/>
              </a:rPr>
              <a:t> L)))]))))))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a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dirty="0">
                <a:latin typeface="Courier New" pitchFamily="49" charset="0"/>
              </a:rPr>
              <a:t>    &gt;</a:t>
            </a:r>
            <a:r>
              <a:rPr lang="en-US" sz="2200" b="1" dirty="0">
                <a:latin typeface="Courier New" pitchFamily="49" charset="0"/>
              </a:rPr>
              <a:t> (list-index 'a '(b d c))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</a:t>
            </a:r>
            <a:r>
              <a:rPr lang="en-US" sz="2200" dirty="0">
                <a:latin typeface="Courier New" pitchFamily="49" charset="0"/>
              </a:rPr>
              <a:t>-1</a:t>
            </a: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f)</a:t>
            </a:r>
            <a:r>
              <a:rPr lang="en-US" sz="2200" b="1" dirty="0">
                <a:latin typeface="Courier New" pitchFamily="49" charset="0"/>
              </a:rPr>
              <a:t> ((car (call/cc list)) (list cdr 1 2 3))</a:t>
            </a:r>
            <a:endParaRPr lang="en-US" sz="2200" dirty="0">
              <a:latin typeface="Courier New" pitchFamily="49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dirty="0"/>
              <a:t>And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g)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nn-NO" sz="2200" b="1" dirty="0">
                <a:latin typeface="Courier New" pitchFamily="49" charset="0"/>
              </a:rPr>
              <a:t>(let ([f 0]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	  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h)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2)))</a:t>
            </a: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(strange1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(call/cc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(lambda (k) k)))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i)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8576" y="2438400"/>
            <a:ext cx="3196525" cy="181588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66FF66"/>
                </a:solidFill>
              </a:rPr>
              <a:t>We probably </a:t>
            </a:r>
            <a:r>
              <a:rPr lang="en-US" sz="2800" dirty="0">
                <a:solidFill>
                  <a:srgbClr val="66FF66"/>
                </a:solidFill>
              </a:rPr>
              <a:t>will not do this one in class; good practice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writing CPS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743200"/>
            <a:ext cx="7772400" cy="1500187"/>
          </a:xfrm>
        </p:spPr>
        <p:txBody>
          <a:bodyPr/>
          <a:lstStyle/>
          <a:p>
            <a:r>
              <a:rPr lang="en-US" sz="2800" dirty="0"/>
              <a:t>This time we represent continuations by our variant-record datatypes</a:t>
            </a:r>
          </a:p>
        </p:txBody>
      </p:sp>
    </p:spTree>
    <p:extLst>
      <p:ext uri="{BB962C8B-B14F-4D97-AF65-F5344CB8AC3E}">
        <p14:creationId xmlns:p14="http://schemas.microsoft.com/office/powerpoint/2010/main" val="4086067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239000" cy="685800"/>
          </a:xfrm>
        </p:spPr>
        <p:txBody>
          <a:bodyPr/>
          <a:lstStyle/>
          <a:p>
            <a:r>
              <a:rPr lang="en-US" sz="3200" dirty="0">
                <a:solidFill>
                  <a:srgbClr val="66FF66"/>
                </a:solidFill>
              </a:rPr>
              <a:t>Recap: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(eopl:error 'apply-env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86431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(let ([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(list-find-position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(if (number?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(apply-env 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environment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(env  environment?)])</a:t>
            </a:r>
            <a:b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errorf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(let ([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(if (number?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705600" y="2745857"/>
            <a:ext cx="381000" cy="422461"/>
          </a:xfrm>
          <a:prstGeom prst="upArrow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953000" y="3168318"/>
            <a:ext cx="419100" cy="392352"/>
          </a:xfrm>
          <a:prstGeom prst="downArrow">
            <a:avLst/>
          </a:prstGeom>
          <a:solidFill>
            <a:srgbClr val="5FEE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14321</TotalTime>
  <Words>707</Words>
  <Application>Microsoft Office PowerPoint</Application>
  <PresentationFormat>On-screen Show (4:3)</PresentationFormat>
  <Paragraphs>170</Paragraphs>
  <Slides>13</Slides>
  <Notes>7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Consolas</vt:lpstr>
      <vt:lpstr>Courier New</vt:lpstr>
      <vt:lpstr>Swis721 Ex BT</vt:lpstr>
      <vt:lpstr>Times New Roman</vt:lpstr>
      <vt:lpstr>Default Design</vt:lpstr>
      <vt:lpstr>CSSE 304  Day 30</vt:lpstr>
      <vt:lpstr>CSSE 304  Day 30</vt:lpstr>
      <vt:lpstr>Word of the day: reify</vt:lpstr>
      <vt:lpstr>List-index</vt:lpstr>
      <vt:lpstr>Still more call/cc examples</vt:lpstr>
      <vt:lpstr>And more call/cc examples</vt:lpstr>
      <vt:lpstr>        “mondo bizarro” example</vt:lpstr>
      <vt:lpstr>Back to writing CPS code</vt:lpstr>
      <vt:lpstr>Recap: Environment representations  </vt:lpstr>
      <vt:lpstr>Continutaion representations  Two possibilities</vt:lpstr>
      <vt:lpstr>Advantages of continuation datatype</vt:lpstr>
      <vt:lpstr>Advantage of Scheme Procedure Continuations</vt:lpstr>
      <vt:lpstr>PowerPoint Presentation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151</cp:revision>
  <cp:lastPrinted>2019-01-31T01:27:05Z</cp:lastPrinted>
  <dcterms:created xsi:type="dcterms:W3CDTF">2001-03-11T15:54:35Z</dcterms:created>
  <dcterms:modified xsi:type="dcterms:W3CDTF">2019-10-29T09:14:24Z</dcterms:modified>
</cp:coreProperties>
</file>