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5" r:id="rId1"/>
  </p:sldMasterIdLst>
  <p:notesMasterIdLst>
    <p:notesMasterId r:id="rId35"/>
  </p:notesMasterIdLst>
  <p:handoutMasterIdLst>
    <p:handoutMasterId r:id="rId36"/>
  </p:handoutMasterIdLst>
  <p:sldIdLst>
    <p:sldId id="256" r:id="rId2"/>
    <p:sldId id="298" r:id="rId3"/>
    <p:sldId id="347" r:id="rId4"/>
    <p:sldId id="322" r:id="rId5"/>
    <p:sldId id="323" r:id="rId6"/>
    <p:sldId id="353" r:id="rId7"/>
    <p:sldId id="348" r:id="rId8"/>
    <p:sldId id="325" r:id="rId9"/>
    <p:sldId id="326" r:id="rId10"/>
    <p:sldId id="349" r:id="rId11"/>
    <p:sldId id="300" r:id="rId12"/>
    <p:sldId id="301" r:id="rId13"/>
    <p:sldId id="302" r:id="rId14"/>
    <p:sldId id="303" r:id="rId15"/>
    <p:sldId id="305" r:id="rId16"/>
    <p:sldId id="306" r:id="rId17"/>
    <p:sldId id="307" r:id="rId18"/>
    <p:sldId id="309" r:id="rId19"/>
    <p:sldId id="310" r:id="rId20"/>
    <p:sldId id="311" r:id="rId21"/>
    <p:sldId id="312" r:id="rId22"/>
    <p:sldId id="313" r:id="rId23"/>
    <p:sldId id="314" r:id="rId24"/>
    <p:sldId id="315" r:id="rId25"/>
    <p:sldId id="294" r:id="rId26"/>
    <p:sldId id="319" r:id="rId27"/>
    <p:sldId id="316" r:id="rId28"/>
    <p:sldId id="317" r:id="rId29"/>
    <p:sldId id="336" r:id="rId30"/>
    <p:sldId id="350" r:id="rId31"/>
    <p:sldId id="351" r:id="rId32"/>
    <p:sldId id="352" r:id="rId33"/>
    <p:sldId id="339" r:id="rId34"/>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Verdana" pitchFamily="34" charset="0"/>
        <a:ea typeface="+mn-ea"/>
        <a:cs typeface="+mn-cs"/>
      </a:defRPr>
    </a:lvl1pPr>
    <a:lvl2pPr marL="457200" algn="l" rtl="0" eaLnBrk="0" fontAlgn="base" hangingPunct="0">
      <a:spcBef>
        <a:spcPct val="0"/>
      </a:spcBef>
      <a:spcAft>
        <a:spcPct val="0"/>
      </a:spcAft>
      <a:defRPr kern="1200">
        <a:solidFill>
          <a:schemeClr val="tx1"/>
        </a:solidFill>
        <a:latin typeface="Verdana" pitchFamily="34" charset="0"/>
        <a:ea typeface="+mn-ea"/>
        <a:cs typeface="+mn-cs"/>
      </a:defRPr>
    </a:lvl2pPr>
    <a:lvl3pPr marL="914400" algn="l" rtl="0" eaLnBrk="0" fontAlgn="base" hangingPunct="0">
      <a:spcBef>
        <a:spcPct val="0"/>
      </a:spcBef>
      <a:spcAft>
        <a:spcPct val="0"/>
      </a:spcAft>
      <a:defRPr kern="1200">
        <a:solidFill>
          <a:schemeClr val="tx1"/>
        </a:solidFill>
        <a:latin typeface="Verdana" pitchFamily="34" charset="0"/>
        <a:ea typeface="+mn-ea"/>
        <a:cs typeface="+mn-cs"/>
      </a:defRPr>
    </a:lvl3pPr>
    <a:lvl4pPr marL="1371600" algn="l" rtl="0" eaLnBrk="0" fontAlgn="base" hangingPunct="0">
      <a:spcBef>
        <a:spcPct val="0"/>
      </a:spcBef>
      <a:spcAft>
        <a:spcPct val="0"/>
      </a:spcAft>
      <a:defRPr kern="1200">
        <a:solidFill>
          <a:schemeClr val="tx1"/>
        </a:solidFill>
        <a:latin typeface="Verdana" pitchFamily="34" charset="0"/>
        <a:ea typeface="+mn-ea"/>
        <a:cs typeface="+mn-cs"/>
      </a:defRPr>
    </a:lvl4pPr>
    <a:lvl5pPr marL="1828800" algn="l" rtl="0" eaLnBrk="0" fontAlgn="base" hangingPunct="0">
      <a:spcBef>
        <a:spcPct val="0"/>
      </a:spcBef>
      <a:spcAft>
        <a:spcPct val="0"/>
      </a:spcAft>
      <a:defRPr kern="1200">
        <a:solidFill>
          <a:schemeClr val="tx1"/>
        </a:solidFill>
        <a:latin typeface="Verdana" pitchFamily="34" charset="0"/>
        <a:ea typeface="+mn-ea"/>
        <a:cs typeface="+mn-cs"/>
      </a:defRPr>
    </a:lvl5pPr>
    <a:lvl6pPr marL="2286000" algn="l" defTabSz="914400" rtl="0" eaLnBrk="1" latinLnBrk="0" hangingPunct="1">
      <a:defRPr kern="1200">
        <a:solidFill>
          <a:schemeClr val="tx1"/>
        </a:solidFill>
        <a:latin typeface="Verdana" pitchFamily="34" charset="0"/>
        <a:ea typeface="+mn-ea"/>
        <a:cs typeface="+mn-cs"/>
      </a:defRPr>
    </a:lvl6pPr>
    <a:lvl7pPr marL="2743200" algn="l" defTabSz="914400" rtl="0" eaLnBrk="1" latinLnBrk="0" hangingPunct="1">
      <a:defRPr kern="1200">
        <a:solidFill>
          <a:schemeClr val="tx1"/>
        </a:solidFill>
        <a:latin typeface="Verdana" pitchFamily="34" charset="0"/>
        <a:ea typeface="+mn-ea"/>
        <a:cs typeface="+mn-cs"/>
      </a:defRPr>
    </a:lvl7pPr>
    <a:lvl8pPr marL="3200400" algn="l" defTabSz="914400" rtl="0" eaLnBrk="1" latinLnBrk="0" hangingPunct="1">
      <a:defRPr kern="1200">
        <a:solidFill>
          <a:schemeClr val="tx1"/>
        </a:solidFill>
        <a:latin typeface="Verdana" pitchFamily="34" charset="0"/>
        <a:ea typeface="+mn-ea"/>
        <a:cs typeface="+mn-cs"/>
      </a:defRPr>
    </a:lvl8pPr>
    <a:lvl9pPr marL="3657600" algn="l" defTabSz="914400" rtl="0" eaLnBrk="1" latinLnBrk="0" hangingPunct="1">
      <a:defRPr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F6DFF"/>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324" autoAdjust="0"/>
    <p:restoredTop sz="81219" autoAdjust="0"/>
  </p:normalViewPr>
  <p:slideViewPr>
    <p:cSldViewPr>
      <p:cViewPr varScale="1">
        <p:scale>
          <a:sx n="61" d="100"/>
          <a:sy n="61" d="100"/>
        </p:scale>
        <p:origin x="360" y="11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525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170764" cy="480388"/>
          </a:xfrm>
          <a:prstGeom prst="rect">
            <a:avLst/>
          </a:prstGeom>
        </p:spPr>
        <p:txBody>
          <a:bodyPr vert="horz" lIns="95430" tIns="47714" rIns="95430" bIns="47714" rtlCol="0"/>
          <a:lstStyle>
            <a:lvl1pPr algn="l">
              <a:defRPr sz="1300"/>
            </a:lvl1pPr>
          </a:lstStyle>
          <a:p>
            <a:endParaRPr lang="en-US"/>
          </a:p>
        </p:txBody>
      </p:sp>
      <p:sp>
        <p:nvSpPr>
          <p:cNvPr id="3" name="Date Placeholder 2"/>
          <p:cNvSpPr>
            <a:spLocks noGrp="1"/>
          </p:cNvSpPr>
          <p:nvPr>
            <p:ph type="dt" sz="quarter" idx="1"/>
          </p:nvPr>
        </p:nvSpPr>
        <p:spPr>
          <a:xfrm>
            <a:off x="4142752" y="1"/>
            <a:ext cx="3170763" cy="480388"/>
          </a:xfrm>
          <a:prstGeom prst="rect">
            <a:avLst/>
          </a:prstGeom>
        </p:spPr>
        <p:txBody>
          <a:bodyPr vert="horz" lIns="95430" tIns="47714" rIns="95430" bIns="47714" rtlCol="0"/>
          <a:lstStyle>
            <a:lvl1pPr algn="r">
              <a:defRPr sz="1300"/>
            </a:lvl1pPr>
          </a:lstStyle>
          <a:p>
            <a:fld id="{03077007-3A73-4E7D-991C-75440D09B976}" type="datetimeFigureOut">
              <a:rPr lang="en-US" smtClean="0"/>
              <a:pPr/>
              <a:t>9/2/2018</a:t>
            </a:fld>
            <a:endParaRPr lang="en-US"/>
          </a:p>
        </p:txBody>
      </p:sp>
      <p:sp>
        <p:nvSpPr>
          <p:cNvPr id="4" name="Footer Placeholder 3"/>
          <p:cNvSpPr>
            <a:spLocks noGrp="1"/>
          </p:cNvSpPr>
          <p:nvPr>
            <p:ph type="ftr" sz="quarter" idx="2"/>
          </p:nvPr>
        </p:nvSpPr>
        <p:spPr>
          <a:xfrm>
            <a:off x="3" y="9119175"/>
            <a:ext cx="3170764" cy="480388"/>
          </a:xfrm>
          <a:prstGeom prst="rect">
            <a:avLst/>
          </a:prstGeom>
        </p:spPr>
        <p:txBody>
          <a:bodyPr vert="horz" lIns="95430" tIns="47714" rIns="95430" bIns="47714" rtlCol="0" anchor="b"/>
          <a:lstStyle>
            <a:lvl1pPr algn="l">
              <a:defRPr sz="1300"/>
            </a:lvl1pPr>
          </a:lstStyle>
          <a:p>
            <a:endParaRPr lang="en-US"/>
          </a:p>
        </p:txBody>
      </p:sp>
      <p:sp>
        <p:nvSpPr>
          <p:cNvPr id="5" name="Slide Number Placeholder 4"/>
          <p:cNvSpPr>
            <a:spLocks noGrp="1"/>
          </p:cNvSpPr>
          <p:nvPr>
            <p:ph type="sldNum" sz="quarter" idx="3"/>
          </p:nvPr>
        </p:nvSpPr>
        <p:spPr>
          <a:xfrm>
            <a:off x="4142752" y="9119175"/>
            <a:ext cx="3170763" cy="480388"/>
          </a:xfrm>
          <a:prstGeom prst="rect">
            <a:avLst/>
          </a:prstGeom>
        </p:spPr>
        <p:txBody>
          <a:bodyPr vert="horz" lIns="95430" tIns="47714" rIns="95430" bIns="47714" rtlCol="0" anchor="b"/>
          <a:lstStyle>
            <a:lvl1pPr algn="r">
              <a:defRPr sz="1300"/>
            </a:lvl1pPr>
          </a:lstStyle>
          <a:p>
            <a:fld id="{2C083445-8E90-4303-85C8-9F96477F3016}" type="slidenum">
              <a:rPr lang="en-US" smtClean="0"/>
              <a:pPr/>
              <a:t>‹#›</a:t>
            </a:fld>
            <a:endParaRPr lang="en-US"/>
          </a:p>
        </p:txBody>
      </p:sp>
    </p:spTree>
    <p:extLst>
      <p:ext uri="{BB962C8B-B14F-4D97-AF65-F5344CB8AC3E}">
        <p14:creationId xmlns:p14="http://schemas.microsoft.com/office/powerpoint/2010/main" val="5337788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1"/>
            <a:ext cx="3170764" cy="480388"/>
          </a:xfrm>
          <a:prstGeom prst="rect">
            <a:avLst/>
          </a:prstGeom>
        </p:spPr>
        <p:txBody>
          <a:bodyPr vert="horz" lIns="95430" tIns="47714" rIns="95430" bIns="47714" rtlCol="0"/>
          <a:lstStyle>
            <a:lvl1pPr algn="l">
              <a:defRPr sz="1300"/>
            </a:lvl1pPr>
          </a:lstStyle>
          <a:p>
            <a:endParaRPr lang="en-US"/>
          </a:p>
        </p:txBody>
      </p:sp>
      <p:sp>
        <p:nvSpPr>
          <p:cNvPr id="3" name="Date Placeholder 2"/>
          <p:cNvSpPr>
            <a:spLocks noGrp="1"/>
          </p:cNvSpPr>
          <p:nvPr>
            <p:ph type="dt" idx="1"/>
          </p:nvPr>
        </p:nvSpPr>
        <p:spPr>
          <a:xfrm>
            <a:off x="4142752" y="1"/>
            <a:ext cx="3170763" cy="480388"/>
          </a:xfrm>
          <a:prstGeom prst="rect">
            <a:avLst/>
          </a:prstGeom>
        </p:spPr>
        <p:txBody>
          <a:bodyPr vert="horz" lIns="95430" tIns="47714" rIns="95430" bIns="47714" rtlCol="0"/>
          <a:lstStyle>
            <a:lvl1pPr algn="r">
              <a:defRPr sz="1300"/>
            </a:lvl1pPr>
          </a:lstStyle>
          <a:p>
            <a:fld id="{0C12807D-967C-46EC-93C3-FE16C931482B}" type="datetimeFigureOut">
              <a:rPr lang="en-US" smtClean="0"/>
              <a:pPr/>
              <a:t>9/2/2018</a:t>
            </a:fld>
            <a:endParaRPr lang="en-US"/>
          </a:p>
        </p:txBody>
      </p:sp>
      <p:sp>
        <p:nvSpPr>
          <p:cNvPr id="4" name="Slide Image Placeholder 3"/>
          <p:cNvSpPr>
            <a:spLocks noGrp="1" noRot="1" noChangeAspect="1"/>
          </p:cNvSpPr>
          <p:nvPr>
            <p:ph type="sldImg" idx="2"/>
          </p:nvPr>
        </p:nvSpPr>
        <p:spPr>
          <a:xfrm>
            <a:off x="458788" y="720725"/>
            <a:ext cx="6399212" cy="3600450"/>
          </a:xfrm>
          <a:prstGeom prst="rect">
            <a:avLst/>
          </a:prstGeom>
          <a:noFill/>
          <a:ln w="12700">
            <a:solidFill>
              <a:prstClr val="black"/>
            </a:solidFill>
          </a:ln>
        </p:spPr>
        <p:txBody>
          <a:bodyPr vert="horz" lIns="95430" tIns="47714" rIns="95430" bIns="47714" rtlCol="0" anchor="ctr"/>
          <a:lstStyle/>
          <a:p>
            <a:endParaRPr lang="en-US"/>
          </a:p>
        </p:txBody>
      </p:sp>
      <p:sp>
        <p:nvSpPr>
          <p:cNvPr id="5" name="Notes Placeholder 4"/>
          <p:cNvSpPr>
            <a:spLocks noGrp="1"/>
          </p:cNvSpPr>
          <p:nvPr>
            <p:ph type="body" sz="quarter" idx="3"/>
          </p:nvPr>
        </p:nvSpPr>
        <p:spPr>
          <a:xfrm>
            <a:off x="732362" y="4561232"/>
            <a:ext cx="5852160" cy="4320213"/>
          </a:xfrm>
          <a:prstGeom prst="rect">
            <a:avLst/>
          </a:prstGeom>
        </p:spPr>
        <p:txBody>
          <a:bodyPr vert="horz" lIns="95430" tIns="47714" rIns="95430" bIns="47714"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3" y="9119175"/>
            <a:ext cx="3170764" cy="480388"/>
          </a:xfrm>
          <a:prstGeom prst="rect">
            <a:avLst/>
          </a:prstGeom>
        </p:spPr>
        <p:txBody>
          <a:bodyPr vert="horz" lIns="95430" tIns="47714" rIns="95430" bIns="47714" rtlCol="0" anchor="b"/>
          <a:lstStyle>
            <a:lvl1pPr algn="l">
              <a:defRPr sz="1300"/>
            </a:lvl1pPr>
          </a:lstStyle>
          <a:p>
            <a:endParaRPr lang="en-US"/>
          </a:p>
        </p:txBody>
      </p:sp>
      <p:sp>
        <p:nvSpPr>
          <p:cNvPr id="7" name="Slide Number Placeholder 6"/>
          <p:cNvSpPr>
            <a:spLocks noGrp="1"/>
          </p:cNvSpPr>
          <p:nvPr>
            <p:ph type="sldNum" sz="quarter" idx="5"/>
          </p:nvPr>
        </p:nvSpPr>
        <p:spPr>
          <a:xfrm>
            <a:off x="4142752" y="9119175"/>
            <a:ext cx="3170763" cy="480388"/>
          </a:xfrm>
          <a:prstGeom prst="rect">
            <a:avLst/>
          </a:prstGeom>
        </p:spPr>
        <p:txBody>
          <a:bodyPr vert="horz" lIns="95430" tIns="47714" rIns="95430" bIns="47714" rtlCol="0" anchor="b"/>
          <a:lstStyle>
            <a:lvl1pPr algn="r">
              <a:defRPr sz="1300"/>
            </a:lvl1pPr>
          </a:lstStyle>
          <a:p>
            <a:fld id="{E772BBEE-0ED0-4AF6-8D22-ECE7454DC3FC}" type="slidenum">
              <a:rPr lang="en-US" smtClean="0"/>
              <a:pPr/>
              <a:t>‹#›</a:t>
            </a:fld>
            <a:endParaRPr lang="en-US"/>
          </a:p>
        </p:txBody>
      </p:sp>
    </p:spTree>
    <p:extLst>
      <p:ext uri="{BB962C8B-B14F-4D97-AF65-F5344CB8AC3E}">
        <p14:creationId xmlns:p14="http://schemas.microsoft.com/office/powerpoint/2010/main" val="17489548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1</a:t>
            </a:fld>
            <a:endParaRPr lang="en-US"/>
          </a:p>
        </p:txBody>
      </p:sp>
    </p:spTree>
    <p:extLst>
      <p:ext uri="{BB962C8B-B14F-4D97-AF65-F5344CB8AC3E}">
        <p14:creationId xmlns:p14="http://schemas.microsoft.com/office/powerpoint/2010/main" val="146853040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r>
              <a:rPr lang="en-US" dirty="0"/>
              <a:t>The "PLC" course I took at Illinois was like that.</a:t>
            </a:r>
          </a:p>
          <a:p>
            <a:r>
              <a:rPr lang="en-US" dirty="0"/>
              <a:t>Not</a:t>
            </a:r>
            <a:r>
              <a:rPr lang="en-US" baseline="0" dirty="0"/>
              <a:t> worthless, but not great either.</a:t>
            </a:r>
          </a:p>
          <a:p>
            <a:r>
              <a:rPr lang="en-US" baseline="0" dirty="0"/>
              <a:t>Taking a course like this one at IU was one of my great "CS enlightenment" times.</a:t>
            </a:r>
          </a:p>
          <a:p>
            <a:r>
              <a:rPr lang="en-US" baseline="0" dirty="0"/>
              <a:t>Hundreds of RHIT students have had a similar experience.  Most have thought it was very beneficial.</a:t>
            </a:r>
          </a:p>
          <a:p>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12</a:t>
            </a:fld>
            <a:endParaRPr lang="en-US"/>
          </a:p>
        </p:txBody>
      </p:sp>
    </p:spTree>
    <p:extLst>
      <p:ext uri="{BB962C8B-B14F-4D97-AF65-F5344CB8AC3E}">
        <p14:creationId xmlns:p14="http://schemas.microsoft.com/office/powerpoint/2010/main" val="352471375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13</a:t>
            </a:fld>
            <a:endParaRPr lang="en-US"/>
          </a:p>
        </p:txBody>
      </p:sp>
    </p:spTree>
    <p:extLst>
      <p:ext uri="{BB962C8B-B14F-4D97-AF65-F5344CB8AC3E}">
        <p14:creationId xmlns:p14="http://schemas.microsoft.com/office/powerpoint/2010/main" val="4239843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r>
              <a:rPr lang="en-US" dirty="0"/>
              <a:t>In fact, we do have a second course, PLP, which is being resurrected next year.</a:t>
            </a:r>
          </a:p>
          <a:p>
            <a:endParaRPr lang="en-US" dirty="0"/>
          </a:p>
          <a:p>
            <a:pPr>
              <a:lnSpc>
                <a:spcPct val="90000"/>
              </a:lnSpc>
              <a:spcBef>
                <a:spcPts val="1797"/>
              </a:spcBef>
            </a:pPr>
            <a:r>
              <a:rPr lang="en-US" b="1" dirty="0">
                <a:solidFill>
                  <a:srgbClr val="FFFF00"/>
                </a:solidFill>
              </a:rPr>
              <a:t>I, like you, will be disappointed by some of the things that we won't discuss.  </a:t>
            </a:r>
            <a:br>
              <a:rPr lang="en-US" b="1" dirty="0">
                <a:solidFill>
                  <a:srgbClr val="FFFF00"/>
                </a:solidFill>
              </a:rPr>
            </a:br>
            <a:endParaRPr lang="en-US" b="1" dirty="0">
              <a:solidFill>
                <a:srgbClr val="FFFF00"/>
              </a:solidFill>
            </a:endParaRPr>
          </a:p>
          <a:p>
            <a:pPr>
              <a:lnSpc>
                <a:spcPct val="90000"/>
              </a:lnSpc>
              <a:spcBef>
                <a:spcPts val="1797"/>
              </a:spcBef>
            </a:pPr>
            <a:r>
              <a:rPr lang="en-US" dirty="0"/>
              <a:t>I hope that you, like I, will be happy to have discussed the things that we do discuss.</a:t>
            </a:r>
          </a:p>
          <a:p>
            <a:endParaRPr lang="en-US" dirty="0"/>
          </a:p>
          <a:p>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14</a:t>
            </a:fld>
            <a:endParaRPr lang="en-US"/>
          </a:p>
        </p:txBody>
      </p:sp>
    </p:spTree>
    <p:extLst>
      <p:ext uri="{BB962C8B-B14F-4D97-AF65-F5344CB8AC3E}">
        <p14:creationId xmlns:p14="http://schemas.microsoft.com/office/powerpoint/2010/main" val="34825496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r>
              <a:rPr lang="en-US" dirty="0"/>
              <a:t>We feed the animals so we</a:t>
            </a:r>
            <a:r>
              <a:rPr lang="en-US" baseline="0" dirty="0"/>
              <a:t> can learn about them by seeing how they react.</a:t>
            </a:r>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15</a:t>
            </a:fld>
            <a:endParaRPr lang="en-US"/>
          </a:p>
        </p:txBody>
      </p:sp>
    </p:spTree>
    <p:extLst>
      <p:ext uri="{BB962C8B-B14F-4D97-AF65-F5344CB8AC3E}">
        <p14:creationId xmlns:p14="http://schemas.microsoft.com/office/powerpoint/2010/main" val="27668930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r>
              <a:rPr lang="en-US" dirty="0"/>
              <a:t>I am not "selling scheme"  I am not saying it is the best language.  I do believe it’s the best language for this course.</a:t>
            </a:r>
          </a:p>
          <a:p>
            <a:endParaRPr lang="en-US" dirty="0"/>
          </a:p>
          <a:p>
            <a:r>
              <a:rPr lang="en-US" dirty="0"/>
              <a:t>To me, “does scheme get used a lot”? Is a peripheral question for this course.</a:t>
            </a:r>
          </a:p>
        </p:txBody>
      </p:sp>
      <p:sp>
        <p:nvSpPr>
          <p:cNvPr id="4" name="Slide Number Placeholder 3"/>
          <p:cNvSpPr>
            <a:spLocks noGrp="1"/>
          </p:cNvSpPr>
          <p:nvPr>
            <p:ph type="sldNum" sz="quarter" idx="10"/>
          </p:nvPr>
        </p:nvSpPr>
        <p:spPr/>
        <p:txBody>
          <a:bodyPr/>
          <a:lstStyle/>
          <a:p>
            <a:fld id="{E772BBEE-0ED0-4AF6-8D22-ECE7454DC3FC}" type="slidenum">
              <a:rPr lang="en-US" smtClean="0"/>
              <a:pPr/>
              <a:t>16</a:t>
            </a:fld>
            <a:endParaRPr lang="en-US"/>
          </a:p>
        </p:txBody>
      </p:sp>
    </p:spTree>
    <p:extLst>
      <p:ext uri="{BB962C8B-B14F-4D97-AF65-F5344CB8AC3E}">
        <p14:creationId xmlns:p14="http://schemas.microsoft.com/office/powerpoint/2010/main" val="12992103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17</a:t>
            </a:fld>
            <a:endParaRPr lang="en-US"/>
          </a:p>
        </p:txBody>
      </p:sp>
    </p:spTree>
    <p:extLst>
      <p:ext uri="{BB962C8B-B14F-4D97-AF65-F5344CB8AC3E}">
        <p14:creationId xmlns:p14="http://schemas.microsoft.com/office/powerpoint/2010/main" val="428425384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601876DE-2652-4617-A420-3AC1026B6CB8}" type="slidenum">
              <a:rPr lang="en-US"/>
              <a:pPr/>
              <a:t>18</a:t>
            </a:fld>
            <a:endParaRPr lang="en-US"/>
          </a:p>
        </p:txBody>
      </p:sp>
      <p:sp>
        <p:nvSpPr>
          <p:cNvPr id="342018" name="Rectangle 2"/>
          <p:cNvSpPr>
            <a:spLocks noGrp="1" noRot="1" noChangeAspect="1" noChangeArrowheads="1" noTextEdit="1"/>
          </p:cNvSpPr>
          <p:nvPr>
            <p:ph type="sldImg"/>
          </p:nvPr>
        </p:nvSpPr>
        <p:spPr>
          <a:xfrm>
            <a:off x="458788" y="720725"/>
            <a:ext cx="6399212" cy="3600450"/>
          </a:xfrm>
          <a:ln/>
        </p:spPr>
      </p:sp>
      <p:sp>
        <p:nvSpPr>
          <p:cNvPr id="342019" name="Rectangle 3"/>
          <p:cNvSpPr>
            <a:spLocks noGrp="1" noChangeArrowheads="1"/>
          </p:cNvSpPr>
          <p:nvPr>
            <p:ph type="body" idx="1"/>
          </p:nvPr>
        </p:nvSpPr>
        <p:spPr/>
        <p:txBody>
          <a:bodyPr/>
          <a:lstStyle/>
          <a:p>
            <a:r>
              <a:rPr lang="en-US" dirty="0"/>
              <a:t>You'll probably need to read some parts of EoPL multiple times before you'll “get it”.</a:t>
            </a:r>
          </a:p>
          <a:p>
            <a:pPr lvl="1"/>
            <a:r>
              <a:rPr lang="en-US" dirty="0"/>
              <a:t>Not because the book isn’t good, but because some of the ideas are deep.</a:t>
            </a:r>
          </a:p>
          <a:p>
            <a:r>
              <a:rPr lang="en-US" dirty="0"/>
              <a:t>Perhaps you will need a few days between readings.</a:t>
            </a:r>
          </a:p>
          <a:p>
            <a:r>
              <a:rPr lang="en-US" dirty="0"/>
              <a:t>I will often assign readings a few days before we discuss things so that you have an opportunity to read it a second time if necessary.</a:t>
            </a:r>
          </a:p>
          <a:p>
            <a:endParaRPr lang="en-US" dirty="0"/>
          </a:p>
        </p:txBody>
      </p:sp>
    </p:spTree>
    <p:extLst>
      <p:ext uri="{BB962C8B-B14F-4D97-AF65-F5344CB8AC3E}">
        <p14:creationId xmlns:p14="http://schemas.microsoft.com/office/powerpoint/2010/main" val="299383996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06A69B-31AB-42A4-AC60-C1D8A4034D3F}" type="slidenum">
              <a:rPr lang="en-US"/>
              <a:pPr/>
              <a:t>19</a:t>
            </a:fld>
            <a:endParaRPr lang="en-US"/>
          </a:p>
        </p:txBody>
      </p:sp>
      <p:sp>
        <p:nvSpPr>
          <p:cNvPr id="344066" name="Rectangle 2"/>
          <p:cNvSpPr>
            <a:spLocks noGrp="1" noRot="1" noChangeAspect="1" noChangeArrowheads="1" noTextEdit="1"/>
          </p:cNvSpPr>
          <p:nvPr>
            <p:ph type="sldImg"/>
          </p:nvPr>
        </p:nvSpPr>
        <p:spPr>
          <a:xfrm>
            <a:off x="458788" y="720725"/>
            <a:ext cx="6399212" cy="3600450"/>
          </a:xfrm>
          <a:ln/>
        </p:spPr>
      </p:sp>
      <p:sp>
        <p:nvSpPr>
          <p:cNvPr id="344067" name="Rectangle 3"/>
          <p:cNvSpPr>
            <a:spLocks noGrp="1" noChangeArrowheads="1"/>
          </p:cNvSpPr>
          <p:nvPr>
            <p:ph type="body" idx="1"/>
          </p:nvPr>
        </p:nvSpPr>
        <p:spPr/>
        <p:txBody>
          <a:bodyPr/>
          <a:lstStyle/>
          <a:p>
            <a:r>
              <a:rPr lang="en-US"/>
              <a:t>Perhaps the intellectual level is as high as any undergraduate course at Rose-Hulman.</a:t>
            </a:r>
          </a:p>
        </p:txBody>
      </p:sp>
    </p:spTree>
    <p:extLst>
      <p:ext uri="{BB962C8B-B14F-4D97-AF65-F5344CB8AC3E}">
        <p14:creationId xmlns:p14="http://schemas.microsoft.com/office/powerpoint/2010/main" val="32076855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2177E80-E0DD-45FE-9DCA-4CF6592B778E}" type="slidenum">
              <a:rPr lang="en-US"/>
              <a:pPr/>
              <a:t>20</a:t>
            </a:fld>
            <a:endParaRPr lang="en-US"/>
          </a:p>
        </p:txBody>
      </p:sp>
      <p:sp>
        <p:nvSpPr>
          <p:cNvPr id="346114" name="Rectangle 2"/>
          <p:cNvSpPr>
            <a:spLocks noGrp="1" noRot="1" noChangeAspect="1" noChangeArrowheads="1" noTextEdit="1"/>
          </p:cNvSpPr>
          <p:nvPr>
            <p:ph type="sldImg"/>
          </p:nvPr>
        </p:nvSpPr>
        <p:spPr>
          <a:xfrm>
            <a:off x="458788" y="720725"/>
            <a:ext cx="6399212" cy="3600450"/>
          </a:xfrm>
          <a:ln/>
        </p:spPr>
      </p:sp>
      <p:sp>
        <p:nvSpPr>
          <p:cNvPr id="346115"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17739379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2E83F18-0FEE-4299-B6F4-67F07548946E}" type="slidenum">
              <a:rPr lang="en-US"/>
              <a:pPr/>
              <a:t>21</a:t>
            </a:fld>
            <a:endParaRPr lang="en-US"/>
          </a:p>
        </p:txBody>
      </p:sp>
      <p:sp>
        <p:nvSpPr>
          <p:cNvPr id="350210" name="Rectangle 2"/>
          <p:cNvSpPr>
            <a:spLocks noGrp="1" noRot="1" noChangeAspect="1" noChangeArrowheads="1" noTextEdit="1"/>
          </p:cNvSpPr>
          <p:nvPr>
            <p:ph type="sldImg"/>
          </p:nvPr>
        </p:nvSpPr>
        <p:spPr>
          <a:xfrm>
            <a:off x="458788" y="720725"/>
            <a:ext cx="6399212" cy="3600450"/>
          </a:xfrm>
          <a:ln/>
        </p:spPr>
      </p:sp>
      <p:sp>
        <p:nvSpPr>
          <p:cNvPr id="350211" name="Rectangle 3"/>
          <p:cNvSpPr>
            <a:spLocks noGrp="1" noChangeArrowheads="1"/>
          </p:cNvSpPr>
          <p:nvPr>
            <p:ph type="body" idx="1"/>
          </p:nvPr>
        </p:nvSpPr>
        <p:spPr/>
        <p:txBody>
          <a:bodyPr/>
          <a:lstStyle/>
          <a:p>
            <a:r>
              <a:rPr lang="en-US" dirty="0"/>
              <a:t>Don't think,</a:t>
            </a:r>
            <a:r>
              <a:rPr lang="en-US" baseline="0" dirty="0"/>
              <a:t> "this is different than anything I ever saw before, thus not worthwhile."</a:t>
            </a:r>
          </a:p>
          <a:p>
            <a:endParaRPr lang="en-US" baseline="0" dirty="0"/>
          </a:p>
          <a:p>
            <a:r>
              <a:rPr lang="en-US" baseline="0" dirty="0"/>
              <a:t>In 1997 I went to the "Java One" conference. This was at the time of the release of Java 1.5.  Some </a:t>
            </a:r>
            <a:r>
              <a:rPr lang="en-US" baseline="0" dirty="0" err="1"/>
              <a:t>eople</a:t>
            </a:r>
            <a:r>
              <a:rPr lang="en-US" baseline="0" dirty="0"/>
              <a:t> were clamoring for first-class procedures in Java.</a:t>
            </a:r>
            <a:endParaRPr lang="en-US" dirty="0"/>
          </a:p>
        </p:txBody>
      </p:sp>
    </p:spTree>
    <p:extLst>
      <p:ext uri="{BB962C8B-B14F-4D97-AF65-F5344CB8AC3E}">
        <p14:creationId xmlns:p14="http://schemas.microsoft.com/office/powerpoint/2010/main" val="23130266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2</a:t>
            </a:fld>
            <a:endParaRPr lang="en-US"/>
          </a:p>
        </p:txBody>
      </p:sp>
    </p:spTree>
    <p:extLst>
      <p:ext uri="{BB962C8B-B14F-4D97-AF65-F5344CB8AC3E}">
        <p14:creationId xmlns:p14="http://schemas.microsoft.com/office/powerpoint/2010/main" val="68588413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8033BCC0-993B-472A-8ECF-B9ED73DC9385}" type="slidenum">
              <a:rPr lang="en-US"/>
              <a:pPr/>
              <a:t>22</a:t>
            </a:fld>
            <a:endParaRPr lang="en-US"/>
          </a:p>
        </p:txBody>
      </p:sp>
      <p:sp>
        <p:nvSpPr>
          <p:cNvPr id="352258" name="Rectangle 2"/>
          <p:cNvSpPr>
            <a:spLocks noGrp="1" noRot="1" noChangeAspect="1" noChangeArrowheads="1" noTextEdit="1"/>
          </p:cNvSpPr>
          <p:nvPr>
            <p:ph type="sldImg"/>
          </p:nvPr>
        </p:nvSpPr>
        <p:spPr>
          <a:xfrm>
            <a:off x="458788" y="720725"/>
            <a:ext cx="6399212" cy="3600450"/>
          </a:xfrm>
          <a:ln/>
        </p:spPr>
      </p:sp>
      <p:sp>
        <p:nvSpPr>
          <p:cNvPr id="352259" name="Rectangle 3"/>
          <p:cNvSpPr>
            <a:spLocks noGrp="1" noChangeArrowheads="1"/>
          </p:cNvSpPr>
          <p:nvPr>
            <p:ph type="body" idx="1"/>
          </p:nvPr>
        </p:nvSpPr>
        <p:spPr/>
        <p:txBody>
          <a:bodyPr/>
          <a:lstStyle/>
          <a:p>
            <a:r>
              <a:rPr lang="en-US" b="1" dirty="0"/>
              <a:t>At the beginning:  Everyone knows what is the best language.  </a:t>
            </a:r>
            <a:r>
              <a:rPr lang="en-US" dirty="0"/>
              <a:t>I am going to count to three, and everyone say it all together.</a:t>
            </a:r>
          </a:p>
          <a:p>
            <a:endParaRPr lang="en-US" dirty="0"/>
          </a:p>
          <a:p>
            <a:r>
              <a:rPr lang="en-US" dirty="0"/>
              <a:t>One, two three.</a:t>
            </a:r>
          </a:p>
        </p:txBody>
      </p:sp>
    </p:spTree>
    <p:extLst>
      <p:ext uri="{BB962C8B-B14F-4D97-AF65-F5344CB8AC3E}">
        <p14:creationId xmlns:p14="http://schemas.microsoft.com/office/powerpoint/2010/main" val="129691952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23</a:t>
            </a:fld>
            <a:endParaRPr lang="en-US"/>
          </a:p>
        </p:txBody>
      </p:sp>
    </p:spTree>
    <p:extLst>
      <p:ext uri="{BB962C8B-B14F-4D97-AF65-F5344CB8AC3E}">
        <p14:creationId xmlns:p14="http://schemas.microsoft.com/office/powerpoint/2010/main" val="4154090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24</a:t>
            </a:fld>
            <a:endParaRPr lang="en-US"/>
          </a:p>
        </p:txBody>
      </p:sp>
    </p:spTree>
    <p:extLst>
      <p:ext uri="{BB962C8B-B14F-4D97-AF65-F5344CB8AC3E}">
        <p14:creationId xmlns:p14="http://schemas.microsoft.com/office/powerpoint/2010/main" val="21384314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25</a:t>
            </a:fld>
            <a:endParaRPr lang="en-US"/>
          </a:p>
        </p:txBody>
      </p:sp>
    </p:spTree>
    <p:extLst>
      <p:ext uri="{BB962C8B-B14F-4D97-AF65-F5344CB8AC3E}">
        <p14:creationId xmlns:p14="http://schemas.microsoft.com/office/powerpoint/2010/main" val="32278614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26</a:t>
            </a:fld>
            <a:endParaRPr lang="en-US"/>
          </a:p>
        </p:txBody>
      </p:sp>
    </p:spTree>
    <p:extLst>
      <p:ext uri="{BB962C8B-B14F-4D97-AF65-F5344CB8AC3E}">
        <p14:creationId xmlns:p14="http://schemas.microsoft.com/office/powerpoint/2010/main" val="22232212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27</a:t>
            </a:fld>
            <a:endParaRPr lang="en-US"/>
          </a:p>
        </p:txBody>
      </p:sp>
    </p:spTree>
    <p:extLst>
      <p:ext uri="{BB962C8B-B14F-4D97-AF65-F5344CB8AC3E}">
        <p14:creationId xmlns:p14="http://schemas.microsoft.com/office/powerpoint/2010/main" val="350237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r>
              <a:rPr lang="en-US" dirty="0"/>
              <a:t>One thing lambda says is </a:t>
            </a:r>
          </a:p>
          <a:p>
            <a:r>
              <a:rPr lang="en-US" dirty="0"/>
              <a:t>"remember and parameterize this code, but don't execute it now."</a:t>
            </a:r>
          </a:p>
          <a:p>
            <a:r>
              <a:rPr lang="en-US" dirty="0"/>
              <a:t>Evaluation</a:t>
            </a:r>
            <a:r>
              <a:rPr lang="en-US" baseline="0" dirty="0"/>
              <a:t> a lambda expression NEVER causes its body to be evaluated.</a:t>
            </a:r>
          </a:p>
          <a:p>
            <a:endParaRPr lang="en-US" baseline="0" dirty="0"/>
          </a:p>
          <a:p>
            <a:r>
              <a:rPr lang="en-US" baseline="0" dirty="0"/>
              <a:t>Ask students about the order of evaluation …in scheme, java</a:t>
            </a:r>
          </a:p>
          <a:p>
            <a:r>
              <a:rPr lang="en-US" baseline="0" dirty="0" err="1"/>
              <a:t>Mwntiob</a:t>
            </a:r>
            <a:r>
              <a:rPr lang="en-US" baseline="0" dirty="0"/>
              <a:t> that this is the kind of question that you may not have been asking before that I want you to learn to ask.</a:t>
            </a:r>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28</a:t>
            </a:fld>
            <a:endParaRPr lang="en-US"/>
          </a:p>
        </p:txBody>
      </p:sp>
    </p:spTree>
    <p:extLst>
      <p:ext uri="{BB962C8B-B14F-4D97-AF65-F5344CB8AC3E}">
        <p14:creationId xmlns:p14="http://schemas.microsoft.com/office/powerpoint/2010/main" val="389612440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r>
              <a:rPr lang="en-US" dirty="0"/>
              <a:t>Mention</a:t>
            </a:r>
            <a:r>
              <a:rPr lang="en-US" baseline="0" dirty="0"/>
              <a:t> the difference between member and member?    Is what member </a:t>
            </a:r>
            <a:r>
              <a:rPr lang="en-US" baseline="0"/>
              <a:t>does inefficient?</a:t>
            </a:r>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29</a:t>
            </a:fld>
            <a:endParaRPr lang="en-US"/>
          </a:p>
        </p:txBody>
      </p:sp>
    </p:spTree>
    <p:extLst>
      <p:ext uri="{BB962C8B-B14F-4D97-AF65-F5344CB8AC3E}">
        <p14:creationId xmlns:p14="http://schemas.microsoft.com/office/powerpoint/2010/main" val="20032304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352D5B2-AE34-4C55-AB6F-517E1ACFB39F}" type="slidenum">
              <a:rPr lang="en-US" smtClean="0"/>
              <a:pPr/>
              <a:t>30</a:t>
            </a:fld>
            <a:endParaRPr lang="en-US"/>
          </a:p>
        </p:txBody>
      </p:sp>
    </p:spTree>
    <p:extLst>
      <p:ext uri="{BB962C8B-B14F-4D97-AF65-F5344CB8AC3E}">
        <p14:creationId xmlns:p14="http://schemas.microsoft.com/office/powerpoint/2010/main" val="215984558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352D5B2-AE34-4C55-AB6F-517E1ACFB39F}" type="slidenum">
              <a:rPr lang="en-US" smtClean="0"/>
              <a:pPr/>
              <a:t>31</a:t>
            </a:fld>
            <a:endParaRPr lang="en-US"/>
          </a:p>
        </p:txBody>
      </p:sp>
    </p:spTree>
    <p:extLst>
      <p:ext uri="{BB962C8B-B14F-4D97-AF65-F5344CB8AC3E}">
        <p14:creationId xmlns:p14="http://schemas.microsoft.com/office/powerpoint/2010/main" val="21630733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DC82725C-350C-46F5-844B-F6E4F7B10B15}" type="slidenum">
              <a:rPr lang="en-US" smtClean="0"/>
              <a:pPr/>
              <a:t>3</a:t>
            </a:fld>
            <a:endParaRPr lang="en-US"/>
          </a:p>
        </p:txBody>
      </p:sp>
    </p:spTree>
    <p:extLst>
      <p:ext uri="{BB962C8B-B14F-4D97-AF65-F5344CB8AC3E}">
        <p14:creationId xmlns:p14="http://schemas.microsoft.com/office/powerpoint/2010/main" val="2190728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F352D5B2-AE34-4C55-AB6F-517E1ACFB39F}" type="slidenum">
              <a:rPr lang="en-US" smtClean="0"/>
              <a:pPr/>
              <a:t>32</a:t>
            </a:fld>
            <a:endParaRPr lang="en-US"/>
          </a:p>
        </p:txBody>
      </p:sp>
    </p:spTree>
    <p:extLst>
      <p:ext uri="{BB962C8B-B14F-4D97-AF65-F5344CB8AC3E}">
        <p14:creationId xmlns:p14="http://schemas.microsoft.com/office/powerpoint/2010/main" val="376792856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r>
              <a:rPr lang="en-US" b="1" dirty="0"/>
              <a:t>On the board,</a:t>
            </a:r>
            <a:r>
              <a:rPr lang="en-US" b="1" baseline="0" dirty="0"/>
              <a:t> like the previous one:</a:t>
            </a:r>
            <a:endParaRPr lang="en-US" baseline="0" dirty="0"/>
          </a:p>
          <a:p>
            <a:r>
              <a:rPr lang="en-US" dirty="0"/>
              <a:t>(define square-sum</a:t>
            </a:r>
          </a:p>
          <a:p>
            <a:r>
              <a:rPr lang="en-US" dirty="0"/>
              <a:t>   (lambda (n)</a:t>
            </a:r>
          </a:p>
          <a:p>
            <a:r>
              <a:rPr lang="en-US" dirty="0"/>
              <a:t>      (if (zero?</a:t>
            </a:r>
            <a:r>
              <a:rPr lang="en-US" baseline="0" dirty="0"/>
              <a:t> n)</a:t>
            </a:r>
          </a:p>
          <a:p>
            <a:r>
              <a:rPr lang="en-US" baseline="0" dirty="0"/>
              <a:t>          0</a:t>
            </a:r>
          </a:p>
          <a:p>
            <a:r>
              <a:rPr lang="en-US" baseline="0" dirty="0"/>
              <a:t>          (+ (* n </a:t>
            </a:r>
            <a:r>
              <a:rPr lang="en-US" baseline="0" dirty="0" err="1"/>
              <a:t>n</a:t>
            </a:r>
            <a:r>
              <a:rPr lang="en-US" baseline="0" dirty="0"/>
              <a:t>)  (square-sum (- n 1))))))</a:t>
            </a:r>
          </a:p>
          <a:p>
            <a:endParaRPr lang="en-US" baseline="0" dirty="0"/>
          </a:p>
          <a:p>
            <a:endParaRPr lang="en-US" baseline="0" dirty="0"/>
          </a:p>
          <a:p>
            <a:r>
              <a:rPr lang="en-US" b="1" baseline="0" dirty="0"/>
              <a:t>This one is on the quiz.  Let them have about 3 minutes to work on it.  </a:t>
            </a:r>
            <a:br>
              <a:rPr lang="en-US" b="1" baseline="0" dirty="0"/>
            </a:br>
            <a:r>
              <a:rPr lang="en-US" b="1" baseline="0" dirty="0"/>
              <a:t>Ask if everyone has it.  If so, then move on, and don't go over it.</a:t>
            </a:r>
          </a:p>
          <a:p>
            <a:r>
              <a:rPr lang="en-US" baseline="0" dirty="0"/>
              <a:t>(define square-all</a:t>
            </a:r>
          </a:p>
          <a:p>
            <a:r>
              <a:rPr lang="en-US" baseline="0" dirty="0"/>
              <a:t>   (lambda (</a:t>
            </a:r>
            <a:r>
              <a:rPr lang="en-US" baseline="0" dirty="0" err="1"/>
              <a:t>ls</a:t>
            </a:r>
            <a:r>
              <a:rPr lang="en-US" baseline="0" dirty="0"/>
              <a:t>)</a:t>
            </a:r>
          </a:p>
          <a:p>
            <a:r>
              <a:rPr lang="en-US" baseline="0" dirty="0"/>
              <a:t>      (if (null? </a:t>
            </a:r>
            <a:r>
              <a:rPr lang="en-US" baseline="0" dirty="0" err="1"/>
              <a:t>ls</a:t>
            </a:r>
            <a:r>
              <a:rPr lang="en-US" baseline="0" dirty="0"/>
              <a:t>)</a:t>
            </a:r>
          </a:p>
          <a:p>
            <a:r>
              <a:rPr lang="en-US" baseline="0" dirty="0"/>
              <a:t>           '()</a:t>
            </a:r>
          </a:p>
          <a:p>
            <a:r>
              <a:rPr lang="en-US" baseline="0" dirty="0"/>
              <a:t>           (cons (* (car </a:t>
            </a:r>
            <a:r>
              <a:rPr lang="en-US" baseline="0" dirty="0" err="1"/>
              <a:t>ls</a:t>
            </a:r>
            <a:r>
              <a:rPr lang="en-US" baseline="0" dirty="0"/>
              <a:t>) (car </a:t>
            </a:r>
            <a:r>
              <a:rPr lang="en-US" baseline="0" dirty="0" err="1"/>
              <a:t>ls</a:t>
            </a:r>
            <a:r>
              <a:rPr lang="en-US" baseline="0" dirty="0"/>
              <a:t>))</a:t>
            </a:r>
          </a:p>
          <a:p>
            <a:r>
              <a:rPr lang="en-US" baseline="0" dirty="0"/>
              <a:t>                    (square-all (</a:t>
            </a:r>
            <a:r>
              <a:rPr lang="en-US" baseline="0" dirty="0" err="1"/>
              <a:t>cdr</a:t>
            </a:r>
            <a:r>
              <a:rPr lang="en-US" baseline="0" dirty="0"/>
              <a:t> </a:t>
            </a:r>
            <a:r>
              <a:rPr lang="en-US" baseline="0" dirty="0" err="1"/>
              <a:t>ls</a:t>
            </a:r>
            <a:r>
              <a:rPr lang="en-US" baseline="0" dirty="0"/>
              <a:t>))))))</a:t>
            </a:r>
          </a:p>
          <a:p>
            <a:endParaRPr lang="en-US" baseline="0" dirty="0"/>
          </a:p>
          <a:p>
            <a:pPr defTabSz="912860">
              <a:defRPr/>
            </a:pPr>
            <a:r>
              <a:rPr lang="en-US" b="1" dirty="0"/>
              <a:t>On the board,</a:t>
            </a:r>
            <a:r>
              <a:rPr lang="en-US" b="1" baseline="0" dirty="0"/>
              <a:t> like the previous one:</a:t>
            </a:r>
            <a:endParaRPr lang="en-US" baseline="0" dirty="0"/>
          </a:p>
          <a:p>
            <a:r>
              <a:rPr lang="en-US" baseline="0" dirty="0"/>
              <a:t>(define make-list</a:t>
            </a:r>
          </a:p>
          <a:p>
            <a:r>
              <a:rPr lang="en-US" baseline="0" dirty="0"/>
              <a:t>   (lambda (n </a:t>
            </a:r>
            <a:r>
              <a:rPr lang="en-US" baseline="0" dirty="0" err="1"/>
              <a:t>obj</a:t>
            </a:r>
            <a:r>
              <a:rPr lang="en-US" baseline="0" dirty="0"/>
              <a:t>)</a:t>
            </a:r>
          </a:p>
          <a:p>
            <a:r>
              <a:rPr lang="en-US" baseline="0" dirty="0"/>
              <a:t>       (if (zero?  n)</a:t>
            </a:r>
          </a:p>
          <a:p>
            <a:r>
              <a:rPr lang="en-US" baseline="0" dirty="0"/>
              <a:t>           '()</a:t>
            </a:r>
          </a:p>
          <a:p>
            <a:r>
              <a:rPr lang="en-US" baseline="0" dirty="0"/>
              <a:t>            (cons </a:t>
            </a:r>
            <a:r>
              <a:rPr lang="en-US" baseline="0" dirty="0" err="1"/>
              <a:t>obj</a:t>
            </a:r>
            <a:r>
              <a:rPr lang="en-US" baseline="0" dirty="0"/>
              <a:t> (make-list (- n 1))))))</a:t>
            </a:r>
          </a:p>
          <a:p>
            <a:endParaRPr lang="en-US" baseline="0" dirty="0"/>
          </a:p>
          <a:p>
            <a:endParaRPr lang="en-US" baseline="0" dirty="0"/>
          </a:p>
          <a:p>
            <a:endParaRPr lang="en-US" dirty="0"/>
          </a:p>
        </p:txBody>
      </p:sp>
      <p:sp>
        <p:nvSpPr>
          <p:cNvPr id="4" name="Slide Number Placeholder 3"/>
          <p:cNvSpPr>
            <a:spLocks noGrp="1"/>
          </p:cNvSpPr>
          <p:nvPr>
            <p:ph type="sldNum" sz="quarter" idx="10"/>
          </p:nvPr>
        </p:nvSpPr>
        <p:spPr/>
        <p:txBody>
          <a:bodyPr/>
          <a:lstStyle/>
          <a:p>
            <a:fld id="{F352D5B2-AE34-4C55-AB6F-517E1ACFB39F}" type="slidenum">
              <a:rPr lang="en-US" smtClean="0"/>
              <a:pPr/>
              <a:t>33</a:t>
            </a:fld>
            <a:endParaRPr lang="en-US"/>
          </a:p>
        </p:txBody>
      </p:sp>
    </p:spTree>
    <p:extLst>
      <p:ext uri="{BB962C8B-B14F-4D97-AF65-F5344CB8AC3E}">
        <p14:creationId xmlns:p14="http://schemas.microsoft.com/office/powerpoint/2010/main" val="17993101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4</a:t>
            </a:fld>
            <a:endParaRPr lang="en-US"/>
          </a:p>
        </p:txBody>
      </p:sp>
    </p:spTree>
    <p:extLst>
      <p:ext uri="{BB962C8B-B14F-4D97-AF65-F5344CB8AC3E}">
        <p14:creationId xmlns:p14="http://schemas.microsoft.com/office/powerpoint/2010/main" val="143764420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5</a:t>
            </a:fld>
            <a:endParaRPr lang="en-US"/>
          </a:p>
        </p:txBody>
      </p:sp>
    </p:spTree>
    <p:extLst>
      <p:ext uri="{BB962C8B-B14F-4D97-AF65-F5344CB8AC3E}">
        <p14:creationId xmlns:p14="http://schemas.microsoft.com/office/powerpoint/2010/main" val="5458738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772BBEE-0ED0-4AF6-8D22-ECE7454DC3FC}" type="slidenum">
              <a:rPr lang="en-US" smtClean="0"/>
              <a:pPr/>
              <a:t>8</a:t>
            </a:fld>
            <a:endParaRPr lang="en-US"/>
          </a:p>
        </p:txBody>
      </p:sp>
    </p:spTree>
    <p:extLst>
      <p:ext uri="{BB962C8B-B14F-4D97-AF65-F5344CB8AC3E}">
        <p14:creationId xmlns:p14="http://schemas.microsoft.com/office/powerpoint/2010/main" val="3393545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E772BBEE-0ED0-4AF6-8D22-ECE7454DC3FC}" type="slidenum">
              <a:rPr lang="en-US" smtClean="0"/>
              <a:pPr/>
              <a:t>9</a:t>
            </a:fld>
            <a:endParaRPr lang="en-US"/>
          </a:p>
        </p:txBody>
      </p:sp>
    </p:spTree>
    <p:extLst>
      <p:ext uri="{BB962C8B-B14F-4D97-AF65-F5344CB8AC3E}">
        <p14:creationId xmlns:p14="http://schemas.microsoft.com/office/powerpoint/2010/main" val="382952689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9212" cy="3600450"/>
          </a:xfrm>
        </p:spPr>
      </p:sp>
      <p:sp>
        <p:nvSpPr>
          <p:cNvPr id="3" name="Notes Placeholder 2"/>
          <p:cNvSpPr>
            <a:spLocks noGrp="1"/>
          </p:cNvSpPr>
          <p:nvPr>
            <p:ph type="body" idx="1"/>
          </p:nvPr>
        </p:nvSpPr>
        <p:spPr/>
        <p:txBody>
          <a:bodyPr>
            <a:normAutofit/>
          </a:bodyPr>
          <a:lstStyle/>
          <a:p>
            <a:r>
              <a:rPr lang="en-US" dirty="0"/>
              <a:t>The first one is true. And according to the evaluations from the 18 or so times I have taught this, most of the students like it too!</a:t>
            </a:r>
          </a:p>
          <a:p>
            <a:endParaRPr lang="en-US" dirty="0"/>
          </a:p>
          <a:p>
            <a:r>
              <a:rPr lang="en-US" dirty="0"/>
              <a:t>On Senior exit surveys, one question we ask is "What is your favorite</a:t>
            </a:r>
            <a:r>
              <a:rPr lang="en-US" baseline="0" dirty="0"/>
              <a:t> CSSE course?"  Every year, this one gets the most votes.</a:t>
            </a:r>
          </a:p>
          <a:p>
            <a:r>
              <a:rPr lang="en-US" b="1" baseline="0" dirty="0"/>
              <a:t>Full </a:t>
            </a:r>
            <a:r>
              <a:rPr lang="en-US" b="1" baseline="0" dirty="0" err="1"/>
              <a:t>dusclosure</a:t>
            </a:r>
            <a:r>
              <a:rPr lang="en-US" b="1" baseline="0" dirty="0"/>
              <a:t>:</a:t>
            </a:r>
            <a:r>
              <a:rPr lang="en-US" baseline="0" dirty="0"/>
              <a:t>  It usually also gets one or two votes for least favorite course</a:t>
            </a:r>
            <a:endParaRPr lang="en-US" dirty="0"/>
          </a:p>
          <a:p>
            <a:endParaRPr lang="en-US" dirty="0"/>
          </a:p>
          <a:p>
            <a:r>
              <a:rPr lang="en-US" dirty="0"/>
              <a:t>The second</a:t>
            </a:r>
            <a:r>
              <a:rPr lang="en-US" baseline="0" dirty="0"/>
              <a:t> one is true only if you don't keep up!</a:t>
            </a:r>
          </a:p>
          <a:p>
            <a:r>
              <a:rPr lang="en-US" baseline="0" dirty="0"/>
              <a:t>In Spring of 2009, 61 students.  28 A's and 10 B+'s</a:t>
            </a:r>
          </a:p>
          <a:p>
            <a:r>
              <a:rPr lang="en-US" baseline="0" dirty="0"/>
              <a:t>Unfortunately, every time I teach the course a few students get behind and can never catch up.</a:t>
            </a:r>
          </a:p>
          <a:p>
            <a:r>
              <a:rPr lang="en-US" baseline="0" dirty="0"/>
              <a:t>Decide now that this will not be you!</a:t>
            </a:r>
          </a:p>
          <a:p>
            <a:endParaRPr lang="en-US" baseline="0" dirty="0"/>
          </a:p>
          <a:p>
            <a:r>
              <a:rPr lang="en-US" baseline="0" dirty="0"/>
              <a:t>On most assignments, you will spend a lot of time writing a little bit of code, and you will learn a lot.  The assignments are key.  They are cumulative.  Do not miss any,</a:t>
            </a:r>
          </a:p>
          <a:p>
            <a:endParaRPr lang="en-US" baseline="0" dirty="0"/>
          </a:p>
          <a:p>
            <a:endParaRPr lang="en-US" dirty="0"/>
          </a:p>
        </p:txBody>
      </p:sp>
      <p:sp>
        <p:nvSpPr>
          <p:cNvPr id="4" name="Slide Number Placeholder 3"/>
          <p:cNvSpPr>
            <a:spLocks noGrp="1"/>
          </p:cNvSpPr>
          <p:nvPr>
            <p:ph type="sldNum" sz="quarter" idx="10"/>
          </p:nvPr>
        </p:nvSpPr>
        <p:spPr/>
        <p:txBody>
          <a:bodyPr/>
          <a:lstStyle/>
          <a:p>
            <a:fld id="{C5B7D4F8-BAB4-41B3-BA43-7C65ACC6C01C}" type="slidenum">
              <a:rPr lang="en-US" smtClean="0"/>
              <a:pPr/>
              <a:t>10</a:t>
            </a:fld>
            <a:endParaRPr lang="en-US"/>
          </a:p>
        </p:txBody>
      </p:sp>
    </p:spTree>
    <p:extLst>
      <p:ext uri="{BB962C8B-B14F-4D97-AF65-F5344CB8AC3E}">
        <p14:creationId xmlns:p14="http://schemas.microsoft.com/office/powerpoint/2010/main" val="2844561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0AD4BF8-2EA7-4921-B18A-5F155B1E0717}" type="slidenum">
              <a:rPr lang="en-US"/>
              <a:pPr/>
              <a:t>11</a:t>
            </a:fld>
            <a:endParaRPr lang="en-US"/>
          </a:p>
        </p:txBody>
      </p:sp>
      <p:sp>
        <p:nvSpPr>
          <p:cNvPr id="331778" name="Rectangle 2"/>
          <p:cNvSpPr>
            <a:spLocks noGrp="1" noRot="1" noChangeAspect="1" noChangeArrowheads="1" noTextEdit="1"/>
          </p:cNvSpPr>
          <p:nvPr>
            <p:ph type="sldImg"/>
          </p:nvPr>
        </p:nvSpPr>
        <p:spPr>
          <a:xfrm>
            <a:off x="458788" y="720725"/>
            <a:ext cx="6399212" cy="3600450"/>
          </a:xfrm>
          <a:ln/>
        </p:spPr>
      </p:sp>
      <p:sp>
        <p:nvSpPr>
          <p:cNvPr id="331779" name="Rectangle 3"/>
          <p:cNvSpPr>
            <a:spLocks noGrp="1" noChangeArrowheads="1"/>
          </p:cNvSpPr>
          <p:nvPr>
            <p:ph type="body" idx="1"/>
          </p:nvPr>
        </p:nvSpPr>
        <p:spPr/>
        <p:txBody>
          <a:bodyPr/>
          <a:lstStyle/>
          <a:p>
            <a:r>
              <a:rPr lang="en-US" dirty="0"/>
              <a:t>I hope to give you some background, then assign a lot of problems that will lead you into the real learning.  </a:t>
            </a:r>
          </a:p>
          <a:p>
            <a:r>
              <a:rPr lang="en-US" dirty="0"/>
              <a:t>Don't bypass them.  </a:t>
            </a:r>
          </a:p>
          <a:p>
            <a:r>
              <a:rPr lang="en-US" dirty="0"/>
              <a:t>Welcome them.</a:t>
            </a:r>
          </a:p>
        </p:txBody>
      </p:sp>
    </p:spTree>
    <p:extLst>
      <p:ext uri="{BB962C8B-B14F-4D97-AF65-F5344CB8AC3E}">
        <p14:creationId xmlns:p14="http://schemas.microsoft.com/office/powerpoint/2010/main" val="21938558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47810" name="Group 2"/>
          <p:cNvGrpSpPr>
            <a:grpSpLocks/>
          </p:cNvGrpSpPr>
          <p:nvPr/>
        </p:nvGrpSpPr>
        <p:grpSpPr bwMode="auto">
          <a:xfrm>
            <a:off x="1" y="0"/>
            <a:ext cx="12198351" cy="6851650"/>
            <a:chOff x="1" y="0"/>
            <a:chExt cx="5763" cy="4316"/>
          </a:xfrm>
        </p:grpSpPr>
        <p:sp>
          <p:nvSpPr>
            <p:cNvPr id="247811"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7812"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7813"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grpSp>
          <p:nvGrpSpPr>
            <p:cNvPr id="247814" name="Group 6"/>
            <p:cNvGrpSpPr>
              <a:grpSpLocks/>
            </p:cNvGrpSpPr>
            <p:nvPr/>
          </p:nvGrpSpPr>
          <p:grpSpPr bwMode="auto">
            <a:xfrm>
              <a:off x="288" y="0"/>
              <a:ext cx="5098" cy="4316"/>
              <a:chOff x="288" y="0"/>
              <a:chExt cx="5098" cy="4316"/>
            </a:xfrm>
          </p:grpSpPr>
          <p:sp>
            <p:nvSpPr>
              <p:cNvPr id="247815"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16"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17"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18"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19"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0"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1"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2"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3"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4"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5"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6"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7827"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grpSp>
        <p:sp>
          <p:nvSpPr>
            <p:cNvPr id="247828"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7829"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7830"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247831"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endParaRPr lang="en-US"/>
            </a:p>
          </p:txBody>
        </p:sp>
        <p:sp>
          <p:nvSpPr>
            <p:cNvPr id="247832"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endParaRPr lang="en-US"/>
            </a:p>
          </p:txBody>
        </p:sp>
        <p:sp>
          <p:nvSpPr>
            <p:cNvPr id="247833"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247834"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endParaRPr lang="en-US"/>
            </a:p>
          </p:txBody>
        </p:sp>
        <p:sp>
          <p:nvSpPr>
            <p:cNvPr id="247835"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endParaRPr lang="en-US"/>
            </a:p>
          </p:txBody>
        </p:sp>
        <p:sp>
          <p:nvSpPr>
            <p:cNvPr id="247836"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endParaRPr lang="en-US"/>
            </a:p>
          </p:txBody>
        </p:sp>
        <p:sp>
          <p:nvSpPr>
            <p:cNvPr id="247837"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endParaRPr lang="en-US"/>
            </a:p>
          </p:txBody>
        </p:sp>
        <p:sp>
          <p:nvSpPr>
            <p:cNvPr id="247838"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endParaRPr lang="en-US"/>
            </a:p>
          </p:txBody>
        </p:sp>
        <p:grpSp>
          <p:nvGrpSpPr>
            <p:cNvPr id="247839" name="Group 31"/>
            <p:cNvGrpSpPr>
              <a:grpSpLocks/>
            </p:cNvGrpSpPr>
            <p:nvPr/>
          </p:nvGrpSpPr>
          <p:grpSpPr bwMode="auto">
            <a:xfrm>
              <a:off x="1" y="392"/>
              <a:ext cx="5758" cy="1571"/>
              <a:chOff x="1" y="392"/>
              <a:chExt cx="5758" cy="1571"/>
            </a:xfrm>
          </p:grpSpPr>
          <p:sp>
            <p:nvSpPr>
              <p:cNvPr id="247840"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endParaRPr lang="en-US"/>
              </a:p>
            </p:txBody>
          </p:sp>
          <p:sp>
            <p:nvSpPr>
              <p:cNvPr id="247841"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endParaRPr lang="en-US"/>
              </a:p>
            </p:txBody>
          </p:sp>
          <p:sp>
            <p:nvSpPr>
              <p:cNvPr id="247842"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endParaRPr lang="en-US"/>
              </a:p>
            </p:txBody>
          </p:sp>
          <p:sp>
            <p:nvSpPr>
              <p:cNvPr id="247843"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endParaRPr lang="en-US"/>
              </a:p>
            </p:txBody>
          </p:sp>
          <p:sp>
            <p:nvSpPr>
              <p:cNvPr id="247844"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endParaRPr lang="en-US"/>
              </a:p>
            </p:txBody>
          </p:sp>
        </p:grpSp>
        <p:sp>
          <p:nvSpPr>
            <p:cNvPr id="247845"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endParaRPr lang="en-US"/>
            </a:p>
          </p:txBody>
        </p:sp>
        <p:sp>
          <p:nvSpPr>
            <p:cNvPr id="247846"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endParaRPr lang="en-US"/>
            </a:p>
          </p:txBody>
        </p:sp>
      </p:grpSp>
      <p:sp>
        <p:nvSpPr>
          <p:cNvPr id="247847" name="Rectangle 39"/>
          <p:cNvSpPr>
            <a:spLocks noGrp="1" noChangeArrowheads="1"/>
          </p:cNvSpPr>
          <p:nvPr>
            <p:ph type="ctrTitle" sz="quarter"/>
          </p:nvPr>
        </p:nvSpPr>
        <p:spPr>
          <a:xfrm>
            <a:off x="914400" y="1692276"/>
            <a:ext cx="10363200" cy="1736725"/>
          </a:xfrm>
        </p:spPr>
        <p:txBody>
          <a:bodyPr anchor="b"/>
          <a:lstStyle>
            <a:lvl1pPr>
              <a:defRPr sz="5400"/>
            </a:lvl1pPr>
          </a:lstStyle>
          <a:p>
            <a:r>
              <a:rPr lang="en-US"/>
              <a:t>Click to edit Master title style</a:t>
            </a:r>
          </a:p>
        </p:txBody>
      </p:sp>
      <p:sp>
        <p:nvSpPr>
          <p:cNvPr id="247848" name="Rectangle 40"/>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247849" name="Rectangle 41"/>
          <p:cNvSpPr>
            <a:spLocks noGrp="1" noChangeArrowheads="1"/>
          </p:cNvSpPr>
          <p:nvPr>
            <p:ph type="dt" sz="quarter" idx="2"/>
          </p:nvPr>
        </p:nvSpPr>
        <p:spPr/>
        <p:txBody>
          <a:bodyPr/>
          <a:lstStyle>
            <a:lvl1pPr>
              <a:defRPr/>
            </a:lvl1pPr>
          </a:lstStyle>
          <a:p>
            <a:endParaRPr lang="en-US"/>
          </a:p>
        </p:txBody>
      </p:sp>
      <p:sp>
        <p:nvSpPr>
          <p:cNvPr id="247850" name="Rectangle 42"/>
          <p:cNvSpPr>
            <a:spLocks noGrp="1" noChangeArrowheads="1"/>
          </p:cNvSpPr>
          <p:nvPr>
            <p:ph type="ftr" sz="quarter" idx="3"/>
          </p:nvPr>
        </p:nvSpPr>
        <p:spPr/>
        <p:txBody>
          <a:bodyPr/>
          <a:lstStyle>
            <a:lvl1pPr>
              <a:defRPr/>
            </a:lvl1pPr>
          </a:lstStyle>
          <a:p>
            <a:endParaRPr lang="en-US"/>
          </a:p>
        </p:txBody>
      </p:sp>
      <p:sp>
        <p:nvSpPr>
          <p:cNvPr id="247851" name="Rectangle 43"/>
          <p:cNvSpPr>
            <a:spLocks noGrp="1" noChangeArrowheads="1"/>
          </p:cNvSpPr>
          <p:nvPr>
            <p:ph type="sldNum" sz="quarter" idx="4"/>
          </p:nvPr>
        </p:nvSpPr>
        <p:spPr/>
        <p:txBody>
          <a:bodyPr/>
          <a:lstStyle>
            <a:lvl1pPr>
              <a:defRPr/>
            </a:lvl1pPr>
          </a:lstStyle>
          <a:p>
            <a:fld id="{47FB2ED1-7D44-4B17-95E3-A36BE60D63B1}"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7D8FACD6-9AED-4B5E-9EFC-B974ADE5FCEB}"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DD0B186-D861-4E4D-A82E-48974E0EDB16}"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1"/>
            <a:ext cx="53848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41763"/>
            <a:ext cx="53848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p:cNvSpPr>
            <a:spLocks noGrp="1"/>
          </p:cNvSpPr>
          <p:nvPr>
            <p:ph type="dt" sz="half" idx="10"/>
          </p:nvPr>
        </p:nvSpPr>
        <p:spPr>
          <a:xfrm>
            <a:off x="609600" y="6243638"/>
            <a:ext cx="2844800" cy="457200"/>
          </a:xfrm>
        </p:spPr>
        <p:txBody>
          <a:bodyPr/>
          <a:lstStyle>
            <a:lvl1pPr>
              <a:defRPr/>
            </a:lvl1pPr>
          </a:lstStyle>
          <a:p>
            <a:endParaRPr lang="en-US"/>
          </a:p>
        </p:txBody>
      </p:sp>
      <p:sp>
        <p:nvSpPr>
          <p:cNvPr id="7" name="Footer Placeholder 6"/>
          <p:cNvSpPr>
            <a:spLocks noGrp="1"/>
          </p:cNvSpPr>
          <p:nvPr>
            <p:ph type="ftr" sz="quarter" idx="11"/>
          </p:nvPr>
        </p:nvSpPr>
        <p:spPr>
          <a:xfrm>
            <a:off x="4165600" y="6248400"/>
            <a:ext cx="3860800" cy="457200"/>
          </a:xfrm>
        </p:spPr>
        <p:txBody>
          <a:bodyPr/>
          <a:lstStyle>
            <a:lvl1pPr>
              <a:defRPr/>
            </a:lvl1pPr>
          </a:lstStyle>
          <a:p>
            <a:endParaRPr lang="en-US"/>
          </a:p>
        </p:txBody>
      </p:sp>
      <p:sp>
        <p:nvSpPr>
          <p:cNvPr id="8" name="Slide Number Placeholder 7"/>
          <p:cNvSpPr>
            <a:spLocks noGrp="1"/>
          </p:cNvSpPr>
          <p:nvPr>
            <p:ph type="sldNum" sz="quarter" idx="12"/>
          </p:nvPr>
        </p:nvSpPr>
        <p:spPr>
          <a:xfrm>
            <a:off x="8737600" y="6243638"/>
            <a:ext cx="2844800" cy="457200"/>
          </a:xfrm>
        </p:spPr>
        <p:txBody>
          <a:bodyPr/>
          <a:lstStyle>
            <a:lvl1pPr>
              <a:defRPr/>
            </a:lvl1pPr>
          </a:lstStyle>
          <a:p>
            <a:fld id="{CB9ADB0E-4C8C-4C40-B2CC-A7EA872F08B4}" type="slidenum">
              <a:rPr lang="en-US"/>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3638"/>
            <a:ext cx="2844800" cy="457200"/>
          </a:xfrm>
        </p:spPr>
        <p:txBody>
          <a:bodyPr/>
          <a:lstStyle>
            <a:lvl1pPr>
              <a:defRPr/>
            </a:lvl1pPr>
          </a:lstStyle>
          <a:p>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3638"/>
            <a:ext cx="2844800" cy="457200"/>
          </a:xfrm>
        </p:spPr>
        <p:txBody>
          <a:bodyPr/>
          <a:lstStyle>
            <a:lvl1pPr>
              <a:defRPr/>
            </a:lvl1pPr>
          </a:lstStyle>
          <a:p>
            <a:fld id="{148CBBCA-5874-402D-866C-9872642CCAB5}"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A62C86AE-C0FC-4D7D-9362-A038D8CF71D8}"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38DB9ACC-FFD5-45B0-B185-BD861D8A88B6}"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5D71972B-33D4-4295-A3F0-8D34ABEAD789}"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6E992FD3-6A99-4F83-A447-0655CD50A5F3}"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4864885B-43D5-4D90-BC3E-B725BEEC90B5}"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763AF9E8-57AA-4278-AA3D-6F2996E2670F}"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F472A70D-05CA-41CC-90C3-EBB6B6D369A4}"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57D1919-0DCC-4B02-8CB2-B56A8909983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39216"/>
                <a:invGamma/>
              </a:schemeClr>
            </a:gs>
          </a:gsLst>
          <a:lin ang="5400000" scaled="1"/>
        </a:gradFill>
        <a:effectLst/>
      </p:bgPr>
    </p:bg>
    <p:spTree>
      <p:nvGrpSpPr>
        <p:cNvPr id="1" name=""/>
        <p:cNvGrpSpPr/>
        <p:nvPr/>
      </p:nvGrpSpPr>
      <p:grpSpPr>
        <a:xfrm>
          <a:off x="0" y="0"/>
          <a:ext cx="0" cy="0"/>
          <a:chOff x="0" y="0"/>
          <a:chExt cx="0" cy="0"/>
        </a:xfrm>
      </p:grpSpPr>
      <p:grpSp>
        <p:nvGrpSpPr>
          <p:cNvPr id="246786" name="Group 2"/>
          <p:cNvGrpSpPr>
            <a:grpSpLocks/>
          </p:cNvGrpSpPr>
          <p:nvPr/>
        </p:nvGrpSpPr>
        <p:grpSpPr bwMode="auto">
          <a:xfrm>
            <a:off x="2118" y="0"/>
            <a:ext cx="12198349" cy="6851650"/>
            <a:chOff x="1" y="0"/>
            <a:chExt cx="5763" cy="4316"/>
          </a:xfrm>
        </p:grpSpPr>
        <p:sp>
          <p:nvSpPr>
            <p:cNvPr id="246787" name="Freeform 3"/>
            <p:cNvSpPr>
              <a:spLocks/>
            </p:cNvSpPr>
            <p:nvPr/>
          </p:nvSpPr>
          <p:spPr bwMode="hidden">
            <a:xfrm>
              <a:off x="5045" y="2626"/>
              <a:ext cx="719" cy="1690"/>
            </a:xfrm>
            <a:custGeom>
              <a:avLst/>
              <a:gdLst/>
              <a:ahLst/>
              <a:cxnLst>
                <a:cxn ang="0">
                  <a:pos x="717" y="72"/>
                </a:cxn>
                <a:cxn ang="0">
                  <a:pos x="717" y="0"/>
                </a:cxn>
                <a:cxn ang="0">
                  <a:pos x="699" y="101"/>
                </a:cxn>
                <a:cxn ang="0">
                  <a:pos x="675" y="209"/>
                </a:cxn>
                <a:cxn ang="0">
                  <a:pos x="627" y="389"/>
                </a:cxn>
                <a:cxn ang="0">
                  <a:pos x="574" y="569"/>
                </a:cxn>
                <a:cxn ang="0">
                  <a:pos x="502" y="749"/>
                </a:cxn>
                <a:cxn ang="0">
                  <a:pos x="424" y="935"/>
                </a:cxn>
                <a:cxn ang="0">
                  <a:pos x="334" y="1121"/>
                </a:cxn>
                <a:cxn ang="0">
                  <a:pos x="233" y="1312"/>
                </a:cxn>
                <a:cxn ang="0">
                  <a:pos x="125" y="1498"/>
                </a:cxn>
                <a:cxn ang="0">
                  <a:pos x="0" y="1690"/>
                </a:cxn>
                <a:cxn ang="0">
                  <a:pos x="11" y="1690"/>
                </a:cxn>
                <a:cxn ang="0">
                  <a:pos x="137" y="1498"/>
                </a:cxn>
                <a:cxn ang="0">
                  <a:pos x="245" y="1312"/>
                </a:cxn>
                <a:cxn ang="0">
                  <a:pos x="346" y="1121"/>
                </a:cxn>
                <a:cxn ang="0">
                  <a:pos x="436" y="935"/>
                </a:cxn>
                <a:cxn ang="0">
                  <a:pos x="514" y="749"/>
                </a:cxn>
                <a:cxn ang="0">
                  <a:pos x="585" y="569"/>
                </a:cxn>
                <a:cxn ang="0">
                  <a:pos x="639" y="389"/>
                </a:cxn>
                <a:cxn ang="0">
                  <a:pos x="687" y="209"/>
                </a:cxn>
                <a:cxn ang="0">
                  <a:pos x="705" y="143"/>
                </a:cxn>
                <a:cxn ang="0">
                  <a:pos x="717" y="72"/>
                </a:cxn>
                <a:cxn ang="0">
                  <a:pos x="717" y="72"/>
                </a:cxn>
              </a:cxnLst>
              <a:rect l="0" t="0" r="r" b="b"/>
              <a:pathLst>
                <a:path w="717" h="1690">
                  <a:moveTo>
                    <a:pt x="717" y="72"/>
                  </a:moveTo>
                  <a:lnTo>
                    <a:pt x="717" y="0"/>
                  </a:lnTo>
                  <a:lnTo>
                    <a:pt x="699" y="101"/>
                  </a:lnTo>
                  <a:lnTo>
                    <a:pt x="675" y="209"/>
                  </a:lnTo>
                  <a:lnTo>
                    <a:pt x="627" y="389"/>
                  </a:lnTo>
                  <a:lnTo>
                    <a:pt x="574" y="569"/>
                  </a:lnTo>
                  <a:lnTo>
                    <a:pt x="502" y="749"/>
                  </a:lnTo>
                  <a:lnTo>
                    <a:pt x="424" y="935"/>
                  </a:lnTo>
                  <a:lnTo>
                    <a:pt x="334" y="1121"/>
                  </a:lnTo>
                  <a:lnTo>
                    <a:pt x="233" y="1312"/>
                  </a:lnTo>
                  <a:lnTo>
                    <a:pt x="125" y="1498"/>
                  </a:lnTo>
                  <a:lnTo>
                    <a:pt x="0" y="1690"/>
                  </a:lnTo>
                  <a:lnTo>
                    <a:pt x="11" y="1690"/>
                  </a:lnTo>
                  <a:lnTo>
                    <a:pt x="137" y="1498"/>
                  </a:lnTo>
                  <a:lnTo>
                    <a:pt x="245" y="1312"/>
                  </a:lnTo>
                  <a:lnTo>
                    <a:pt x="346" y="1121"/>
                  </a:lnTo>
                  <a:lnTo>
                    <a:pt x="436" y="935"/>
                  </a:lnTo>
                  <a:lnTo>
                    <a:pt x="514" y="749"/>
                  </a:lnTo>
                  <a:lnTo>
                    <a:pt x="585" y="569"/>
                  </a:lnTo>
                  <a:lnTo>
                    <a:pt x="639" y="389"/>
                  </a:lnTo>
                  <a:lnTo>
                    <a:pt x="687" y="209"/>
                  </a:lnTo>
                  <a:lnTo>
                    <a:pt x="705" y="143"/>
                  </a:lnTo>
                  <a:lnTo>
                    <a:pt x="717" y="72"/>
                  </a:lnTo>
                  <a:lnTo>
                    <a:pt x="717" y="7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6788" name="Freeform 4"/>
            <p:cNvSpPr>
              <a:spLocks/>
            </p:cNvSpPr>
            <p:nvPr/>
          </p:nvSpPr>
          <p:spPr bwMode="hidden">
            <a:xfrm>
              <a:off x="5386" y="3794"/>
              <a:ext cx="378" cy="522"/>
            </a:xfrm>
            <a:custGeom>
              <a:avLst/>
              <a:gdLst/>
              <a:ahLst/>
              <a:cxnLst>
                <a:cxn ang="0">
                  <a:pos x="377" y="0"/>
                </a:cxn>
                <a:cxn ang="0">
                  <a:pos x="293" y="132"/>
                </a:cxn>
                <a:cxn ang="0">
                  <a:pos x="204" y="264"/>
                </a:cxn>
                <a:cxn ang="0">
                  <a:pos x="102" y="396"/>
                </a:cxn>
                <a:cxn ang="0">
                  <a:pos x="0" y="522"/>
                </a:cxn>
                <a:cxn ang="0">
                  <a:pos x="12" y="522"/>
                </a:cxn>
                <a:cxn ang="0">
                  <a:pos x="114" y="402"/>
                </a:cxn>
                <a:cxn ang="0">
                  <a:pos x="204" y="282"/>
                </a:cxn>
                <a:cxn ang="0">
                  <a:pos x="377" y="24"/>
                </a:cxn>
                <a:cxn ang="0">
                  <a:pos x="377" y="0"/>
                </a:cxn>
                <a:cxn ang="0">
                  <a:pos x="377" y="0"/>
                </a:cxn>
              </a:cxnLst>
              <a:rect l="0" t="0" r="r" b="b"/>
              <a:pathLst>
                <a:path w="377" h="522">
                  <a:moveTo>
                    <a:pt x="377" y="0"/>
                  </a:moveTo>
                  <a:lnTo>
                    <a:pt x="293" y="132"/>
                  </a:lnTo>
                  <a:lnTo>
                    <a:pt x="204" y="264"/>
                  </a:lnTo>
                  <a:lnTo>
                    <a:pt x="102" y="396"/>
                  </a:lnTo>
                  <a:lnTo>
                    <a:pt x="0" y="522"/>
                  </a:lnTo>
                  <a:lnTo>
                    <a:pt x="12" y="522"/>
                  </a:lnTo>
                  <a:lnTo>
                    <a:pt x="114" y="402"/>
                  </a:lnTo>
                  <a:lnTo>
                    <a:pt x="204" y="282"/>
                  </a:lnTo>
                  <a:lnTo>
                    <a:pt x="377" y="24"/>
                  </a:lnTo>
                  <a:lnTo>
                    <a:pt x="377" y="0"/>
                  </a:lnTo>
                  <a:lnTo>
                    <a:pt x="377" y="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6789" name="Freeform 5"/>
            <p:cNvSpPr>
              <a:spLocks/>
            </p:cNvSpPr>
            <p:nvPr/>
          </p:nvSpPr>
          <p:spPr bwMode="hidden">
            <a:xfrm>
              <a:off x="5680" y="4214"/>
              <a:ext cx="84" cy="102"/>
            </a:xfrm>
            <a:custGeom>
              <a:avLst/>
              <a:gdLst/>
              <a:ahLst/>
              <a:cxnLst>
                <a:cxn ang="0">
                  <a:pos x="0" y="102"/>
                </a:cxn>
                <a:cxn ang="0">
                  <a:pos x="18" y="102"/>
                </a:cxn>
                <a:cxn ang="0">
                  <a:pos x="48" y="60"/>
                </a:cxn>
                <a:cxn ang="0">
                  <a:pos x="84" y="24"/>
                </a:cxn>
                <a:cxn ang="0">
                  <a:pos x="84" y="0"/>
                </a:cxn>
                <a:cxn ang="0">
                  <a:pos x="42" y="54"/>
                </a:cxn>
                <a:cxn ang="0">
                  <a:pos x="0" y="102"/>
                </a:cxn>
                <a:cxn ang="0">
                  <a:pos x="0" y="102"/>
                </a:cxn>
              </a:cxnLst>
              <a:rect l="0" t="0" r="r" b="b"/>
              <a:pathLst>
                <a:path w="84" h="102">
                  <a:moveTo>
                    <a:pt x="0" y="102"/>
                  </a:moveTo>
                  <a:lnTo>
                    <a:pt x="18" y="102"/>
                  </a:lnTo>
                  <a:lnTo>
                    <a:pt x="48" y="60"/>
                  </a:lnTo>
                  <a:lnTo>
                    <a:pt x="84" y="24"/>
                  </a:lnTo>
                  <a:lnTo>
                    <a:pt x="84" y="0"/>
                  </a:lnTo>
                  <a:lnTo>
                    <a:pt x="42" y="54"/>
                  </a:lnTo>
                  <a:lnTo>
                    <a:pt x="0" y="102"/>
                  </a:lnTo>
                  <a:lnTo>
                    <a:pt x="0" y="102"/>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grpSp>
          <p:nvGrpSpPr>
            <p:cNvPr id="246790" name="Group 6"/>
            <p:cNvGrpSpPr>
              <a:grpSpLocks/>
            </p:cNvGrpSpPr>
            <p:nvPr/>
          </p:nvGrpSpPr>
          <p:grpSpPr bwMode="auto">
            <a:xfrm>
              <a:off x="288" y="0"/>
              <a:ext cx="5098" cy="4316"/>
              <a:chOff x="288" y="0"/>
              <a:chExt cx="5098" cy="4316"/>
            </a:xfrm>
          </p:grpSpPr>
          <p:sp>
            <p:nvSpPr>
              <p:cNvPr id="246791" name="Freeform 7"/>
              <p:cNvSpPr>
                <a:spLocks/>
              </p:cNvSpPr>
              <p:nvPr userDrawn="1"/>
            </p:nvSpPr>
            <p:spPr bwMode="hidden">
              <a:xfrm>
                <a:off x="2789" y="0"/>
                <a:ext cx="72" cy="4316"/>
              </a:xfrm>
              <a:custGeom>
                <a:avLst/>
                <a:gdLst/>
                <a:ahLst/>
                <a:cxnLst>
                  <a:cxn ang="0">
                    <a:pos x="0" y="0"/>
                  </a:cxn>
                  <a:cxn ang="0">
                    <a:pos x="60" y="4316"/>
                  </a:cxn>
                  <a:cxn ang="0">
                    <a:pos x="72" y="4316"/>
                  </a:cxn>
                  <a:cxn ang="0">
                    <a:pos x="12" y="0"/>
                  </a:cxn>
                  <a:cxn ang="0">
                    <a:pos x="0" y="0"/>
                  </a:cxn>
                  <a:cxn ang="0">
                    <a:pos x="0" y="0"/>
                  </a:cxn>
                </a:cxnLst>
                <a:rect l="0" t="0" r="r" b="b"/>
                <a:pathLst>
                  <a:path w="72" h="4316">
                    <a:moveTo>
                      <a:pt x="0" y="0"/>
                    </a:moveTo>
                    <a:lnTo>
                      <a:pt x="60" y="4316"/>
                    </a:lnTo>
                    <a:lnTo>
                      <a:pt x="72" y="4316"/>
                    </a:lnTo>
                    <a:lnTo>
                      <a:pt x="12" y="0"/>
                    </a:lnTo>
                    <a:lnTo>
                      <a:pt x="0" y="0"/>
                    </a:lnTo>
                    <a:lnTo>
                      <a:pt x="0"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2" name="Freeform 8"/>
              <p:cNvSpPr>
                <a:spLocks/>
              </p:cNvSpPr>
              <p:nvPr userDrawn="1"/>
            </p:nvSpPr>
            <p:spPr bwMode="hidden">
              <a:xfrm>
                <a:off x="3089" y="0"/>
                <a:ext cx="174" cy="4316"/>
              </a:xfrm>
              <a:custGeom>
                <a:avLst/>
                <a:gdLst/>
                <a:ahLst/>
                <a:cxnLst>
                  <a:cxn ang="0">
                    <a:pos x="24" y="0"/>
                  </a:cxn>
                  <a:cxn ang="0">
                    <a:pos x="12" y="0"/>
                  </a:cxn>
                  <a:cxn ang="0">
                    <a:pos x="42" y="216"/>
                  </a:cxn>
                  <a:cxn ang="0">
                    <a:pos x="72" y="444"/>
                  </a:cxn>
                  <a:cxn ang="0">
                    <a:pos x="96" y="689"/>
                  </a:cxn>
                  <a:cxn ang="0">
                    <a:pos x="120" y="947"/>
                  </a:cxn>
                  <a:cxn ang="0">
                    <a:pos x="132" y="1211"/>
                  </a:cxn>
                  <a:cxn ang="0">
                    <a:pos x="150" y="1487"/>
                  </a:cxn>
                  <a:cxn ang="0">
                    <a:pos x="156" y="1768"/>
                  </a:cxn>
                  <a:cxn ang="0">
                    <a:pos x="162" y="2062"/>
                  </a:cxn>
                  <a:cxn ang="0">
                    <a:pos x="156" y="2644"/>
                  </a:cxn>
                  <a:cxn ang="0">
                    <a:pos x="126" y="3225"/>
                  </a:cxn>
                  <a:cxn ang="0">
                    <a:pos x="108" y="3507"/>
                  </a:cxn>
                  <a:cxn ang="0">
                    <a:pos x="78" y="3788"/>
                  </a:cxn>
                  <a:cxn ang="0">
                    <a:pos x="42" y="4058"/>
                  </a:cxn>
                  <a:cxn ang="0">
                    <a:pos x="0" y="4316"/>
                  </a:cxn>
                  <a:cxn ang="0">
                    <a:pos x="12" y="4316"/>
                  </a:cxn>
                  <a:cxn ang="0">
                    <a:pos x="54" y="4058"/>
                  </a:cxn>
                  <a:cxn ang="0">
                    <a:pos x="90" y="3782"/>
                  </a:cxn>
                  <a:cxn ang="0">
                    <a:pos x="120" y="3507"/>
                  </a:cxn>
                  <a:cxn ang="0">
                    <a:pos x="138" y="3219"/>
                  </a:cxn>
                  <a:cxn ang="0">
                    <a:pos x="168" y="2638"/>
                  </a:cxn>
                  <a:cxn ang="0">
                    <a:pos x="174" y="2056"/>
                  </a:cxn>
                  <a:cxn ang="0">
                    <a:pos x="168" y="1768"/>
                  </a:cxn>
                  <a:cxn ang="0">
                    <a:pos x="162" y="1487"/>
                  </a:cxn>
                  <a:cxn ang="0">
                    <a:pos x="144" y="1211"/>
                  </a:cxn>
                  <a:cxn ang="0">
                    <a:pos x="132" y="941"/>
                  </a:cxn>
                  <a:cxn ang="0">
                    <a:pos x="108" y="689"/>
                  </a:cxn>
                  <a:cxn ang="0">
                    <a:pos x="84" y="444"/>
                  </a:cxn>
                  <a:cxn ang="0">
                    <a:pos x="54" y="216"/>
                  </a:cxn>
                  <a:cxn ang="0">
                    <a:pos x="24" y="0"/>
                  </a:cxn>
                  <a:cxn ang="0">
                    <a:pos x="24" y="0"/>
                  </a:cxn>
                </a:cxnLst>
                <a:rect l="0" t="0" r="r" b="b"/>
                <a:pathLst>
                  <a:path w="174" h="4316">
                    <a:moveTo>
                      <a:pt x="24" y="0"/>
                    </a:moveTo>
                    <a:lnTo>
                      <a:pt x="12" y="0"/>
                    </a:lnTo>
                    <a:lnTo>
                      <a:pt x="42" y="216"/>
                    </a:lnTo>
                    <a:lnTo>
                      <a:pt x="72" y="444"/>
                    </a:lnTo>
                    <a:lnTo>
                      <a:pt x="96" y="689"/>
                    </a:lnTo>
                    <a:lnTo>
                      <a:pt x="120" y="947"/>
                    </a:lnTo>
                    <a:lnTo>
                      <a:pt x="132" y="1211"/>
                    </a:lnTo>
                    <a:lnTo>
                      <a:pt x="150" y="1487"/>
                    </a:lnTo>
                    <a:lnTo>
                      <a:pt x="156" y="1768"/>
                    </a:lnTo>
                    <a:lnTo>
                      <a:pt x="162" y="2062"/>
                    </a:lnTo>
                    <a:lnTo>
                      <a:pt x="156" y="2644"/>
                    </a:lnTo>
                    <a:lnTo>
                      <a:pt x="126" y="3225"/>
                    </a:lnTo>
                    <a:lnTo>
                      <a:pt x="108" y="3507"/>
                    </a:lnTo>
                    <a:lnTo>
                      <a:pt x="78" y="3788"/>
                    </a:lnTo>
                    <a:lnTo>
                      <a:pt x="42" y="4058"/>
                    </a:lnTo>
                    <a:lnTo>
                      <a:pt x="0" y="4316"/>
                    </a:lnTo>
                    <a:lnTo>
                      <a:pt x="12" y="4316"/>
                    </a:lnTo>
                    <a:lnTo>
                      <a:pt x="54" y="4058"/>
                    </a:lnTo>
                    <a:lnTo>
                      <a:pt x="90" y="3782"/>
                    </a:lnTo>
                    <a:lnTo>
                      <a:pt x="120" y="3507"/>
                    </a:lnTo>
                    <a:lnTo>
                      <a:pt x="138" y="3219"/>
                    </a:lnTo>
                    <a:lnTo>
                      <a:pt x="168" y="2638"/>
                    </a:lnTo>
                    <a:lnTo>
                      <a:pt x="174" y="2056"/>
                    </a:lnTo>
                    <a:lnTo>
                      <a:pt x="168" y="1768"/>
                    </a:lnTo>
                    <a:lnTo>
                      <a:pt x="162" y="1487"/>
                    </a:lnTo>
                    <a:lnTo>
                      <a:pt x="144" y="1211"/>
                    </a:lnTo>
                    <a:lnTo>
                      <a:pt x="132" y="941"/>
                    </a:lnTo>
                    <a:lnTo>
                      <a:pt x="108" y="689"/>
                    </a:lnTo>
                    <a:lnTo>
                      <a:pt x="84" y="444"/>
                    </a:lnTo>
                    <a:lnTo>
                      <a:pt x="54" y="216"/>
                    </a:lnTo>
                    <a:lnTo>
                      <a:pt x="24" y="0"/>
                    </a:lnTo>
                    <a:lnTo>
                      <a:pt x="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3" name="Freeform 9"/>
              <p:cNvSpPr>
                <a:spLocks/>
              </p:cNvSpPr>
              <p:nvPr userDrawn="1"/>
            </p:nvSpPr>
            <p:spPr bwMode="hidden">
              <a:xfrm>
                <a:off x="3358" y="0"/>
                <a:ext cx="337" cy="4316"/>
              </a:xfrm>
              <a:custGeom>
                <a:avLst/>
                <a:gdLst/>
                <a:ahLst/>
                <a:cxnLst>
                  <a:cxn ang="0">
                    <a:pos x="329" y="2014"/>
                  </a:cxn>
                  <a:cxn ang="0">
                    <a:pos x="317" y="1726"/>
                  </a:cxn>
                  <a:cxn ang="0">
                    <a:pos x="293" y="1445"/>
                  </a:cxn>
                  <a:cxn ang="0">
                    <a:pos x="263" y="1175"/>
                  </a:cxn>
                  <a:cxn ang="0">
                    <a:pos x="228" y="917"/>
                  </a:cxn>
                  <a:cxn ang="0">
                    <a:pos x="186" y="665"/>
                  </a:cxn>
                  <a:cxn ang="0">
                    <a:pos x="132" y="432"/>
                  </a:cxn>
                  <a:cxn ang="0">
                    <a:pos x="78" y="204"/>
                  </a:cxn>
                  <a:cxn ang="0">
                    <a:pos x="12" y="0"/>
                  </a:cxn>
                  <a:cxn ang="0">
                    <a:pos x="0" y="0"/>
                  </a:cxn>
                  <a:cxn ang="0">
                    <a:pos x="66" y="204"/>
                  </a:cxn>
                  <a:cxn ang="0">
                    <a:pos x="120" y="432"/>
                  </a:cxn>
                  <a:cxn ang="0">
                    <a:pos x="174" y="665"/>
                  </a:cxn>
                  <a:cxn ang="0">
                    <a:pos x="216" y="917"/>
                  </a:cxn>
                  <a:cxn ang="0">
                    <a:pos x="251" y="1175"/>
                  </a:cxn>
                  <a:cxn ang="0">
                    <a:pos x="281" y="1445"/>
                  </a:cxn>
                  <a:cxn ang="0">
                    <a:pos x="305" y="1726"/>
                  </a:cxn>
                  <a:cxn ang="0">
                    <a:pos x="317" y="2014"/>
                  </a:cxn>
                  <a:cxn ang="0">
                    <a:pos x="323" y="2314"/>
                  </a:cxn>
                  <a:cxn ang="0">
                    <a:pos x="317" y="2608"/>
                  </a:cxn>
                  <a:cxn ang="0">
                    <a:pos x="305" y="2907"/>
                  </a:cxn>
                  <a:cxn ang="0">
                    <a:pos x="281" y="3201"/>
                  </a:cxn>
                  <a:cxn ang="0">
                    <a:pos x="257" y="3489"/>
                  </a:cxn>
                  <a:cxn ang="0">
                    <a:pos x="216" y="3777"/>
                  </a:cxn>
                  <a:cxn ang="0">
                    <a:pos x="174" y="4052"/>
                  </a:cxn>
                  <a:cxn ang="0">
                    <a:pos x="120" y="4316"/>
                  </a:cxn>
                  <a:cxn ang="0">
                    <a:pos x="132" y="4316"/>
                  </a:cxn>
                  <a:cxn ang="0">
                    <a:pos x="186" y="4052"/>
                  </a:cxn>
                  <a:cxn ang="0">
                    <a:pos x="228" y="3777"/>
                  </a:cxn>
                  <a:cxn ang="0">
                    <a:pos x="269" y="3489"/>
                  </a:cxn>
                  <a:cxn ang="0">
                    <a:pos x="293" y="3201"/>
                  </a:cxn>
                  <a:cxn ang="0">
                    <a:pos x="317" y="2907"/>
                  </a:cxn>
                  <a:cxn ang="0">
                    <a:pos x="329" y="2608"/>
                  </a:cxn>
                  <a:cxn ang="0">
                    <a:pos x="335" y="2314"/>
                  </a:cxn>
                  <a:cxn ang="0">
                    <a:pos x="329" y="2014"/>
                  </a:cxn>
                  <a:cxn ang="0">
                    <a:pos x="329" y="2014"/>
                  </a:cxn>
                </a:cxnLst>
                <a:rect l="0" t="0" r="r" b="b"/>
                <a:pathLst>
                  <a:path w="335" h="4316">
                    <a:moveTo>
                      <a:pt x="329" y="2014"/>
                    </a:moveTo>
                    <a:lnTo>
                      <a:pt x="317" y="1726"/>
                    </a:lnTo>
                    <a:lnTo>
                      <a:pt x="293" y="1445"/>
                    </a:lnTo>
                    <a:lnTo>
                      <a:pt x="263" y="1175"/>
                    </a:lnTo>
                    <a:lnTo>
                      <a:pt x="228" y="917"/>
                    </a:lnTo>
                    <a:lnTo>
                      <a:pt x="186" y="665"/>
                    </a:lnTo>
                    <a:lnTo>
                      <a:pt x="132" y="432"/>
                    </a:lnTo>
                    <a:lnTo>
                      <a:pt x="78" y="204"/>
                    </a:lnTo>
                    <a:lnTo>
                      <a:pt x="12" y="0"/>
                    </a:lnTo>
                    <a:lnTo>
                      <a:pt x="0" y="0"/>
                    </a:lnTo>
                    <a:lnTo>
                      <a:pt x="66" y="204"/>
                    </a:lnTo>
                    <a:lnTo>
                      <a:pt x="120" y="432"/>
                    </a:lnTo>
                    <a:lnTo>
                      <a:pt x="174" y="665"/>
                    </a:lnTo>
                    <a:lnTo>
                      <a:pt x="216" y="917"/>
                    </a:lnTo>
                    <a:lnTo>
                      <a:pt x="251" y="1175"/>
                    </a:lnTo>
                    <a:lnTo>
                      <a:pt x="281" y="1445"/>
                    </a:lnTo>
                    <a:lnTo>
                      <a:pt x="305" y="1726"/>
                    </a:lnTo>
                    <a:lnTo>
                      <a:pt x="317" y="2014"/>
                    </a:lnTo>
                    <a:lnTo>
                      <a:pt x="323" y="2314"/>
                    </a:lnTo>
                    <a:lnTo>
                      <a:pt x="317" y="2608"/>
                    </a:lnTo>
                    <a:lnTo>
                      <a:pt x="305" y="2907"/>
                    </a:lnTo>
                    <a:lnTo>
                      <a:pt x="281" y="3201"/>
                    </a:lnTo>
                    <a:lnTo>
                      <a:pt x="257" y="3489"/>
                    </a:lnTo>
                    <a:lnTo>
                      <a:pt x="216" y="3777"/>
                    </a:lnTo>
                    <a:lnTo>
                      <a:pt x="174" y="4052"/>
                    </a:lnTo>
                    <a:lnTo>
                      <a:pt x="120" y="4316"/>
                    </a:lnTo>
                    <a:lnTo>
                      <a:pt x="132" y="4316"/>
                    </a:lnTo>
                    <a:lnTo>
                      <a:pt x="186" y="4052"/>
                    </a:lnTo>
                    <a:lnTo>
                      <a:pt x="228" y="3777"/>
                    </a:lnTo>
                    <a:lnTo>
                      <a:pt x="269" y="3489"/>
                    </a:lnTo>
                    <a:lnTo>
                      <a:pt x="293" y="3201"/>
                    </a:lnTo>
                    <a:lnTo>
                      <a:pt x="317" y="2907"/>
                    </a:lnTo>
                    <a:lnTo>
                      <a:pt x="329" y="2608"/>
                    </a:lnTo>
                    <a:lnTo>
                      <a:pt x="335" y="2314"/>
                    </a:lnTo>
                    <a:lnTo>
                      <a:pt x="329" y="2014"/>
                    </a:lnTo>
                    <a:lnTo>
                      <a:pt x="329" y="201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4" name="Freeform 10"/>
              <p:cNvSpPr>
                <a:spLocks/>
              </p:cNvSpPr>
              <p:nvPr userDrawn="1"/>
            </p:nvSpPr>
            <p:spPr bwMode="hidden">
              <a:xfrm>
                <a:off x="3676" y="0"/>
                <a:ext cx="427" cy="4316"/>
              </a:xfrm>
              <a:custGeom>
                <a:avLst/>
                <a:gdLst/>
                <a:ahLst/>
                <a:cxnLst>
                  <a:cxn ang="0">
                    <a:pos x="413" y="1924"/>
                  </a:cxn>
                  <a:cxn ang="0">
                    <a:pos x="395" y="1690"/>
                  </a:cxn>
                  <a:cxn ang="0">
                    <a:pos x="365" y="1457"/>
                  </a:cxn>
                  <a:cxn ang="0">
                    <a:pos x="329" y="1229"/>
                  </a:cxn>
                  <a:cxn ang="0">
                    <a:pos x="281" y="1001"/>
                  </a:cxn>
                  <a:cxn ang="0">
                    <a:pos x="227" y="761"/>
                  </a:cxn>
                  <a:cxn ang="0">
                    <a:pos x="162" y="522"/>
                  </a:cxn>
                  <a:cxn ang="0">
                    <a:pos x="90" y="270"/>
                  </a:cxn>
                  <a:cxn ang="0">
                    <a:pos x="12" y="0"/>
                  </a:cxn>
                  <a:cxn ang="0">
                    <a:pos x="0" y="0"/>
                  </a:cxn>
                  <a:cxn ang="0">
                    <a:pos x="84" y="270"/>
                  </a:cxn>
                  <a:cxn ang="0">
                    <a:pos x="156" y="522"/>
                  </a:cxn>
                  <a:cxn ang="0">
                    <a:pos x="216" y="767"/>
                  </a:cxn>
                  <a:cxn ang="0">
                    <a:pos x="275" y="1001"/>
                  </a:cxn>
                  <a:cxn ang="0">
                    <a:pos x="317" y="1235"/>
                  </a:cxn>
                  <a:cxn ang="0">
                    <a:pos x="353" y="1463"/>
                  </a:cxn>
                  <a:cxn ang="0">
                    <a:pos x="383" y="1690"/>
                  </a:cxn>
                  <a:cxn ang="0">
                    <a:pos x="401" y="1924"/>
                  </a:cxn>
                  <a:cxn ang="0">
                    <a:pos x="413" y="2188"/>
                  </a:cxn>
                  <a:cxn ang="0">
                    <a:pos x="407" y="2458"/>
                  </a:cxn>
                  <a:cxn ang="0">
                    <a:pos x="395" y="2733"/>
                  </a:cxn>
                  <a:cxn ang="0">
                    <a:pos x="365" y="3021"/>
                  </a:cxn>
                  <a:cxn ang="0">
                    <a:pos x="329" y="3321"/>
                  </a:cxn>
                  <a:cxn ang="0">
                    <a:pos x="275" y="3639"/>
                  </a:cxn>
                  <a:cxn ang="0">
                    <a:pos x="204" y="3968"/>
                  </a:cxn>
                  <a:cxn ang="0">
                    <a:pos x="126" y="4316"/>
                  </a:cxn>
                  <a:cxn ang="0">
                    <a:pos x="138" y="4316"/>
                  </a:cxn>
                  <a:cxn ang="0">
                    <a:pos x="216" y="3968"/>
                  </a:cxn>
                  <a:cxn ang="0">
                    <a:pos x="287" y="3639"/>
                  </a:cxn>
                  <a:cxn ang="0">
                    <a:pos x="341" y="3321"/>
                  </a:cxn>
                  <a:cxn ang="0">
                    <a:pos x="377" y="3021"/>
                  </a:cxn>
                  <a:cxn ang="0">
                    <a:pos x="407" y="2733"/>
                  </a:cxn>
                  <a:cxn ang="0">
                    <a:pos x="419" y="2458"/>
                  </a:cxn>
                  <a:cxn ang="0">
                    <a:pos x="425" y="2188"/>
                  </a:cxn>
                  <a:cxn ang="0">
                    <a:pos x="413" y="1924"/>
                  </a:cxn>
                  <a:cxn ang="0">
                    <a:pos x="413" y="1924"/>
                  </a:cxn>
                </a:cxnLst>
                <a:rect l="0" t="0" r="r" b="b"/>
                <a:pathLst>
                  <a:path w="425" h="4316">
                    <a:moveTo>
                      <a:pt x="413" y="1924"/>
                    </a:moveTo>
                    <a:lnTo>
                      <a:pt x="395" y="1690"/>
                    </a:lnTo>
                    <a:lnTo>
                      <a:pt x="365" y="1457"/>
                    </a:lnTo>
                    <a:lnTo>
                      <a:pt x="329" y="1229"/>
                    </a:lnTo>
                    <a:lnTo>
                      <a:pt x="281" y="1001"/>
                    </a:lnTo>
                    <a:lnTo>
                      <a:pt x="227" y="761"/>
                    </a:lnTo>
                    <a:lnTo>
                      <a:pt x="162" y="522"/>
                    </a:lnTo>
                    <a:lnTo>
                      <a:pt x="90" y="270"/>
                    </a:lnTo>
                    <a:lnTo>
                      <a:pt x="12" y="0"/>
                    </a:lnTo>
                    <a:lnTo>
                      <a:pt x="0" y="0"/>
                    </a:lnTo>
                    <a:lnTo>
                      <a:pt x="84" y="270"/>
                    </a:lnTo>
                    <a:lnTo>
                      <a:pt x="156" y="522"/>
                    </a:lnTo>
                    <a:lnTo>
                      <a:pt x="216" y="767"/>
                    </a:lnTo>
                    <a:lnTo>
                      <a:pt x="275" y="1001"/>
                    </a:lnTo>
                    <a:lnTo>
                      <a:pt x="317" y="1235"/>
                    </a:lnTo>
                    <a:lnTo>
                      <a:pt x="353" y="1463"/>
                    </a:lnTo>
                    <a:lnTo>
                      <a:pt x="383" y="1690"/>
                    </a:lnTo>
                    <a:lnTo>
                      <a:pt x="401" y="1924"/>
                    </a:lnTo>
                    <a:lnTo>
                      <a:pt x="413" y="2188"/>
                    </a:lnTo>
                    <a:lnTo>
                      <a:pt x="407" y="2458"/>
                    </a:lnTo>
                    <a:lnTo>
                      <a:pt x="395" y="2733"/>
                    </a:lnTo>
                    <a:lnTo>
                      <a:pt x="365" y="3021"/>
                    </a:lnTo>
                    <a:lnTo>
                      <a:pt x="329" y="3321"/>
                    </a:lnTo>
                    <a:lnTo>
                      <a:pt x="275" y="3639"/>
                    </a:lnTo>
                    <a:lnTo>
                      <a:pt x="204" y="3968"/>
                    </a:lnTo>
                    <a:lnTo>
                      <a:pt x="126" y="4316"/>
                    </a:lnTo>
                    <a:lnTo>
                      <a:pt x="138" y="4316"/>
                    </a:lnTo>
                    <a:lnTo>
                      <a:pt x="216" y="3968"/>
                    </a:lnTo>
                    <a:lnTo>
                      <a:pt x="287" y="3639"/>
                    </a:lnTo>
                    <a:lnTo>
                      <a:pt x="341" y="3321"/>
                    </a:lnTo>
                    <a:lnTo>
                      <a:pt x="377" y="3021"/>
                    </a:lnTo>
                    <a:lnTo>
                      <a:pt x="407" y="2733"/>
                    </a:lnTo>
                    <a:lnTo>
                      <a:pt x="419" y="2458"/>
                    </a:lnTo>
                    <a:lnTo>
                      <a:pt x="425" y="2188"/>
                    </a:lnTo>
                    <a:lnTo>
                      <a:pt x="413" y="1924"/>
                    </a:lnTo>
                    <a:lnTo>
                      <a:pt x="413" y="1924"/>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5" name="Freeform 11"/>
              <p:cNvSpPr>
                <a:spLocks/>
              </p:cNvSpPr>
              <p:nvPr userDrawn="1"/>
            </p:nvSpPr>
            <p:spPr bwMode="hidden">
              <a:xfrm>
                <a:off x="3946" y="0"/>
                <a:ext cx="558" cy="4316"/>
              </a:xfrm>
              <a:custGeom>
                <a:avLst/>
                <a:gdLst/>
                <a:ahLst/>
                <a:cxnLst>
                  <a:cxn ang="0">
                    <a:pos x="556" y="2020"/>
                  </a:cxn>
                  <a:cxn ang="0">
                    <a:pos x="538" y="1732"/>
                  </a:cxn>
                  <a:cxn ang="0">
                    <a:pos x="503" y="1445"/>
                  </a:cxn>
                  <a:cxn ang="0">
                    <a:pos x="455" y="1175"/>
                  </a:cxn>
                  <a:cxn ang="0">
                    <a:pos x="395" y="911"/>
                  </a:cxn>
                  <a:cxn ang="0">
                    <a:pos x="317" y="659"/>
                  </a:cxn>
                  <a:cxn ang="0">
                    <a:pos x="228" y="426"/>
                  </a:cxn>
                  <a:cxn ang="0">
                    <a:pos x="126" y="204"/>
                  </a:cxn>
                  <a:cxn ang="0">
                    <a:pos x="12" y="0"/>
                  </a:cxn>
                  <a:cxn ang="0">
                    <a:pos x="0" y="0"/>
                  </a:cxn>
                  <a:cxn ang="0">
                    <a:pos x="114" y="204"/>
                  </a:cxn>
                  <a:cxn ang="0">
                    <a:pos x="216" y="426"/>
                  </a:cxn>
                  <a:cxn ang="0">
                    <a:pos x="305" y="659"/>
                  </a:cxn>
                  <a:cxn ang="0">
                    <a:pos x="383" y="911"/>
                  </a:cxn>
                  <a:cxn ang="0">
                    <a:pos x="443" y="1175"/>
                  </a:cxn>
                  <a:cxn ang="0">
                    <a:pos x="491" y="1445"/>
                  </a:cxn>
                  <a:cxn ang="0">
                    <a:pos x="526" y="1732"/>
                  </a:cxn>
                  <a:cxn ang="0">
                    <a:pos x="544" y="2020"/>
                  </a:cxn>
                  <a:cxn ang="0">
                    <a:pos x="544" y="2326"/>
                  </a:cxn>
                  <a:cxn ang="0">
                    <a:pos x="532" y="2632"/>
                  </a:cxn>
                  <a:cxn ang="0">
                    <a:pos x="503" y="2931"/>
                  </a:cxn>
                  <a:cxn ang="0">
                    <a:pos x="455" y="3225"/>
                  </a:cxn>
                  <a:cxn ang="0">
                    <a:pos x="389" y="3513"/>
                  </a:cxn>
                  <a:cxn ang="0">
                    <a:pos x="311" y="3788"/>
                  </a:cxn>
                  <a:cxn ang="0">
                    <a:pos x="216" y="4058"/>
                  </a:cxn>
                  <a:cxn ang="0">
                    <a:pos x="102" y="4316"/>
                  </a:cxn>
                  <a:cxn ang="0">
                    <a:pos x="114" y="4316"/>
                  </a:cxn>
                  <a:cxn ang="0">
                    <a:pos x="228" y="4058"/>
                  </a:cxn>
                  <a:cxn ang="0">
                    <a:pos x="323" y="3788"/>
                  </a:cxn>
                  <a:cxn ang="0">
                    <a:pos x="401" y="3513"/>
                  </a:cxn>
                  <a:cxn ang="0">
                    <a:pos x="467" y="3225"/>
                  </a:cxn>
                  <a:cxn ang="0">
                    <a:pos x="515" y="2931"/>
                  </a:cxn>
                  <a:cxn ang="0">
                    <a:pos x="544" y="2632"/>
                  </a:cxn>
                  <a:cxn ang="0">
                    <a:pos x="556" y="2326"/>
                  </a:cxn>
                  <a:cxn ang="0">
                    <a:pos x="556" y="2020"/>
                  </a:cxn>
                  <a:cxn ang="0">
                    <a:pos x="556" y="2020"/>
                  </a:cxn>
                </a:cxnLst>
                <a:rect l="0" t="0" r="r" b="b"/>
                <a:pathLst>
                  <a:path w="556" h="4316">
                    <a:moveTo>
                      <a:pt x="556" y="2020"/>
                    </a:moveTo>
                    <a:lnTo>
                      <a:pt x="538" y="1732"/>
                    </a:lnTo>
                    <a:lnTo>
                      <a:pt x="503" y="1445"/>
                    </a:lnTo>
                    <a:lnTo>
                      <a:pt x="455" y="1175"/>
                    </a:lnTo>
                    <a:lnTo>
                      <a:pt x="395" y="911"/>
                    </a:lnTo>
                    <a:lnTo>
                      <a:pt x="317" y="659"/>
                    </a:lnTo>
                    <a:lnTo>
                      <a:pt x="228" y="426"/>
                    </a:lnTo>
                    <a:lnTo>
                      <a:pt x="126" y="204"/>
                    </a:lnTo>
                    <a:lnTo>
                      <a:pt x="12" y="0"/>
                    </a:lnTo>
                    <a:lnTo>
                      <a:pt x="0" y="0"/>
                    </a:lnTo>
                    <a:lnTo>
                      <a:pt x="114" y="204"/>
                    </a:lnTo>
                    <a:lnTo>
                      <a:pt x="216" y="426"/>
                    </a:lnTo>
                    <a:lnTo>
                      <a:pt x="305" y="659"/>
                    </a:lnTo>
                    <a:lnTo>
                      <a:pt x="383" y="911"/>
                    </a:lnTo>
                    <a:lnTo>
                      <a:pt x="443" y="1175"/>
                    </a:lnTo>
                    <a:lnTo>
                      <a:pt x="491" y="1445"/>
                    </a:lnTo>
                    <a:lnTo>
                      <a:pt x="526" y="1732"/>
                    </a:lnTo>
                    <a:lnTo>
                      <a:pt x="544" y="2020"/>
                    </a:lnTo>
                    <a:lnTo>
                      <a:pt x="544" y="2326"/>
                    </a:lnTo>
                    <a:lnTo>
                      <a:pt x="532" y="2632"/>
                    </a:lnTo>
                    <a:lnTo>
                      <a:pt x="503" y="2931"/>
                    </a:lnTo>
                    <a:lnTo>
                      <a:pt x="455" y="3225"/>
                    </a:lnTo>
                    <a:lnTo>
                      <a:pt x="389" y="3513"/>
                    </a:lnTo>
                    <a:lnTo>
                      <a:pt x="311" y="3788"/>
                    </a:lnTo>
                    <a:lnTo>
                      <a:pt x="216" y="4058"/>
                    </a:lnTo>
                    <a:lnTo>
                      <a:pt x="102" y="4316"/>
                    </a:lnTo>
                    <a:lnTo>
                      <a:pt x="114" y="4316"/>
                    </a:lnTo>
                    <a:lnTo>
                      <a:pt x="228" y="4058"/>
                    </a:lnTo>
                    <a:lnTo>
                      <a:pt x="323" y="3788"/>
                    </a:lnTo>
                    <a:lnTo>
                      <a:pt x="401" y="3513"/>
                    </a:lnTo>
                    <a:lnTo>
                      <a:pt x="467" y="3225"/>
                    </a:lnTo>
                    <a:lnTo>
                      <a:pt x="515" y="2931"/>
                    </a:lnTo>
                    <a:lnTo>
                      <a:pt x="544" y="2632"/>
                    </a:lnTo>
                    <a:lnTo>
                      <a:pt x="556" y="2326"/>
                    </a:lnTo>
                    <a:lnTo>
                      <a:pt x="556" y="2020"/>
                    </a:lnTo>
                    <a:lnTo>
                      <a:pt x="556" y="202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6" name="Freeform 12"/>
              <p:cNvSpPr>
                <a:spLocks/>
              </p:cNvSpPr>
              <p:nvPr userDrawn="1"/>
            </p:nvSpPr>
            <p:spPr bwMode="hidden">
              <a:xfrm>
                <a:off x="4246" y="0"/>
                <a:ext cx="690" cy="4316"/>
              </a:xfrm>
              <a:custGeom>
                <a:avLst/>
                <a:gdLst/>
                <a:ahLst/>
                <a:cxnLst>
                  <a:cxn ang="0">
                    <a:pos x="688" y="2086"/>
                  </a:cxn>
                  <a:cxn ang="0">
                    <a:pos x="670" y="1810"/>
                  </a:cxn>
                  <a:cxn ang="0">
                    <a:pos x="634" y="1541"/>
                  </a:cxn>
                  <a:cxn ang="0">
                    <a:pos x="574" y="1271"/>
                  </a:cxn>
                  <a:cxn ang="0">
                    <a:pos x="497" y="1007"/>
                  </a:cxn>
                  <a:cxn ang="0">
                    <a:pos x="401" y="749"/>
                  </a:cxn>
                  <a:cxn ang="0">
                    <a:pos x="293" y="492"/>
                  </a:cxn>
                  <a:cxn ang="0">
                    <a:pos x="162" y="240"/>
                  </a:cxn>
                  <a:cxn ang="0">
                    <a:pos x="12" y="0"/>
                  </a:cxn>
                  <a:cxn ang="0">
                    <a:pos x="0" y="0"/>
                  </a:cxn>
                  <a:cxn ang="0">
                    <a:pos x="150" y="240"/>
                  </a:cxn>
                  <a:cxn ang="0">
                    <a:pos x="281" y="492"/>
                  </a:cxn>
                  <a:cxn ang="0">
                    <a:pos x="389" y="749"/>
                  </a:cxn>
                  <a:cxn ang="0">
                    <a:pos x="485" y="1007"/>
                  </a:cxn>
                  <a:cxn ang="0">
                    <a:pos x="562" y="1271"/>
                  </a:cxn>
                  <a:cxn ang="0">
                    <a:pos x="622" y="1541"/>
                  </a:cxn>
                  <a:cxn ang="0">
                    <a:pos x="658" y="1810"/>
                  </a:cxn>
                  <a:cxn ang="0">
                    <a:pos x="676" y="2086"/>
                  </a:cxn>
                  <a:cxn ang="0">
                    <a:pos x="676" y="2368"/>
                  </a:cxn>
                  <a:cxn ang="0">
                    <a:pos x="658" y="2650"/>
                  </a:cxn>
                  <a:cxn ang="0">
                    <a:pos x="616" y="2931"/>
                  </a:cxn>
                  <a:cxn ang="0">
                    <a:pos x="556" y="3213"/>
                  </a:cxn>
                  <a:cxn ang="0">
                    <a:pos x="473" y="3495"/>
                  </a:cxn>
                  <a:cxn ang="0">
                    <a:pos x="371" y="3777"/>
                  </a:cxn>
                  <a:cxn ang="0">
                    <a:pos x="251" y="4046"/>
                  </a:cxn>
                  <a:cxn ang="0">
                    <a:pos x="114" y="4316"/>
                  </a:cxn>
                  <a:cxn ang="0">
                    <a:pos x="126" y="4316"/>
                  </a:cxn>
                  <a:cxn ang="0">
                    <a:pos x="263" y="4046"/>
                  </a:cxn>
                  <a:cxn ang="0">
                    <a:pos x="383" y="3777"/>
                  </a:cxn>
                  <a:cxn ang="0">
                    <a:pos x="485" y="3495"/>
                  </a:cxn>
                  <a:cxn ang="0">
                    <a:pos x="568" y="3219"/>
                  </a:cxn>
                  <a:cxn ang="0">
                    <a:pos x="628" y="2937"/>
                  </a:cxn>
                  <a:cxn ang="0">
                    <a:pos x="670" y="2656"/>
                  </a:cxn>
                  <a:cxn ang="0">
                    <a:pos x="688" y="2368"/>
                  </a:cxn>
                  <a:cxn ang="0">
                    <a:pos x="688" y="2086"/>
                  </a:cxn>
                  <a:cxn ang="0">
                    <a:pos x="688" y="2086"/>
                  </a:cxn>
                </a:cxnLst>
                <a:rect l="0" t="0" r="r" b="b"/>
                <a:pathLst>
                  <a:path w="688" h="4316">
                    <a:moveTo>
                      <a:pt x="688" y="2086"/>
                    </a:moveTo>
                    <a:lnTo>
                      <a:pt x="670" y="1810"/>
                    </a:lnTo>
                    <a:lnTo>
                      <a:pt x="634" y="1541"/>
                    </a:lnTo>
                    <a:lnTo>
                      <a:pt x="574" y="1271"/>
                    </a:lnTo>
                    <a:lnTo>
                      <a:pt x="497" y="1007"/>
                    </a:lnTo>
                    <a:lnTo>
                      <a:pt x="401" y="749"/>
                    </a:lnTo>
                    <a:lnTo>
                      <a:pt x="293" y="492"/>
                    </a:lnTo>
                    <a:lnTo>
                      <a:pt x="162" y="240"/>
                    </a:lnTo>
                    <a:lnTo>
                      <a:pt x="12" y="0"/>
                    </a:lnTo>
                    <a:lnTo>
                      <a:pt x="0" y="0"/>
                    </a:lnTo>
                    <a:lnTo>
                      <a:pt x="150" y="240"/>
                    </a:lnTo>
                    <a:lnTo>
                      <a:pt x="281" y="492"/>
                    </a:lnTo>
                    <a:lnTo>
                      <a:pt x="389" y="749"/>
                    </a:lnTo>
                    <a:lnTo>
                      <a:pt x="485" y="1007"/>
                    </a:lnTo>
                    <a:lnTo>
                      <a:pt x="562" y="1271"/>
                    </a:lnTo>
                    <a:lnTo>
                      <a:pt x="622" y="1541"/>
                    </a:lnTo>
                    <a:lnTo>
                      <a:pt x="658" y="1810"/>
                    </a:lnTo>
                    <a:lnTo>
                      <a:pt x="676" y="2086"/>
                    </a:lnTo>
                    <a:lnTo>
                      <a:pt x="676" y="2368"/>
                    </a:lnTo>
                    <a:lnTo>
                      <a:pt x="658" y="2650"/>
                    </a:lnTo>
                    <a:lnTo>
                      <a:pt x="616" y="2931"/>
                    </a:lnTo>
                    <a:lnTo>
                      <a:pt x="556" y="3213"/>
                    </a:lnTo>
                    <a:lnTo>
                      <a:pt x="473" y="3495"/>
                    </a:lnTo>
                    <a:lnTo>
                      <a:pt x="371" y="3777"/>
                    </a:lnTo>
                    <a:lnTo>
                      <a:pt x="251" y="4046"/>
                    </a:lnTo>
                    <a:lnTo>
                      <a:pt x="114" y="4316"/>
                    </a:lnTo>
                    <a:lnTo>
                      <a:pt x="126" y="4316"/>
                    </a:lnTo>
                    <a:lnTo>
                      <a:pt x="263" y="4046"/>
                    </a:lnTo>
                    <a:lnTo>
                      <a:pt x="383" y="3777"/>
                    </a:lnTo>
                    <a:lnTo>
                      <a:pt x="485" y="3495"/>
                    </a:lnTo>
                    <a:lnTo>
                      <a:pt x="568" y="3219"/>
                    </a:lnTo>
                    <a:lnTo>
                      <a:pt x="628" y="2937"/>
                    </a:lnTo>
                    <a:lnTo>
                      <a:pt x="670" y="2656"/>
                    </a:lnTo>
                    <a:lnTo>
                      <a:pt x="688" y="2368"/>
                    </a:lnTo>
                    <a:lnTo>
                      <a:pt x="688" y="2086"/>
                    </a:lnTo>
                    <a:lnTo>
                      <a:pt x="688" y="208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7" name="Freeform 13"/>
              <p:cNvSpPr>
                <a:spLocks/>
              </p:cNvSpPr>
              <p:nvPr userDrawn="1"/>
            </p:nvSpPr>
            <p:spPr bwMode="hidden">
              <a:xfrm>
                <a:off x="4522" y="0"/>
                <a:ext cx="864" cy="4316"/>
              </a:xfrm>
              <a:custGeom>
                <a:avLst/>
                <a:gdLst/>
                <a:ahLst/>
                <a:cxnLst>
                  <a:cxn ang="0">
                    <a:pos x="855" y="2128"/>
                  </a:cxn>
                  <a:cxn ang="0">
                    <a:pos x="831" y="1834"/>
                  </a:cxn>
                  <a:cxn ang="0">
                    <a:pos x="808" y="1684"/>
                  </a:cxn>
                  <a:cxn ang="0">
                    <a:pos x="784" y="1541"/>
                  </a:cxn>
                  <a:cxn ang="0">
                    <a:pos x="748" y="1397"/>
                  </a:cxn>
                  <a:cxn ang="0">
                    <a:pos x="712" y="1253"/>
                  </a:cxn>
                  <a:cxn ang="0">
                    <a:pos x="664" y="1115"/>
                  </a:cxn>
                  <a:cxn ang="0">
                    <a:pos x="610" y="977"/>
                  </a:cxn>
                  <a:cxn ang="0">
                    <a:pos x="491" y="719"/>
                  </a:cxn>
                  <a:cxn ang="0">
                    <a:pos x="353" y="468"/>
                  </a:cxn>
                  <a:cxn ang="0">
                    <a:pos x="192" y="228"/>
                  </a:cxn>
                  <a:cxn ang="0">
                    <a:pos x="12" y="0"/>
                  </a:cxn>
                  <a:cxn ang="0">
                    <a:pos x="0" y="0"/>
                  </a:cxn>
                  <a:cxn ang="0">
                    <a:pos x="180" y="228"/>
                  </a:cxn>
                  <a:cxn ang="0">
                    <a:pos x="341" y="468"/>
                  </a:cxn>
                  <a:cxn ang="0">
                    <a:pos x="479" y="719"/>
                  </a:cxn>
                  <a:cxn ang="0">
                    <a:pos x="598" y="983"/>
                  </a:cxn>
                  <a:cxn ang="0">
                    <a:pos x="652" y="1121"/>
                  </a:cxn>
                  <a:cxn ang="0">
                    <a:pos x="700" y="1259"/>
                  </a:cxn>
                  <a:cxn ang="0">
                    <a:pos x="736" y="1403"/>
                  </a:cxn>
                  <a:cxn ang="0">
                    <a:pos x="772" y="1547"/>
                  </a:cxn>
                  <a:cxn ang="0">
                    <a:pos x="802" y="1690"/>
                  </a:cxn>
                  <a:cxn ang="0">
                    <a:pos x="819" y="1834"/>
                  </a:cxn>
                  <a:cxn ang="0">
                    <a:pos x="837" y="1984"/>
                  </a:cxn>
                  <a:cxn ang="0">
                    <a:pos x="843" y="2128"/>
                  </a:cxn>
                  <a:cxn ang="0">
                    <a:pos x="849" y="2278"/>
                  </a:cxn>
                  <a:cxn ang="0">
                    <a:pos x="843" y="2428"/>
                  </a:cxn>
                  <a:cxn ang="0">
                    <a:pos x="831" y="2572"/>
                  </a:cxn>
                  <a:cxn ang="0">
                    <a:pos x="819" y="2721"/>
                  </a:cxn>
                  <a:cxn ang="0">
                    <a:pos x="796" y="2865"/>
                  </a:cxn>
                  <a:cxn ang="0">
                    <a:pos x="766" y="3015"/>
                  </a:cxn>
                  <a:cxn ang="0">
                    <a:pos x="724" y="3159"/>
                  </a:cxn>
                  <a:cxn ang="0">
                    <a:pos x="682" y="3303"/>
                  </a:cxn>
                  <a:cxn ang="0">
                    <a:pos x="586" y="3567"/>
                  </a:cxn>
                  <a:cxn ang="0">
                    <a:pos x="473" y="3824"/>
                  </a:cxn>
                  <a:cxn ang="0">
                    <a:pos x="335" y="4076"/>
                  </a:cxn>
                  <a:cxn ang="0">
                    <a:pos x="180" y="4316"/>
                  </a:cxn>
                  <a:cxn ang="0">
                    <a:pos x="192" y="4316"/>
                  </a:cxn>
                  <a:cxn ang="0">
                    <a:pos x="347" y="4076"/>
                  </a:cxn>
                  <a:cxn ang="0">
                    <a:pos x="485" y="3824"/>
                  </a:cxn>
                  <a:cxn ang="0">
                    <a:pos x="598" y="3573"/>
                  </a:cxn>
                  <a:cxn ang="0">
                    <a:pos x="694" y="3309"/>
                  </a:cxn>
                  <a:cxn ang="0">
                    <a:pos x="736" y="3165"/>
                  </a:cxn>
                  <a:cxn ang="0">
                    <a:pos x="778" y="3021"/>
                  </a:cxn>
                  <a:cxn ang="0">
                    <a:pos x="808" y="2871"/>
                  </a:cxn>
                  <a:cxn ang="0">
                    <a:pos x="831" y="2727"/>
                  </a:cxn>
                  <a:cxn ang="0">
                    <a:pos x="843" y="2578"/>
                  </a:cxn>
                  <a:cxn ang="0">
                    <a:pos x="855" y="2428"/>
                  </a:cxn>
                  <a:cxn ang="0">
                    <a:pos x="861" y="2278"/>
                  </a:cxn>
                  <a:cxn ang="0">
                    <a:pos x="855" y="2128"/>
                  </a:cxn>
                  <a:cxn ang="0">
                    <a:pos x="855" y="2128"/>
                  </a:cxn>
                </a:cxnLst>
                <a:rect l="0" t="0" r="r" b="b"/>
                <a:pathLst>
                  <a:path w="861" h="4316">
                    <a:moveTo>
                      <a:pt x="855" y="2128"/>
                    </a:moveTo>
                    <a:lnTo>
                      <a:pt x="831" y="1834"/>
                    </a:lnTo>
                    <a:lnTo>
                      <a:pt x="808" y="1684"/>
                    </a:lnTo>
                    <a:lnTo>
                      <a:pt x="784" y="1541"/>
                    </a:lnTo>
                    <a:lnTo>
                      <a:pt x="748" y="1397"/>
                    </a:lnTo>
                    <a:lnTo>
                      <a:pt x="712" y="1253"/>
                    </a:lnTo>
                    <a:lnTo>
                      <a:pt x="664" y="1115"/>
                    </a:lnTo>
                    <a:lnTo>
                      <a:pt x="610" y="977"/>
                    </a:lnTo>
                    <a:lnTo>
                      <a:pt x="491" y="719"/>
                    </a:lnTo>
                    <a:lnTo>
                      <a:pt x="353" y="468"/>
                    </a:lnTo>
                    <a:lnTo>
                      <a:pt x="192" y="228"/>
                    </a:lnTo>
                    <a:lnTo>
                      <a:pt x="12" y="0"/>
                    </a:lnTo>
                    <a:lnTo>
                      <a:pt x="0" y="0"/>
                    </a:lnTo>
                    <a:lnTo>
                      <a:pt x="180" y="228"/>
                    </a:lnTo>
                    <a:lnTo>
                      <a:pt x="341" y="468"/>
                    </a:lnTo>
                    <a:lnTo>
                      <a:pt x="479" y="719"/>
                    </a:lnTo>
                    <a:lnTo>
                      <a:pt x="598" y="983"/>
                    </a:lnTo>
                    <a:lnTo>
                      <a:pt x="652" y="1121"/>
                    </a:lnTo>
                    <a:lnTo>
                      <a:pt x="700" y="1259"/>
                    </a:lnTo>
                    <a:lnTo>
                      <a:pt x="736" y="1403"/>
                    </a:lnTo>
                    <a:lnTo>
                      <a:pt x="772" y="1547"/>
                    </a:lnTo>
                    <a:lnTo>
                      <a:pt x="802" y="1690"/>
                    </a:lnTo>
                    <a:lnTo>
                      <a:pt x="819" y="1834"/>
                    </a:lnTo>
                    <a:lnTo>
                      <a:pt x="837" y="1984"/>
                    </a:lnTo>
                    <a:lnTo>
                      <a:pt x="843" y="2128"/>
                    </a:lnTo>
                    <a:lnTo>
                      <a:pt x="849" y="2278"/>
                    </a:lnTo>
                    <a:lnTo>
                      <a:pt x="843" y="2428"/>
                    </a:lnTo>
                    <a:lnTo>
                      <a:pt x="831" y="2572"/>
                    </a:lnTo>
                    <a:lnTo>
                      <a:pt x="819" y="2721"/>
                    </a:lnTo>
                    <a:lnTo>
                      <a:pt x="796" y="2865"/>
                    </a:lnTo>
                    <a:lnTo>
                      <a:pt x="766" y="3015"/>
                    </a:lnTo>
                    <a:lnTo>
                      <a:pt x="724" y="3159"/>
                    </a:lnTo>
                    <a:lnTo>
                      <a:pt x="682" y="3303"/>
                    </a:lnTo>
                    <a:lnTo>
                      <a:pt x="586" y="3567"/>
                    </a:lnTo>
                    <a:lnTo>
                      <a:pt x="473" y="3824"/>
                    </a:lnTo>
                    <a:lnTo>
                      <a:pt x="335" y="4076"/>
                    </a:lnTo>
                    <a:lnTo>
                      <a:pt x="180" y="4316"/>
                    </a:lnTo>
                    <a:lnTo>
                      <a:pt x="192" y="4316"/>
                    </a:lnTo>
                    <a:lnTo>
                      <a:pt x="347" y="4076"/>
                    </a:lnTo>
                    <a:lnTo>
                      <a:pt x="485" y="3824"/>
                    </a:lnTo>
                    <a:lnTo>
                      <a:pt x="598" y="3573"/>
                    </a:lnTo>
                    <a:lnTo>
                      <a:pt x="694" y="3309"/>
                    </a:lnTo>
                    <a:lnTo>
                      <a:pt x="736" y="3165"/>
                    </a:lnTo>
                    <a:lnTo>
                      <a:pt x="778" y="3021"/>
                    </a:lnTo>
                    <a:lnTo>
                      <a:pt x="808" y="2871"/>
                    </a:lnTo>
                    <a:lnTo>
                      <a:pt x="831" y="2727"/>
                    </a:lnTo>
                    <a:lnTo>
                      <a:pt x="843" y="2578"/>
                    </a:lnTo>
                    <a:lnTo>
                      <a:pt x="855" y="2428"/>
                    </a:lnTo>
                    <a:lnTo>
                      <a:pt x="861" y="2278"/>
                    </a:lnTo>
                    <a:lnTo>
                      <a:pt x="855" y="2128"/>
                    </a:lnTo>
                    <a:lnTo>
                      <a:pt x="855" y="212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8" name="Freeform 14"/>
              <p:cNvSpPr>
                <a:spLocks/>
              </p:cNvSpPr>
              <p:nvPr userDrawn="1"/>
            </p:nvSpPr>
            <p:spPr bwMode="hidden">
              <a:xfrm>
                <a:off x="2399" y="0"/>
                <a:ext cx="150" cy="4316"/>
              </a:xfrm>
              <a:custGeom>
                <a:avLst/>
                <a:gdLst/>
                <a:ahLst/>
                <a:cxnLst>
                  <a:cxn ang="0">
                    <a:pos x="18" y="1942"/>
                  </a:cxn>
                  <a:cxn ang="0">
                    <a:pos x="30" y="1630"/>
                  </a:cxn>
                  <a:cxn ang="0">
                    <a:pos x="42" y="1331"/>
                  </a:cxn>
                  <a:cxn ang="0">
                    <a:pos x="59" y="1055"/>
                  </a:cxn>
                  <a:cxn ang="0">
                    <a:pos x="77" y="791"/>
                  </a:cxn>
                  <a:cxn ang="0">
                    <a:pos x="83" y="671"/>
                  </a:cxn>
                  <a:cxn ang="0">
                    <a:pos x="95" y="557"/>
                  </a:cxn>
                  <a:cxn ang="0">
                    <a:pos x="107" y="444"/>
                  </a:cxn>
                  <a:cxn ang="0">
                    <a:pos x="113" y="342"/>
                  </a:cxn>
                  <a:cxn ang="0">
                    <a:pos x="125" y="246"/>
                  </a:cxn>
                  <a:cxn ang="0">
                    <a:pos x="131" y="156"/>
                  </a:cxn>
                  <a:cxn ang="0">
                    <a:pos x="143" y="72"/>
                  </a:cxn>
                  <a:cxn ang="0">
                    <a:pos x="149" y="0"/>
                  </a:cxn>
                  <a:cxn ang="0">
                    <a:pos x="137" y="0"/>
                  </a:cxn>
                  <a:cxn ang="0">
                    <a:pos x="131" y="72"/>
                  </a:cxn>
                  <a:cxn ang="0">
                    <a:pos x="119" y="156"/>
                  </a:cxn>
                  <a:cxn ang="0">
                    <a:pos x="113" y="246"/>
                  </a:cxn>
                  <a:cxn ang="0">
                    <a:pos x="101" y="342"/>
                  </a:cxn>
                  <a:cxn ang="0">
                    <a:pos x="95" y="444"/>
                  </a:cxn>
                  <a:cxn ang="0">
                    <a:pos x="83" y="557"/>
                  </a:cxn>
                  <a:cxn ang="0">
                    <a:pos x="71" y="671"/>
                  </a:cxn>
                  <a:cxn ang="0">
                    <a:pos x="65" y="791"/>
                  </a:cxn>
                  <a:cxn ang="0">
                    <a:pos x="48" y="1055"/>
                  </a:cxn>
                  <a:cxn ang="0">
                    <a:pos x="30" y="1331"/>
                  </a:cxn>
                  <a:cxn ang="0">
                    <a:pos x="18" y="1630"/>
                  </a:cxn>
                  <a:cxn ang="0">
                    <a:pos x="6" y="1942"/>
                  </a:cxn>
                  <a:cxn ang="0">
                    <a:pos x="0" y="2278"/>
                  </a:cxn>
                  <a:cxn ang="0">
                    <a:pos x="6" y="2602"/>
                  </a:cxn>
                  <a:cxn ang="0">
                    <a:pos x="12" y="2919"/>
                  </a:cxn>
                  <a:cxn ang="0">
                    <a:pos x="24" y="3219"/>
                  </a:cxn>
                  <a:cxn ang="0">
                    <a:pos x="36" y="3513"/>
                  </a:cxn>
                  <a:cxn ang="0">
                    <a:pos x="59" y="3794"/>
                  </a:cxn>
                  <a:cxn ang="0">
                    <a:pos x="89" y="4058"/>
                  </a:cxn>
                  <a:cxn ang="0">
                    <a:pos x="125" y="4316"/>
                  </a:cxn>
                  <a:cxn ang="0">
                    <a:pos x="137" y="4316"/>
                  </a:cxn>
                  <a:cxn ang="0">
                    <a:pos x="101" y="4058"/>
                  </a:cxn>
                  <a:cxn ang="0">
                    <a:pos x="71" y="3794"/>
                  </a:cxn>
                  <a:cxn ang="0">
                    <a:pos x="48" y="3513"/>
                  </a:cxn>
                  <a:cxn ang="0">
                    <a:pos x="36" y="3225"/>
                  </a:cxn>
                  <a:cxn ang="0">
                    <a:pos x="24" y="2919"/>
                  </a:cxn>
                  <a:cxn ang="0">
                    <a:pos x="18" y="2608"/>
                  </a:cxn>
                  <a:cxn ang="0">
                    <a:pos x="12" y="2278"/>
                  </a:cxn>
                  <a:cxn ang="0">
                    <a:pos x="18" y="1942"/>
                  </a:cxn>
                  <a:cxn ang="0">
                    <a:pos x="18" y="1942"/>
                  </a:cxn>
                </a:cxnLst>
                <a:rect l="0" t="0" r="r" b="b"/>
                <a:pathLst>
                  <a:path w="149" h="4316">
                    <a:moveTo>
                      <a:pt x="18" y="1942"/>
                    </a:moveTo>
                    <a:lnTo>
                      <a:pt x="30" y="1630"/>
                    </a:lnTo>
                    <a:lnTo>
                      <a:pt x="42" y="1331"/>
                    </a:lnTo>
                    <a:lnTo>
                      <a:pt x="59" y="1055"/>
                    </a:lnTo>
                    <a:lnTo>
                      <a:pt x="77" y="791"/>
                    </a:lnTo>
                    <a:lnTo>
                      <a:pt x="83" y="671"/>
                    </a:lnTo>
                    <a:lnTo>
                      <a:pt x="95" y="557"/>
                    </a:lnTo>
                    <a:lnTo>
                      <a:pt x="107" y="444"/>
                    </a:lnTo>
                    <a:lnTo>
                      <a:pt x="113" y="342"/>
                    </a:lnTo>
                    <a:lnTo>
                      <a:pt x="125" y="246"/>
                    </a:lnTo>
                    <a:lnTo>
                      <a:pt x="131" y="156"/>
                    </a:lnTo>
                    <a:lnTo>
                      <a:pt x="143" y="72"/>
                    </a:lnTo>
                    <a:lnTo>
                      <a:pt x="149" y="0"/>
                    </a:lnTo>
                    <a:lnTo>
                      <a:pt x="137" y="0"/>
                    </a:lnTo>
                    <a:lnTo>
                      <a:pt x="131" y="72"/>
                    </a:lnTo>
                    <a:lnTo>
                      <a:pt x="119" y="156"/>
                    </a:lnTo>
                    <a:lnTo>
                      <a:pt x="113" y="246"/>
                    </a:lnTo>
                    <a:lnTo>
                      <a:pt x="101" y="342"/>
                    </a:lnTo>
                    <a:lnTo>
                      <a:pt x="95" y="444"/>
                    </a:lnTo>
                    <a:lnTo>
                      <a:pt x="83" y="557"/>
                    </a:lnTo>
                    <a:lnTo>
                      <a:pt x="71" y="671"/>
                    </a:lnTo>
                    <a:lnTo>
                      <a:pt x="65" y="791"/>
                    </a:lnTo>
                    <a:lnTo>
                      <a:pt x="48" y="1055"/>
                    </a:lnTo>
                    <a:lnTo>
                      <a:pt x="30" y="1331"/>
                    </a:lnTo>
                    <a:lnTo>
                      <a:pt x="18" y="1630"/>
                    </a:lnTo>
                    <a:lnTo>
                      <a:pt x="6" y="1942"/>
                    </a:lnTo>
                    <a:lnTo>
                      <a:pt x="0" y="2278"/>
                    </a:lnTo>
                    <a:lnTo>
                      <a:pt x="6" y="2602"/>
                    </a:lnTo>
                    <a:lnTo>
                      <a:pt x="12" y="2919"/>
                    </a:lnTo>
                    <a:lnTo>
                      <a:pt x="24" y="3219"/>
                    </a:lnTo>
                    <a:lnTo>
                      <a:pt x="36" y="3513"/>
                    </a:lnTo>
                    <a:lnTo>
                      <a:pt x="59" y="3794"/>
                    </a:lnTo>
                    <a:lnTo>
                      <a:pt x="89" y="4058"/>
                    </a:lnTo>
                    <a:lnTo>
                      <a:pt x="125" y="4316"/>
                    </a:lnTo>
                    <a:lnTo>
                      <a:pt x="137" y="4316"/>
                    </a:lnTo>
                    <a:lnTo>
                      <a:pt x="101" y="4058"/>
                    </a:lnTo>
                    <a:lnTo>
                      <a:pt x="71" y="3794"/>
                    </a:lnTo>
                    <a:lnTo>
                      <a:pt x="48" y="3513"/>
                    </a:lnTo>
                    <a:lnTo>
                      <a:pt x="36" y="3225"/>
                    </a:lnTo>
                    <a:lnTo>
                      <a:pt x="24" y="2919"/>
                    </a:lnTo>
                    <a:lnTo>
                      <a:pt x="18" y="2608"/>
                    </a:lnTo>
                    <a:lnTo>
                      <a:pt x="12" y="2278"/>
                    </a:lnTo>
                    <a:lnTo>
                      <a:pt x="18" y="1942"/>
                    </a:lnTo>
                    <a:lnTo>
                      <a:pt x="18" y="194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799" name="Freeform 15"/>
              <p:cNvSpPr>
                <a:spLocks/>
              </p:cNvSpPr>
              <p:nvPr userDrawn="1"/>
            </p:nvSpPr>
            <p:spPr bwMode="hidden">
              <a:xfrm>
                <a:off x="1967" y="0"/>
                <a:ext cx="300" cy="4316"/>
              </a:xfrm>
              <a:custGeom>
                <a:avLst/>
                <a:gdLst/>
                <a:ahLst/>
                <a:cxnLst>
                  <a:cxn ang="0">
                    <a:pos x="18" y="2062"/>
                  </a:cxn>
                  <a:cxn ang="0">
                    <a:pos x="30" y="1750"/>
                  </a:cxn>
                  <a:cxn ang="0">
                    <a:pos x="54" y="1451"/>
                  </a:cxn>
                  <a:cxn ang="0">
                    <a:pos x="84" y="1169"/>
                  </a:cxn>
                  <a:cxn ang="0">
                    <a:pos x="126" y="899"/>
                  </a:cxn>
                  <a:cxn ang="0">
                    <a:pos x="162" y="641"/>
                  </a:cxn>
                  <a:cxn ang="0">
                    <a:pos x="209" y="408"/>
                  </a:cxn>
                  <a:cxn ang="0">
                    <a:pos x="251" y="192"/>
                  </a:cxn>
                  <a:cxn ang="0">
                    <a:pos x="299" y="0"/>
                  </a:cxn>
                  <a:cxn ang="0">
                    <a:pos x="287" y="0"/>
                  </a:cxn>
                  <a:cxn ang="0">
                    <a:pos x="239" y="192"/>
                  </a:cxn>
                  <a:cxn ang="0">
                    <a:pos x="198" y="408"/>
                  </a:cxn>
                  <a:cxn ang="0">
                    <a:pos x="156" y="641"/>
                  </a:cxn>
                  <a:cxn ang="0">
                    <a:pos x="114" y="899"/>
                  </a:cxn>
                  <a:cxn ang="0">
                    <a:pos x="78" y="1169"/>
                  </a:cxn>
                  <a:cxn ang="0">
                    <a:pos x="48" y="1451"/>
                  </a:cxn>
                  <a:cxn ang="0">
                    <a:pos x="24" y="1750"/>
                  </a:cxn>
                  <a:cxn ang="0">
                    <a:pos x="6" y="2062"/>
                  </a:cxn>
                  <a:cxn ang="0">
                    <a:pos x="0" y="2374"/>
                  </a:cxn>
                  <a:cxn ang="0">
                    <a:pos x="12" y="2674"/>
                  </a:cxn>
                  <a:cxn ang="0">
                    <a:pos x="30" y="2973"/>
                  </a:cxn>
                  <a:cxn ang="0">
                    <a:pos x="54" y="3255"/>
                  </a:cxn>
                  <a:cxn ang="0">
                    <a:pos x="96" y="3537"/>
                  </a:cxn>
                  <a:cxn ang="0">
                    <a:pos x="144" y="3806"/>
                  </a:cxn>
                  <a:cxn ang="0">
                    <a:pos x="203" y="4064"/>
                  </a:cxn>
                  <a:cxn ang="0">
                    <a:pos x="275" y="4316"/>
                  </a:cxn>
                  <a:cxn ang="0">
                    <a:pos x="287" y="4316"/>
                  </a:cxn>
                  <a:cxn ang="0">
                    <a:pos x="215" y="4064"/>
                  </a:cxn>
                  <a:cxn ang="0">
                    <a:pos x="156" y="3806"/>
                  </a:cxn>
                  <a:cxn ang="0">
                    <a:pos x="108" y="3537"/>
                  </a:cxn>
                  <a:cxn ang="0">
                    <a:pos x="66" y="3261"/>
                  </a:cxn>
                  <a:cxn ang="0">
                    <a:pos x="42" y="2973"/>
                  </a:cxn>
                  <a:cxn ang="0">
                    <a:pos x="24" y="2680"/>
                  </a:cxn>
                  <a:cxn ang="0">
                    <a:pos x="12" y="2374"/>
                  </a:cxn>
                  <a:cxn ang="0">
                    <a:pos x="18" y="2062"/>
                  </a:cxn>
                  <a:cxn ang="0">
                    <a:pos x="18" y="2062"/>
                  </a:cxn>
                </a:cxnLst>
                <a:rect l="0" t="0" r="r" b="b"/>
                <a:pathLst>
                  <a:path w="299" h="4316">
                    <a:moveTo>
                      <a:pt x="18" y="2062"/>
                    </a:moveTo>
                    <a:lnTo>
                      <a:pt x="30" y="1750"/>
                    </a:lnTo>
                    <a:lnTo>
                      <a:pt x="54" y="1451"/>
                    </a:lnTo>
                    <a:lnTo>
                      <a:pt x="84" y="1169"/>
                    </a:lnTo>
                    <a:lnTo>
                      <a:pt x="126" y="899"/>
                    </a:lnTo>
                    <a:lnTo>
                      <a:pt x="162" y="641"/>
                    </a:lnTo>
                    <a:lnTo>
                      <a:pt x="209" y="408"/>
                    </a:lnTo>
                    <a:lnTo>
                      <a:pt x="251" y="192"/>
                    </a:lnTo>
                    <a:lnTo>
                      <a:pt x="299" y="0"/>
                    </a:lnTo>
                    <a:lnTo>
                      <a:pt x="287" y="0"/>
                    </a:lnTo>
                    <a:lnTo>
                      <a:pt x="239" y="192"/>
                    </a:lnTo>
                    <a:lnTo>
                      <a:pt x="198" y="408"/>
                    </a:lnTo>
                    <a:lnTo>
                      <a:pt x="156" y="641"/>
                    </a:lnTo>
                    <a:lnTo>
                      <a:pt x="114" y="899"/>
                    </a:lnTo>
                    <a:lnTo>
                      <a:pt x="78" y="1169"/>
                    </a:lnTo>
                    <a:lnTo>
                      <a:pt x="48" y="1451"/>
                    </a:lnTo>
                    <a:lnTo>
                      <a:pt x="24" y="1750"/>
                    </a:lnTo>
                    <a:lnTo>
                      <a:pt x="6" y="2062"/>
                    </a:lnTo>
                    <a:lnTo>
                      <a:pt x="0" y="2374"/>
                    </a:lnTo>
                    <a:lnTo>
                      <a:pt x="12" y="2674"/>
                    </a:lnTo>
                    <a:lnTo>
                      <a:pt x="30" y="2973"/>
                    </a:lnTo>
                    <a:lnTo>
                      <a:pt x="54" y="3255"/>
                    </a:lnTo>
                    <a:lnTo>
                      <a:pt x="96" y="3537"/>
                    </a:lnTo>
                    <a:lnTo>
                      <a:pt x="144" y="3806"/>
                    </a:lnTo>
                    <a:lnTo>
                      <a:pt x="203" y="4064"/>
                    </a:lnTo>
                    <a:lnTo>
                      <a:pt x="275" y="4316"/>
                    </a:lnTo>
                    <a:lnTo>
                      <a:pt x="287" y="4316"/>
                    </a:lnTo>
                    <a:lnTo>
                      <a:pt x="215" y="4064"/>
                    </a:lnTo>
                    <a:lnTo>
                      <a:pt x="156" y="3806"/>
                    </a:lnTo>
                    <a:lnTo>
                      <a:pt x="108" y="3537"/>
                    </a:lnTo>
                    <a:lnTo>
                      <a:pt x="66" y="3261"/>
                    </a:lnTo>
                    <a:lnTo>
                      <a:pt x="42" y="2973"/>
                    </a:lnTo>
                    <a:lnTo>
                      <a:pt x="24" y="2680"/>
                    </a:lnTo>
                    <a:lnTo>
                      <a:pt x="12" y="2374"/>
                    </a:lnTo>
                    <a:lnTo>
                      <a:pt x="18" y="2062"/>
                    </a:lnTo>
                    <a:lnTo>
                      <a:pt x="18" y="2062"/>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800" name="Freeform 16"/>
              <p:cNvSpPr>
                <a:spLocks/>
              </p:cNvSpPr>
              <p:nvPr userDrawn="1"/>
            </p:nvSpPr>
            <p:spPr bwMode="hidden">
              <a:xfrm>
                <a:off x="1566" y="0"/>
                <a:ext cx="425" cy="4316"/>
              </a:xfrm>
              <a:custGeom>
                <a:avLst/>
                <a:gdLst/>
                <a:ahLst/>
                <a:cxnLst>
                  <a:cxn ang="0">
                    <a:pos x="424" y="0"/>
                  </a:cxn>
                  <a:cxn ang="0">
                    <a:pos x="412" y="0"/>
                  </a:cxn>
                  <a:cxn ang="0">
                    <a:pos x="316" y="222"/>
                  </a:cxn>
                  <a:cxn ang="0">
                    <a:pos x="239" y="462"/>
                  </a:cxn>
                  <a:cxn ang="0">
                    <a:pos x="167" y="707"/>
                  </a:cxn>
                  <a:cxn ang="0">
                    <a:pos x="107" y="971"/>
                  </a:cxn>
                  <a:cxn ang="0">
                    <a:pos x="65" y="1247"/>
                  </a:cxn>
                  <a:cxn ang="0">
                    <a:pos x="29" y="1529"/>
                  </a:cxn>
                  <a:cxn ang="0">
                    <a:pos x="6" y="1822"/>
                  </a:cxn>
                  <a:cxn ang="0">
                    <a:pos x="0" y="2122"/>
                  </a:cxn>
                  <a:cxn ang="0">
                    <a:pos x="6" y="2404"/>
                  </a:cxn>
                  <a:cxn ang="0">
                    <a:pos x="24" y="2686"/>
                  </a:cxn>
                  <a:cxn ang="0">
                    <a:pos x="47" y="2961"/>
                  </a:cxn>
                  <a:cxn ang="0">
                    <a:pos x="89" y="3243"/>
                  </a:cxn>
                  <a:cxn ang="0">
                    <a:pos x="137" y="3519"/>
                  </a:cxn>
                  <a:cxn ang="0">
                    <a:pos x="197" y="3788"/>
                  </a:cxn>
                  <a:cxn ang="0">
                    <a:pos x="269" y="4058"/>
                  </a:cxn>
                  <a:cxn ang="0">
                    <a:pos x="346" y="4316"/>
                  </a:cxn>
                  <a:cxn ang="0">
                    <a:pos x="358" y="4316"/>
                  </a:cxn>
                  <a:cxn ang="0">
                    <a:pos x="281" y="4058"/>
                  </a:cxn>
                  <a:cxn ang="0">
                    <a:pos x="209" y="3788"/>
                  </a:cxn>
                  <a:cxn ang="0">
                    <a:pos x="149" y="3519"/>
                  </a:cxn>
                  <a:cxn ang="0">
                    <a:pos x="101" y="3243"/>
                  </a:cxn>
                  <a:cxn ang="0">
                    <a:pos x="59" y="2961"/>
                  </a:cxn>
                  <a:cxn ang="0">
                    <a:pos x="35" y="2686"/>
                  </a:cxn>
                  <a:cxn ang="0">
                    <a:pos x="18" y="2404"/>
                  </a:cxn>
                  <a:cxn ang="0">
                    <a:pos x="12" y="2122"/>
                  </a:cxn>
                  <a:cxn ang="0">
                    <a:pos x="18" y="1822"/>
                  </a:cxn>
                  <a:cxn ang="0">
                    <a:pos x="41" y="1529"/>
                  </a:cxn>
                  <a:cxn ang="0">
                    <a:pos x="71" y="1247"/>
                  </a:cxn>
                  <a:cxn ang="0">
                    <a:pos x="119" y="971"/>
                  </a:cxn>
                  <a:cxn ang="0">
                    <a:pos x="179" y="707"/>
                  </a:cxn>
                  <a:cxn ang="0">
                    <a:pos x="245" y="462"/>
                  </a:cxn>
                  <a:cxn ang="0">
                    <a:pos x="328" y="222"/>
                  </a:cxn>
                  <a:cxn ang="0">
                    <a:pos x="424" y="0"/>
                  </a:cxn>
                  <a:cxn ang="0">
                    <a:pos x="424" y="0"/>
                  </a:cxn>
                </a:cxnLst>
                <a:rect l="0" t="0" r="r" b="b"/>
                <a:pathLst>
                  <a:path w="424" h="4316">
                    <a:moveTo>
                      <a:pt x="424" y="0"/>
                    </a:moveTo>
                    <a:lnTo>
                      <a:pt x="412" y="0"/>
                    </a:lnTo>
                    <a:lnTo>
                      <a:pt x="316" y="222"/>
                    </a:lnTo>
                    <a:lnTo>
                      <a:pt x="239" y="462"/>
                    </a:lnTo>
                    <a:lnTo>
                      <a:pt x="167" y="707"/>
                    </a:lnTo>
                    <a:lnTo>
                      <a:pt x="107" y="971"/>
                    </a:lnTo>
                    <a:lnTo>
                      <a:pt x="65" y="1247"/>
                    </a:lnTo>
                    <a:lnTo>
                      <a:pt x="29" y="1529"/>
                    </a:lnTo>
                    <a:lnTo>
                      <a:pt x="6" y="1822"/>
                    </a:lnTo>
                    <a:lnTo>
                      <a:pt x="0" y="2122"/>
                    </a:lnTo>
                    <a:lnTo>
                      <a:pt x="6" y="2404"/>
                    </a:lnTo>
                    <a:lnTo>
                      <a:pt x="24" y="2686"/>
                    </a:lnTo>
                    <a:lnTo>
                      <a:pt x="47" y="2961"/>
                    </a:lnTo>
                    <a:lnTo>
                      <a:pt x="89" y="3243"/>
                    </a:lnTo>
                    <a:lnTo>
                      <a:pt x="137" y="3519"/>
                    </a:lnTo>
                    <a:lnTo>
                      <a:pt x="197" y="3788"/>
                    </a:lnTo>
                    <a:lnTo>
                      <a:pt x="269" y="4058"/>
                    </a:lnTo>
                    <a:lnTo>
                      <a:pt x="346" y="4316"/>
                    </a:lnTo>
                    <a:lnTo>
                      <a:pt x="358" y="4316"/>
                    </a:lnTo>
                    <a:lnTo>
                      <a:pt x="281" y="4058"/>
                    </a:lnTo>
                    <a:lnTo>
                      <a:pt x="209" y="3788"/>
                    </a:lnTo>
                    <a:lnTo>
                      <a:pt x="149" y="3519"/>
                    </a:lnTo>
                    <a:lnTo>
                      <a:pt x="101" y="3243"/>
                    </a:lnTo>
                    <a:lnTo>
                      <a:pt x="59" y="2961"/>
                    </a:lnTo>
                    <a:lnTo>
                      <a:pt x="35" y="2686"/>
                    </a:lnTo>
                    <a:lnTo>
                      <a:pt x="18" y="2404"/>
                    </a:lnTo>
                    <a:lnTo>
                      <a:pt x="12" y="2122"/>
                    </a:lnTo>
                    <a:lnTo>
                      <a:pt x="18" y="1822"/>
                    </a:lnTo>
                    <a:lnTo>
                      <a:pt x="41" y="1529"/>
                    </a:lnTo>
                    <a:lnTo>
                      <a:pt x="71" y="1247"/>
                    </a:lnTo>
                    <a:lnTo>
                      <a:pt x="119" y="971"/>
                    </a:lnTo>
                    <a:lnTo>
                      <a:pt x="179" y="707"/>
                    </a:lnTo>
                    <a:lnTo>
                      <a:pt x="245" y="462"/>
                    </a:lnTo>
                    <a:lnTo>
                      <a:pt x="328" y="222"/>
                    </a:lnTo>
                    <a:lnTo>
                      <a:pt x="424" y="0"/>
                    </a:lnTo>
                    <a:lnTo>
                      <a:pt x="424" y="0"/>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801" name="Freeform 17"/>
              <p:cNvSpPr>
                <a:spLocks/>
              </p:cNvSpPr>
              <p:nvPr userDrawn="1"/>
            </p:nvSpPr>
            <p:spPr bwMode="hidden">
              <a:xfrm>
                <a:off x="1128" y="0"/>
                <a:ext cx="575" cy="4316"/>
              </a:xfrm>
              <a:custGeom>
                <a:avLst/>
                <a:gdLst/>
                <a:ahLst/>
                <a:cxnLst>
                  <a:cxn ang="0">
                    <a:pos x="12" y="2146"/>
                  </a:cxn>
                  <a:cxn ang="0">
                    <a:pos x="24" y="1846"/>
                  </a:cxn>
                  <a:cxn ang="0">
                    <a:pos x="54" y="1559"/>
                  </a:cxn>
                  <a:cxn ang="0">
                    <a:pos x="96" y="1277"/>
                  </a:cxn>
                  <a:cxn ang="0">
                    <a:pos x="162" y="1001"/>
                  </a:cxn>
                  <a:cxn ang="0">
                    <a:pos x="239" y="731"/>
                  </a:cxn>
                  <a:cxn ang="0">
                    <a:pos x="335" y="480"/>
                  </a:cxn>
                  <a:cxn ang="0">
                    <a:pos x="449" y="234"/>
                  </a:cxn>
                  <a:cxn ang="0">
                    <a:pos x="574" y="0"/>
                  </a:cxn>
                  <a:cxn ang="0">
                    <a:pos x="562" y="0"/>
                  </a:cxn>
                  <a:cxn ang="0">
                    <a:pos x="437" y="234"/>
                  </a:cxn>
                  <a:cxn ang="0">
                    <a:pos x="323" y="480"/>
                  </a:cxn>
                  <a:cxn ang="0">
                    <a:pos x="227" y="737"/>
                  </a:cxn>
                  <a:cxn ang="0">
                    <a:pos x="150" y="1001"/>
                  </a:cxn>
                  <a:cxn ang="0">
                    <a:pos x="84" y="1277"/>
                  </a:cxn>
                  <a:cxn ang="0">
                    <a:pos x="42" y="1559"/>
                  </a:cxn>
                  <a:cxn ang="0">
                    <a:pos x="12" y="1852"/>
                  </a:cxn>
                  <a:cxn ang="0">
                    <a:pos x="0" y="2146"/>
                  </a:cxn>
                  <a:cxn ang="0">
                    <a:pos x="6" y="2434"/>
                  </a:cxn>
                  <a:cxn ang="0">
                    <a:pos x="30" y="2715"/>
                  </a:cxn>
                  <a:cxn ang="0">
                    <a:pos x="66" y="2997"/>
                  </a:cxn>
                  <a:cxn ang="0">
                    <a:pos x="120" y="3273"/>
                  </a:cxn>
                  <a:cxn ang="0">
                    <a:pos x="191" y="3549"/>
                  </a:cxn>
                  <a:cxn ang="0">
                    <a:pos x="275" y="3812"/>
                  </a:cxn>
                  <a:cxn ang="0">
                    <a:pos x="371" y="4070"/>
                  </a:cxn>
                  <a:cxn ang="0">
                    <a:pos x="484" y="4316"/>
                  </a:cxn>
                  <a:cxn ang="0">
                    <a:pos x="496" y="4316"/>
                  </a:cxn>
                  <a:cxn ang="0">
                    <a:pos x="383" y="4070"/>
                  </a:cxn>
                  <a:cxn ang="0">
                    <a:pos x="287" y="3812"/>
                  </a:cxn>
                  <a:cxn ang="0">
                    <a:pos x="203" y="3549"/>
                  </a:cxn>
                  <a:cxn ang="0">
                    <a:pos x="132" y="3273"/>
                  </a:cxn>
                  <a:cxn ang="0">
                    <a:pos x="78" y="2997"/>
                  </a:cxn>
                  <a:cxn ang="0">
                    <a:pos x="42" y="2715"/>
                  </a:cxn>
                  <a:cxn ang="0">
                    <a:pos x="18" y="2434"/>
                  </a:cxn>
                  <a:cxn ang="0">
                    <a:pos x="12" y="2146"/>
                  </a:cxn>
                  <a:cxn ang="0">
                    <a:pos x="12" y="2146"/>
                  </a:cxn>
                </a:cxnLst>
                <a:rect l="0" t="0" r="r" b="b"/>
                <a:pathLst>
                  <a:path w="574" h="4316">
                    <a:moveTo>
                      <a:pt x="12" y="2146"/>
                    </a:moveTo>
                    <a:lnTo>
                      <a:pt x="24" y="1846"/>
                    </a:lnTo>
                    <a:lnTo>
                      <a:pt x="54" y="1559"/>
                    </a:lnTo>
                    <a:lnTo>
                      <a:pt x="96" y="1277"/>
                    </a:lnTo>
                    <a:lnTo>
                      <a:pt x="162" y="1001"/>
                    </a:lnTo>
                    <a:lnTo>
                      <a:pt x="239" y="731"/>
                    </a:lnTo>
                    <a:lnTo>
                      <a:pt x="335" y="480"/>
                    </a:lnTo>
                    <a:lnTo>
                      <a:pt x="449" y="234"/>
                    </a:lnTo>
                    <a:lnTo>
                      <a:pt x="574" y="0"/>
                    </a:lnTo>
                    <a:lnTo>
                      <a:pt x="562" y="0"/>
                    </a:lnTo>
                    <a:lnTo>
                      <a:pt x="437" y="234"/>
                    </a:lnTo>
                    <a:lnTo>
                      <a:pt x="323" y="480"/>
                    </a:lnTo>
                    <a:lnTo>
                      <a:pt x="227" y="737"/>
                    </a:lnTo>
                    <a:lnTo>
                      <a:pt x="150" y="1001"/>
                    </a:lnTo>
                    <a:lnTo>
                      <a:pt x="84" y="1277"/>
                    </a:lnTo>
                    <a:lnTo>
                      <a:pt x="42" y="1559"/>
                    </a:lnTo>
                    <a:lnTo>
                      <a:pt x="12" y="1852"/>
                    </a:lnTo>
                    <a:lnTo>
                      <a:pt x="0" y="2146"/>
                    </a:lnTo>
                    <a:lnTo>
                      <a:pt x="6" y="2434"/>
                    </a:lnTo>
                    <a:lnTo>
                      <a:pt x="30" y="2715"/>
                    </a:lnTo>
                    <a:lnTo>
                      <a:pt x="66" y="2997"/>
                    </a:lnTo>
                    <a:lnTo>
                      <a:pt x="120" y="3273"/>
                    </a:lnTo>
                    <a:lnTo>
                      <a:pt x="191" y="3549"/>
                    </a:lnTo>
                    <a:lnTo>
                      <a:pt x="275" y="3812"/>
                    </a:lnTo>
                    <a:lnTo>
                      <a:pt x="371" y="4070"/>
                    </a:lnTo>
                    <a:lnTo>
                      <a:pt x="484" y="4316"/>
                    </a:lnTo>
                    <a:lnTo>
                      <a:pt x="496" y="4316"/>
                    </a:lnTo>
                    <a:lnTo>
                      <a:pt x="383" y="4070"/>
                    </a:lnTo>
                    <a:lnTo>
                      <a:pt x="287" y="3812"/>
                    </a:lnTo>
                    <a:lnTo>
                      <a:pt x="203" y="3549"/>
                    </a:lnTo>
                    <a:lnTo>
                      <a:pt x="132" y="3273"/>
                    </a:lnTo>
                    <a:lnTo>
                      <a:pt x="78" y="2997"/>
                    </a:lnTo>
                    <a:lnTo>
                      <a:pt x="42" y="2715"/>
                    </a:lnTo>
                    <a:lnTo>
                      <a:pt x="18" y="2434"/>
                    </a:lnTo>
                    <a:lnTo>
                      <a:pt x="12" y="2146"/>
                    </a:lnTo>
                    <a:lnTo>
                      <a:pt x="12" y="2146"/>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802" name="Freeform 18"/>
              <p:cNvSpPr>
                <a:spLocks/>
              </p:cNvSpPr>
              <p:nvPr userDrawn="1"/>
            </p:nvSpPr>
            <p:spPr bwMode="hidden">
              <a:xfrm>
                <a:off x="702" y="0"/>
                <a:ext cx="737" cy="4316"/>
              </a:xfrm>
              <a:custGeom>
                <a:avLst/>
                <a:gdLst/>
                <a:ahLst/>
                <a:cxnLst>
                  <a:cxn ang="0">
                    <a:pos x="12" y="2098"/>
                  </a:cxn>
                  <a:cxn ang="0">
                    <a:pos x="29" y="1798"/>
                  </a:cxn>
                  <a:cxn ang="0">
                    <a:pos x="71" y="1505"/>
                  </a:cxn>
                  <a:cxn ang="0">
                    <a:pos x="131" y="1223"/>
                  </a:cxn>
                  <a:cxn ang="0">
                    <a:pos x="215" y="941"/>
                  </a:cxn>
                  <a:cxn ang="0">
                    <a:pos x="316" y="689"/>
                  </a:cxn>
                  <a:cxn ang="0">
                    <a:pos x="442" y="444"/>
                  </a:cxn>
                  <a:cxn ang="0">
                    <a:pos x="580" y="216"/>
                  </a:cxn>
                  <a:cxn ang="0">
                    <a:pos x="735" y="0"/>
                  </a:cxn>
                  <a:cxn ang="0">
                    <a:pos x="723" y="0"/>
                  </a:cxn>
                  <a:cxn ang="0">
                    <a:pos x="568" y="210"/>
                  </a:cxn>
                  <a:cxn ang="0">
                    <a:pos x="430" y="438"/>
                  </a:cxn>
                  <a:cxn ang="0">
                    <a:pos x="311" y="683"/>
                  </a:cxn>
                  <a:cxn ang="0">
                    <a:pos x="209" y="941"/>
                  </a:cxn>
                  <a:cxn ang="0">
                    <a:pos x="125" y="1217"/>
                  </a:cxn>
                  <a:cxn ang="0">
                    <a:pos x="59" y="1505"/>
                  </a:cxn>
                  <a:cxn ang="0">
                    <a:pos x="18" y="1798"/>
                  </a:cxn>
                  <a:cxn ang="0">
                    <a:pos x="0" y="2098"/>
                  </a:cxn>
                  <a:cxn ang="0">
                    <a:pos x="6" y="2404"/>
                  </a:cxn>
                  <a:cxn ang="0">
                    <a:pos x="29" y="2709"/>
                  </a:cxn>
                  <a:cxn ang="0">
                    <a:pos x="77" y="3015"/>
                  </a:cxn>
                  <a:cxn ang="0">
                    <a:pos x="149" y="3315"/>
                  </a:cxn>
                  <a:cxn ang="0">
                    <a:pos x="227" y="3573"/>
                  </a:cxn>
                  <a:cxn ang="0">
                    <a:pos x="316" y="3824"/>
                  </a:cxn>
                  <a:cxn ang="0">
                    <a:pos x="424" y="4076"/>
                  </a:cxn>
                  <a:cxn ang="0">
                    <a:pos x="544" y="4316"/>
                  </a:cxn>
                  <a:cxn ang="0">
                    <a:pos x="556" y="4316"/>
                  </a:cxn>
                  <a:cxn ang="0">
                    <a:pos x="436" y="4076"/>
                  </a:cxn>
                  <a:cxn ang="0">
                    <a:pos x="328" y="3824"/>
                  </a:cxn>
                  <a:cxn ang="0">
                    <a:pos x="239" y="3573"/>
                  </a:cxn>
                  <a:cxn ang="0">
                    <a:pos x="161" y="3315"/>
                  </a:cxn>
                  <a:cxn ang="0">
                    <a:pos x="89" y="3015"/>
                  </a:cxn>
                  <a:cxn ang="0">
                    <a:pos x="41" y="2709"/>
                  </a:cxn>
                  <a:cxn ang="0">
                    <a:pos x="18" y="2404"/>
                  </a:cxn>
                  <a:cxn ang="0">
                    <a:pos x="12" y="2098"/>
                  </a:cxn>
                  <a:cxn ang="0">
                    <a:pos x="12" y="2098"/>
                  </a:cxn>
                </a:cxnLst>
                <a:rect l="0" t="0" r="r" b="b"/>
                <a:pathLst>
                  <a:path w="735" h="4316">
                    <a:moveTo>
                      <a:pt x="12" y="2098"/>
                    </a:moveTo>
                    <a:lnTo>
                      <a:pt x="29" y="1798"/>
                    </a:lnTo>
                    <a:lnTo>
                      <a:pt x="71" y="1505"/>
                    </a:lnTo>
                    <a:lnTo>
                      <a:pt x="131" y="1223"/>
                    </a:lnTo>
                    <a:lnTo>
                      <a:pt x="215" y="941"/>
                    </a:lnTo>
                    <a:lnTo>
                      <a:pt x="316" y="689"/>
                    </a:lnTo>
                    <a:lnTo>
                      <a:pt x="442" y="444"/>
                    </a:lnTo>
                    <a:lnTo>
                      <a:pt x="580" y="216"/>
                    </a:lnTo>
                    <a:lnTo>
                      <a:pt x="735" y="0"/>
                    </a:lnTo>
                    <a:lnTo>
                      <a:pt x="723" y="0"/>
                    </a:lnTo>
                    <a:lnTo>
                      <a:pt x="568" y="210"/>
                    </a:lnTo>
                    <a:lnTo>
                      <a:pt x="430" y="438"/>
                    </a:lnTo>
                    <a:lnTo>
                      <a:pt x="311" y="683"/>
                    </a:lnTo>
                    <a:lnTo>
                      <a:pt x="209" y="941"/>
                    </a:lnTo>
                    <a:lnTo>
                      <a:pt x="125" y="1217"/>
                    </a:lnTo>
                    <a:lnTo>
                      <a:pt x="59" y="1505"/>
                    </a:lnTo>
                    <a:lnTo>
                      <a:pt x="18" y="1798"/>
                    </a:lnTo>
                    <a:lnTo>
                      <a:pt x="0" y="2098"/>
                    </a:lnTo>
                    <a:lnTo>
                      <a:pt x="6" y="2404"/>
                    </a:lnTo>
                    <a:lnTo>
                      <a:pt x="29" y="2709"/>
                    </a:lnTo>
                    <a:lnTo>
                      <a:pt x="77" y="3015"/>
                    </a:lnTo>
                    <a:lnTo>
                      <a:pt x="149" y="3315"/>
                    </a:lnTo>
                    <a:lnTo>
                      <a:pt x="227" y="3573"/>
                    </a:lnTo>
                    <a:lnTo>
                      <a:pt x="316" y="3824"/>
                    </a:lnTo>
                    <a:lnTo>
                      <a:pt x="424" y="4076"/>
                    </a:lnTo>
                    <a:lnTo>
                      <a:pt x="544" y="4316"/>
                    </a:lnTo>
                    <a:lnTo>
                      <a:pt x="556" y="4316"/>
                    </a:lnTo>
                    <a:lnTo>
                      <a:pt x="436" y="4076"/>
                    </a:lnTo>
                    <a:lnTo>
                      <a:pt x="328" y="3824"/>
                    </a:lnTo>
                    <a:lnTo>
                      <a:pt x="239" y="3573"/>
                    </a:lnTo>
                    <a:lnTo>
                      <a:pt x="161" y="3315"/>
                    </a:lnTo>
                    <a:lnTo>
                      <a:pt x="89" y="3015"/>
                    </a:lnTo>
                    <a:lnTo>
                      <a:pt x="41" y="2709"/>
                    </a:lnTo>
                    <a:lnTo>
                      <a:pt x="18" y="2404"/>
                    </a:lnTo>
                    <a:lnTo>
                      <a:pt x="12" y="2098"/>
                    </a:lnTo>
                    <a:lnTo>
                      <a:pt x="12" y="209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sp>
            <p:nvSpPr>
              <p:cNvPr id="246803" name="Freeform 19"/>
              <p:cNvSpPr>
                <a:spLocks/>
              </p:cNvSpPr>
              <p:nvPr userDrawn="1"/>
            </p:nvSpPr>
            <p:spPr bwMode="hidden">
              <a:xfrm>
                <a:off x="288" y="0"/>
                <a:ext cx="840" cy="4316"/>
              </a:xfrm>
              <a:custGeom>
                <a:avLst/>
                <a:gdLst/>
                <a:ahLst/>
                <a:cxnLst>
                  <a:cxn ang="0">
                    <a:pos x="18" y="1948"/>
                  </a:cxn>
                  <a:cxn ang="0">
                    <a:pos x="48" y="1708"/>
                  </a:cxn>
                  <a:cxn ang="0">
                    <a:pos x="96" y="1475"/>
                  </a:cxn>
                  <a:cxn ang="0">
                    <a:pos x="161" y="1235"/>
                  </a:cxn>
                  <a:cxn ang="0">
                    <a:pos x="251" y="995"/>
                  </a:cxn>
                  <a:cxn ang="0">
                    <a:pos x="365" y="755"/>
                  </a:cxn>
                  <a:cxn ang="0">
                    <a:pos x="496" y="510"/>
                  </a:cxn>
                  <a:cxn ang="0">
                    <a:pos x="658" y="258"/>
                  </a:cxn>
                  <a:cxn ang="0">
                    <a:pos x="741" y="132"/>
                  </a:cxn>
                  <a:cxn ang="0">
                    <a:pos x="837" y="0"/>
                  </a:cxn>
                  <a:cxn ang="0">
                    <a:pos x="825" y="0"/>
                  </a:cxn>
                  <a:cxn ang="0">
                    <a:pos x="729" y="132"/>
                  </a:cxn>
                  <a:cxn ang="0">
                    <a:pos x="640" y="258"/>
                  </a:cxn>
                  <a:cxn ang="0">
                    <a:pos x="562" y="384"/>
                  </a:cxn>
                  <a:cxn ang="0">
                    <a:pos x="484" y="510"/>
                  </a:cxn>
                  <a:cxn ang="0">
                    <a:pos x="353" y="755"/>
                  </a:cxn>
                  <a:cxn ang="0">
                    <a:pos x="239" y="995"/>
                  </a:cxn>
                  <a:cxn ang="0">
                    <a:pos x="150" y="1235"/>
                  </a:cxn>
                  <a:cxn ang="0">
                    <a:pos x="84" y="1469"/>
                  </a:cxn>
                  <a:cxn ang="0">
                    <a:pos x="36" y="1702"/>
                  </a:cxn>
                  <a:cxn ang="0">
                    <a:pos x="6" y="1942"/>
                  </a:cxn>
                  <a:cxn ang="0">
                    <a:pos x="0" y="2200"/>
                  </a:cxn>
                  <a:cxn ang="0">
                    <a:pos x="12" y="2470"/>
                  </a:cxn>
                  <a:cxn ang="0">
                    <a:pos x="48" y="2739"/>
                  </a:cxn>
                  <a:cxn ang="0">
                    <a:pos x="114" y="3027"/>
                  </a:cxn>
                  <a:cxn ang="0">
                    <a:pos x="150" y="3171"/>
                  </a:cxn>
                  <a:cxn ang="0">
                    <a:pos x="197" y="3321"/>
                  </a:cxn>
                  <a:cxn ang="0">
                    <a:pos x="245" y="3477"/>
                  </a:cxn>
                  <a:cxn ang="0">
                    <a:pos x="305" y="3639"/>
                  </a:cxn>
                  <a:cxn ang="0">
                    <a:pos x="365" y="3800"/>
                  </a:cxn>
                  <a:cxn ang="0">
                    <a:pos x="437" y="3968"/>
                  </a:cxn>
                  <a:cxn ang="0">
                    <a:pos x="508" y="4136"/>
                  </a:cxn>
                  <a:cxn ang="0">
                    <a:pos x="592" y="4316"/>
                  </a:cxn>
                  <a:cxn ang="0">
                    <a:pos x="604" y="4316"/>
                  </a:cxn>
                  <a:cxn ang="0">
                    <a:pos x="520" y="4136"/>
                  </a:cxn>
                  <a:cxn ang="0">
                    <a:pos x="448" y="3968"/>
                  </a:cxn>
                  <a:cxn ang="0">
                    <a:pos x="377" y="3800"/>
                  </a:cxn>
                  <a:cxn ang="0">
                    <a:pos x="317" y="3639"/>
                  </a:cxn>
                  <a:cxn ang="0">
                    <a:pos x="257" y="3477"/>
                  </a:cxn>
                  <a:cxn ang="0">
                    <a:pos x="209" y="3327"/>
                  </a:cxn>
                  <a:cxn ang="0">
                    <a:pos x="161" y="3171"/>
                  </a:cxn>
                  <a:cxn ang="0">
                    <a:pos x="126" y="3027"/>
                  </a:cxn>
                  <a:cxn ang="0">
                    <a:pos x="60" y="2739"/>
                  </a:cxn>
                  <a:cxn ang="0">
                    <a:pos x="24" y="2470"/>
                  </a:cxn>
                  <a:cxn ang="0">
                    <a:pos x="12" y="2206"/>
                  </a:cxn>
                  <a:cxn ang="0">
                    <a:pos x="18" y="1948"/>
                  </a:cxn>
                  <a:cxn ang="0">
                    <a:pos x="18" y="1948"/>
                  </a:cxn>
                </a:cxnLst>
                <a:rect l="0" t="0" r="r" b="b"/>
                <a:pathLst>
                  <a:path w="837" h="4316">
                    <a:moveTo>
                      <a:pt x="18" y="1948"/>
                    </a:moveTo>
                    <a:lnTo>
                      <a:pt x="48" y="1708"/>
                    </a:lnTo>
                    <a:lnTo>
                      <a:pt x="96" y="1475"/>
                    </a:lnTo>
                    <a:lnTo>
                      <a:pt x="161" y="1235"/>
                    </a:lnTo>
                    <a:lnTo>
                      <a:pt x="251" y="995"/>
                    </a:lnTo>
                    <a:lnTo>
                      <a:pt x="365" y="755"/>
                    </a:lnTo>
                    <a:lnTo>
                      <a:pt x="496" y="510"/>
                    </a:lnTo>
                    <a:lnTo>
                      <a:pt x="658" y="258"/>
                    </a:lnTo>
                    <a:lnTo>
                      <a:pt x="741" y="132"/>
                    </a:lnTo>
                    <a:lnTo>
                      <a:pt x="837" y="0"/>
                    </a:lnTo>
                    <a:lnTo>
                      <a:pt x="825" y="0"/>
                    </a:lnTo>
                    <a:lnTo>
                      <a:pt x="729" y="132"/>
                    </a:lnTo>
                    <a:lnTo>
                      <a:pt x="640" y="258"/>
                    </a:lnTo>
                    <a:lnTo>
                      <a:pt x="562" y="384"/>
                    </a:lnTo>
                    <a:lnTo>
                      <a:pt x="484" y="510"/>
                    </a:lnTo>
                    <a:lnTo>
                      <a:pt x="353" y="755"/>
                    </a:lnTo>
                    <a:lnTo>
                      <a:pt x="239" y="995"/>
                    </a:lnTo>
                    <a:lnTo>
                      <a:pt x="150" y="1235"/>
                    </a:lnTo>
                    <a:lnTo>
                      <a:pt x="84" y="1469"/>
                    </a:lnTo>
                    <a:lnTo>
                      <a:pt x="36" y="1702"/>
                    </a:lnTo>
                    <a:lnTo>
                      <a:pt x="6" y="1942"/>
                    </a:lnTo>
                    <a:lnTo>
                      <a:pt x="0" y="2200"/>
                    </a:lnTo>
                    <a:lnTo>
                      <a:pt x="12" y="2470"/>
                    </a:lnTo>
                    <a:lnTo>
                      <a:pt x="48" y="2739"/>
                    </a:lnTo>
                    <a:lnTo>
                      <a:pt x="114" y="3027"/>
                    </a:lnTo>
                    <a:lnTo>
                      <a:pt x="150" y="3171"/>
                    </a:lnTo>
                    <a:lnTo>
                      <a:pt x="197" y="3321"/>
                    </a:lnTo>
                    <a:lnTo>
                      <a:pt x="245" y="3477"/>
                    </a:lnTo>
                    <a:lnTo>
                      <a:pt x="305" y="3639"/>
                    </a:lnTo>
                    <a:lnTo>
                      <a:pt x="365" y="3800"/>
                    </a:lnTo>
                    <a:lnTo>
                      <a:pt x="437" y="3968"/>
                    </a:lnTo>
                    <a:lnTo>
                      <a:pt x="508" y="4136"/>
                    </a:lnTo>
                    <a:lnTo>
                      <a:pt x="592" y="4316"/>
                    </a:lnTo>
                    <a:lnTo>
                      <a:pt x="604" y="4316"/>
                    </a:lnTo>
                    <a:lnTo>
                      <a:pt x="520" y="4136"/>
                    </a:lnTo>
                    <a:lnTo>
                      <a:pt x="448" y="3968"/>
                    </a:lnTo>
                    <a:lnTo>
                      <a:pt x="377" y="3800"/>
                    </a:lnTo>
                    <a:lnTo>
                      <a:pt x="317" y="3639"/>
                    </a:lnTo>
                    <a:lnTo>
                      <a:pt x="257" y="3477"/>
                    </a:lnTo>
                    <a:lnTo>
                      <a:pt x="209" y="3327"/>
                    </a:lnTo>
                    <a:lnTo>
                      <a:pt x="161" y="3171"/>
                    </a:lnTo>
                    <a:lnTo>
                      <a:pt x="126" y="3027"/>
                    </a:lnTo>
                    <a:lnTo>
                      <a:pt x="60" y="2739"/>
                    </a:lnTo>
                    <a:lnTo>
                      <a:pt x="24" y="2470"/>
                    </a:lnTo>
                    <a:lnTo>
                      <a:pt x="12" y="2206"/>
                    </a:lnTo>
                    <a:lnTo>
                      <a:pt x="18" y="1948"/>
                    </a:lnTo>
                    <a:lnTo>
                      <a:pt x="18" y="1948"/>
                    </a:lnTo>
                    <a:close/>
                  </a:path>
                </a:pathLst>
              </a:custGeom>
              <a:gradFill rotWithShape="0">
                <a:gsLst>
                  <a:gs pos="0">
                    <a:schemeClr val="bg1"/>
                  </a:gs>
                  <a:gs pos="100000">
                    <a:schemeClr val="bg1">
                      <a:gamma/>
                      <a:shade val="66667"/>
                      <a:invGamma/>
                    </a:schemeClr>
                  </a:gs>
                </a:gsLst>
                <a:lin ang="5400000" scaled="1"/>
              </a:gradFill>
              <a:ln w="9525">
                <a:noFill/>
                <a:round/>
                <a:headEnd/>
                <a:tailEnd/>
              </a:ln>
            </p:spPr>
            <p:txBody>
              <a:bodyPr/>
              <a:lstStyle/>
              <a:p>
                <a:endParaRPr lang="en-US"/>
              </a:p>
            </p:txBody>
          </p:sp>
        </p:grpSp>
        <p:sp>
          <p:nvSpPr>
            <p:cNvPr id="246804" name="Freeform 20"/>
            <p:cNvSpPr>
              <a:spLocks/>
            </p:cNvSpPr>
            <p:nvPr/>
          </p:nvSpPr>
          <p:spPr bwMode="hidden">
            <a:xfrm>
              <a:off x="6" y="2901"/>
              <a:ext cx="606" cy="1415"/>
            </a:xfrm>
            <a:custGeom>
              <a:avLst/>
              <a:gdLst/>
              <a:ahLst/>
              <a:cxnLst>
                <a:cxn ang="0">
                  <a:pos x="0" y="54"/>
                </a:cxn>
                <a:cxn ang="0">
                  <a:pos x="42" y="228"/>
                </a:cxn>
                <a:cxn ang="0">
                  <a:pos x="96" y="402"/>
                </a:cxn>
                <a:cxn ang="0">
                  <a:pos x="161" y="576"/>
                </a:cxn>
                <a:cxn ang="0">
                  <a:pos x="227" y="744"/>
                </a:cxn>
                <a:cxn ang="0">
                  <a:pos x="305" y="917"/>
                </a:cxn>
                <a:cxn ang="0">
                  <a:pos x="389" y="1085"/>
                </a:cxn>
                <a:cxn ang="0">
                  <a:pos x="484" y="1253"/>
                </a:cxn>
                <a:cxn ang="0">
                  <a:pos x="586" y="1415"/>
                </a:cxn>
                <a:cxn ang="0">
                  <a:pos x="604" y="1415"/>
                </a:cxn>
                <a:cxn ang="0">
                  <a:pos x="496" y="1247"/>
                </a:cxn>
                <a:cxn ang="0">
                  <a:pos x="401" y="1073"/>
                </a:cxn>
                <a:cxn ang="0">
                  <a:pos x="311" y="899"/>
                </a:cxn>
                <a:cxn ang="0">
                  <a:pos x="233" y="720"/>
                </a:cxn>
                <a:cxn ang="0">
                  <a:pos x="161" y="546"/>
                </a:cxn>
                <a:cxn ang="0">
                  <a:pos x="102" y="366"/>
                </a:cxn>
                <a:cxn ang="0">
                  <a:pos x="48" y="180"/>
                </a:cxn>
                <a:cxn ang="0">
                  <a:pos x="0" y="0"/>
                </a:cxn>
                <a:cxn ang="0">
                  <a:pos x="0" y="54"/>
                </a:cxn>
                <a:cxn ang="0">
                  <a:pos x="0" y="54"/>
                </a:cxn>
              </a:cxnLst>
              <a:rect l="0" t="0" r="r" b="b"/>
              <a:pathLst>
                <a:path w="604" h="1415">
                  <a:moveTo>
                    <a:pt x="0" y="54"/>
                  </a:moveTo>
                  <a:lnTo>
                    <a:pt x="42" y="228"/>
                  </a:lnTo>
                  <a:lnTo>
                    <a:pt x="96" y="402"/>
                  </a:lnTo>
                  <a:lnTo>
                    <a:pt x="161" y="576"/>
                  </a:lnTo>
                  <a:lnTo>
                    <a:pt x="227" y="744"/>
                  </a:lnTo>
                  <a:lnTo>
                    <a:pt x="305" y="917"/>
                  </a:lnTo>
                  <a:lnTo>
                    <a:pt x="389" y="1085"/>
                  </a:lnTo>
                  <a:lnTo>
                    <a:pt x="484" y="1253"/>
                  </a:lnTo>
                  <a:lnTo>
                    <a:pt x="586" y="1415"/>
                  </a:lnTo>
                  <a:lnTo>
                    <a:pt x="604" y="1415"/>
                  </a:lnTo>
                  <a:lnTo>
                    <a:pt x="496" y="1247"/>
                  </a:lnTo>
                  <a:lnTo>
                    <a:pt x="401" y="1073"/>
                  </a:lnTo>
                  <a:lnTo>
                    <a:pt x="311" y="899"/>
                  </a:lnTo>
                  <a:lnTo>
                    <a:pt x="233" y="720"/>
                  </a:lnTo>
                  <a:lnTo>
                    <a:pt x="161" y="546"/>
                  </a:lnTo>
                  <a:lnTo>
                    <a:pt x="102" y="366"/>
                  </a:lnTo>
                  <a:lnTo>
                    <a:pt x="48" y="180"/>
                  </a:lnTo>
                  <a:lnTo>
                    <a:pt x="0" y="0"/>
                  </a:lnTo>
                  <a:lnTo>
                    <a:pt x="0" y="54"/>
                  </a:lnTo>
                  <a:lnTo>
                    <a:pt x="0" y="54"/>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6805" name="Freeform 21"/>
            <p:cNvSpPr>
              <a:spLocks/>
            </p:cNvSpPr>
            <p:nvPr/>
          </p:nvSpPr>
          <p:spPr bwMode="hidden">
            <a:xfrm>
              <a:off x="6" y="3890"/>
              <a:ext cx="228" cy="426"/>
            </a:xfrm>
            <a:custGeom>
              <a:avLst/>
              <a:gdLst/>
              <a:ahLst/>
              <a:cxnLst>
                <a:cxn ang="0">
                  <a:pos x="0" y="30"/>
                </a:cxn>
                <a:cxn ang="0">
                  <a:pos x="108" y="240"/>
                </a:cxn>
                <a:cxn ang="0">
                  <a:pos x="215" y="426"/>
                </a:cxn>
                <a:cxn ang="0">
                  <a:pos x="227" y="426"/>
                </a:cxn>
                <a:cxn ang="0">
                  <a:pos x="167" y="330"/>
                </a:cxn>
                <a:cxn ang="0">
                  <a:pos x="114" y="222"/>
                </a:cxn>
                <a:cxn ang="0">
                  <a:pos x="0" y="0"/>
                </a:cxn>
                <a:cxn ang="0">
                  <a:pos x="0" y="30"/>
                </a:cxn>
                <a:cxn ang="0">
                  <a:pos x="0" y="30"/>
                </a:cxn>
              </a:cxnLst>
              <a:rect l="0" t="0" r="r" b="b"/>
              <a:pathLst>
                <a:path w="227" h="426">
                  <a:moveTo>
                    <a:pt x="0" y="30"/>
                  </a:moveTo>
                  <a:lnTo>
                    <a:pt x="108" y="240"/>
                  </a:lnTo>
                  <a:lnTo>
                    <a:pt x="215" y="426"/>
                  </a:lnTo>
                  <a:lnTo>
                    <a:pt x="227" y="426"/>
                  </a:lnTo>
                  <a:lnTo>
                    <a:pt x="167" y="330"/>
                  </a:lnTo>
                  <a:lnTo>
                    <a:pt x="114" y="222"/>
                  </a:lnTo>
                  <a:lnTo>
                    <a:pt x="0" y="0"/>
                  </a:lnTo>
                  <a:lnTo>
                    <a:pt x="0" y="30"/>
                  </a:lnTo>
                  <a:lnTo>
                    <a:pt x="0" y="30"/>
                  </a:lnTo>
                  <a:close/>
                </a:path>
              </a:pathLst>
            </a:custGeom>
            <a:gradFill rotWithShape="0">
              <a:gsLst>
                <a:gs pos="0">
                  <a:schemeClr val="bg2"/>
                </a:gs>
                <a:gs pos="100000">
                  <a:schemeClr val="bg2">
                    <a:gamma/>
                    <a:shade val="60784"/>
                    <a:invGamma/>
                  </a:schemeClr>
                </a:gs>
              </a:gsLst>
              <a:lin ang="5400000" scaled="1"/>
            </a:gradFill>
            <a:ln w="9525">
              <a:noFill/>
              <a:round/>
              <a:headEnd/>
              <a:tailEnd/>
            </a:ln>
          </p:spPr>
          <p:txBody>
            <a:bodyPr/>
            <a:lstStyle/>
            <a:p>
              <a:endParaRPr lang="en-US"/>
            </a:p>
          </p:txBody>
        </p:sp>
        <p:sp>
          <p:nvSpPr>
            <p:cNvPr id="246806" name="Freeform 22"/>
            <p:cNvSpPr>
              <a:spLocks/>
            </p:cNvSpPr>
            <p:nvPr/>
          </p:nvSpPr>
          <p:spPr bwMode="hidden">
            <a:xfrm>
              <a:off x="4776" y="0"/>
              <a:ext cx="984" cy="1786"/>
            </a:xfrm>
            <a:custGeom>
              <a:avLst/>
              <a:gdLst/>
              <a:ahLst/>
              <a:cxnLst>
                <a:cxn ang="0">
                  <a:pos x="981" y="1786"/>
                </a:cxn>
                <a:cxn ang="0">
                  <a:pos x="981" y="1720"/>
                </a:cxn>
                <a:cxn ang="0">
                  <a:pos x="969" y="1666"/>
                </a:cxn>
                <a:cxn ang="0">
                  <a:pos x="957" y="1613"/>
                </a:cxn>
                <a:cxn ang="0">
                  <a:pos x="921" y="1487"/>
                </a:cxn>
                <a:cxn ang="0">
                  <a:pos x="885" y="1361"/>
                </a:cxn>
                <a:cxn ang="0">
                  <a:pos x="796" y="1121"/>
                </a:cxn>
                <a:cxn ang="0">
                  <a:pos x="682" y="899"/>
                </a:cxn>
                <a:cxn ang="0">
                  <a:pos x="562" y="689"/>
                </a:cxn>
                <a:cxn ang="0">
                  <a:pos x="431" y="498"/>
                </a:cxn>
                <a:cxn ang="0">
                  <a:pos x="293" y="318"/>
                </a:cxn>
                <a:cxn ang="0">
                  <a:pos x="150" y="150"/>
                </a:cxn>
                <a:cxn ang="0">
                  <a:pos x="12" y="0"/>
                </a:cxn>
                <a:cxn ang="0">
                  <a:pos x="0" y="0"/>
                </a:cxn>
                <a:cxn ang="0">
                  <a:pos x="138" y="150"/>
                </a:cxn>
                <a:cxn ang="0">
                  <a:pos x="275" y="318"/>
                </a:cxn>
                <a:cxn ang="0">
                  <a:pos x="413" y="498"/>
                </a:cxn>
                <a:cxn ang="0">
                  <a:pos x="545" y="689"/>
                </a:cxn>
                <a:cxn ang="0">
                  <a:pos x="670" y="899"/>
                </a:cxn>
                <a:cxn ang="0">
                  <a:pos x="778" y="1121"/>
                </a:cxn>
                <a:cxn ang="0">
                  <a:pos x="873" y="1361"/>
                </a:cxn>
                <a:cxn ang="0">
                  <a:pos x="909" y="1487"/>
                </a:cxn>
                <a:cxn ang="0">
                  <a:pos x="945" y="1619"/>
                </a:cxn>
                <a:cxn ang="0">
                  <a:pos x="963" y="1702"/>
                </a:cxn>
                <a:cxn ang="0">
                  <a:pos x="981" y="1786"/>
                </a:cxn>
                <a:cxn ang="0">
                  <a:pos x="981" y="1786"/>
                </a:cxn>
              </a:cxnLst>
              <a:rect l="0" t="0" r="r" b="b"/>
              <a:pathLst>
                <a:path w="981" h="1786">
                  <a:moveTo>
                    <a:pt x="981" y="1786"/>
                  </a:moveTo>
                  <a:lnTo>
                    <a:pt x="981" y="1720"/>
                  </a:lnTo>
                  <a:lnTo>
                    <a:pt x="969" y="1666"/>
                  </a:lnTo>
                  <a:lnTo>
                    <a:pt x="957" y="1613"/>
                  </a:lnTo>
                  <a:lnTo>
                    <a:pt x="921" y="1487"/>
                  </a:lnTo>
                  <a:lnTo>
                    <a:pt x="885" y="1361"/>
                  </a:lnTo>
                  <a:lnTo>
                    <a:pt x="796" y="1121"/>
                  </a:lnTo>
                  <a:lnTo>
                    <a:pt x="682" y="899"/>
                  </a:lnTo>
                  <a:lnTo>
                    <a:pt x="562" y="689"/>
                  </a:lnTo>
                  <a:lnTo>
                    <a:pt x="431" y="498"/>
                  </a:lnTo>
                  <a:lnTo>
                    <a:pt x="293" y="318"/>
                  </a:lnTo>
                  <a:lnTo>
                    <a:pt x="150" y="150"/>
                  </a:lnTo>
                  <a:lnTo>
                    <a:pt x="12" y="0"/>
                  </a:lnTo>
                  <a:lnTo>
                    <a:pt x="0" y="0"/>
                  </a:lnTo>
                  <a:lnTo>
                    <a:pt x="138" y="150"/>
                  </a:lnTo>
                  <a:lnTo>
                    <a:pt x="275" y="318"/>
                  </a:lnTo>
                  <a:lnTo>
                    <a:pt x="413" y="498"/>
                  </a:lnTo>
                  <a:lnTo>
                    <a:pt x="545" y="689"/>
                  </a:lnTo>
                  <a:lnTo>
                    <a:pt x="670" y="899"/>
                  </a:lnTo>
                  <a:lnTo>
                    <a:pt x="778" y="1121"/>
                  </a:lnTo>
                  <a:lnTo>
                    <a:pt x="873" y="1361"/>
                  </a:lnTo>
                  <a:lnTo>
                    <a:pt x="909" y="1487"/>
                  </a:lnTo>
                  <a:lnTo>
                    <a:pt x="945" y="1619"/>
                  </a:lnTo>
                  <a:lnTo>
                    <a:pt x="963" y="1702"/>
                  </a:lnTo>
                  <a:lnTo>
                    <a:pt x="981" y="1786"/>
                  </a:lnTo>
                  <a:lnTo>
                    <a:pt x="981" y="1786"/>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246807" name="Freeform 23"/>
            <p:cNvSpPr>
              <a:spLocks/>
            </p:cNvSpPr>
            <p:nvPr/>
          </p:nvSpPr>
          <p:spPr bwMode="hidden">
            <a:xfrm>
              <a:off x="5041" y="0"/>
              <a:ext cx="719" cy="845"/>
            </a:xfrm>
            <a:custGeom>
              <a:avLst/>
              <a:gdLst/>
              <a:ahLst/>
              <a:cxnLst>
                <a:cxn ang="0">
                  <a:pos x="717" y="845"/>
                </a:cxn>
                <a:cxn ang="0">
                  <a:pos x="717" y="821"/>
                </a:cxn>
                <a:cxn ang="0">
                  <a:pos x="574" y="605"/>
                </a:cxn>
                <a:cxn ang="0">
                  <a:pos x="406" y="396"/>
                </a:cxn>
                <a:cxn ang="0">
                  <a:pos x="221" y="192"/>
                </a:cxn>
                <a:cxn ang="0">
                  <a:pos x="17" y="0"/>
                </a:cxn>
                <a:cxn ang="0">
                  <a:pos x="0" y="0"/>
                </a:cxn>
                <a:cxn ang="0">
                  <a:pos x="209" y="198"/>
                </a:cxn>
                <a:cxn ang="0">
                  <a:pos x="400" y="408"/>
                </a:cxn>
                <a:cxn ang="0">
                  <a:pos x="568" y="623"/>
                </a:cxn>
                <a:cxn ang="0">
                  <a:pos x="717" y="845"/>
                </a:cxn>
                <a:cxn ang="0">
                  <a:pos x="717" y="845"/>
                </a:cxn>
              </a:cxnLst>
              <a:rect l="0" t="0" r="r" b="b"/>
              <a:pathLst>
                <a:path w="717" h="845">
                  <a:moveTo>
                    <a:pt x="717" y="845"/>
                  </a:moveTo>
                  <a:lnTo>
                    <a:pt x="717" y="821"/>
                  </a:lnTo>
                  <a:lnTo>
                    <a:pt x="574" y="605"/>
                  </a:lnTo>
                  <a:lnTo>
                    <a:pt x="406" y="396"/>
                  </a:lnTo>
                  <a:lnTo>
                    <a:pt x="221" y="192"/>
                  </a:lnTo>
                  <a:lnTo>
                    <a:pt x="17" y="0"/>
                  </a:lnTo>
                  <a:lnTo>
                    <a:pt x="0" y="0"/>
                  </a:lnTo>
                  <a:lnTo>
                    <a:pt x="209" y="198"/>
                  </a:lnTo>
                  <a:lnTo>
                    <a:pt x="400" y="408"/>
                  </a:lnTo>
                  <a:lnTo>
                    <a:pt x="568" y="623"/>
                  </a:lnTo>
                  <a:lnTo>
                    <a:pt x="717" y="845"/>
                  </a:lnTo>
                  <a:lnTo>
                    <a:pt x="717" y="845"/>
                  </a:lnTo>
                  <a:close/>
                </a:path>
              </a:pathLst>
            </a:custGeom>
            <a:solidFill>
              <a:schemeClr val="bg1"/>
            </a:solidFill>
            <a:ln w="9525">
              <a:noFill/>
              <a:round/>
              <a:headEnd/>
              <a:tailEnd/>
            </a:ln>
          </p:spPr>
          <p:txBody>
            <a:bodyPr/>
            <a:lstStyle/>
            <a:p>
              <a:endParaRPr lang="en-US"/>
            </a:p>
          </p:txBody>
        </p:sp>
        <p:sp>
          <p:nvSpPr>
            <p:cNvPr id="246808" name="Freeform 24"/>
            <p:cNvSpPr>
              <a:spLocks/>
            </p:cNvSpPr>
            <p:nvPr/>
          </p:nvSpPr>
          <p:spPr bwMode="hidden">
            <a:xfrm>
              <a:off x="5352" y="0"/>
              <a:ext cx="408" cy="414"/>
            </a:xfrm>
            <a:custGeom>
              <a:avLst/>
              <a:gdLst/>
              <a:ahLst/>
              <a:cxnLst>
                <a:cxn ang="0">
                  <a:pos x="407" y="414"/>
                </a:cxn>
                <a:cxn ang="0">
                  <a:pos x="407" y="396"/>
                </a:cxn>
                <a:cxn ang="0">
                  <a:pos x="222" y="192"/>
                </a:cxn>
                <a:cxn ang="0">
                  <a:pos x="12" y="0"/>
                </a:cxn>
                <a:cxn ang="0">
                  <a:pos x="0" y="0"/>
                </a:cxn>
                <a:cxn ang="0">
                  <a:pos x="108" y="102"/>
                </a:cxn>
                <a:cxn ang="0">
                  <a:pos x="216" y="204"/>
                </a:cxn>
                <a:cxn ang="0">
                  <a:pos x="407" y="414"/>
                </a:cxn>
                <a:cxn ang="0">
                  <a:pos x="407" y="414"/>
                </a:cxn>
              </a:cxnLst>
              <a:rect l="0" t="0" r="r" b="b"/>
              <a:pathLst>
                <a:path w="407" h="414">
                  <a:moveTo>
                    <a:pt x="407" y="414"/>
                  </a:moveTo>
                  <a:lnTo>
                    <a:pt x="407" y="396"/>
                  </a:lnTo>
                  <a:lnTo>
                    <a:pt x="222" y="192"/>
                  </a:lnTo>
                  <a:lnTo>
                    <a:pt x="12" y="0"/>
                  </a:lnTo>
                  <a:lnTo>
                    <a:pt x="0" y="0"/>
                  </a:lnTo>
                  <a:lnTo>
                    <a:pt x="108" y="102"/>
                  </a:lnTo>
                  <a:lnTo>
                    <a:pt x="216" y="204"/>
                  </a:lnTo>
                  <a:lnTo>
                    <a:pt x="407" y="414"/>
                  </a:lnTo>
                  <a:lnTo>
                    <a:pt x="407" y="414"/>
                  </a:lnTo>
                  <a:close/>
                </a:path>
              </a:pathLst>
            </a:custGeom>
            <a:solidFill>
              <a:schemeClr val="bg1"/>
            </a:solidFill>
            <a:ln w="9525">
              <a:noFill/>
              <a:round/>
              <a:headEnd/>
              <a:tailEnd/>
            </a:ln>
          </p:spPr>
          <p:txBody>
            <a:bodyPr/>
            <a:lstStyle/>
            <a:p>
              <a:endParaRPr lang="en-US"/>
            </a:p>
          </p:txBody>
        </p:sp>
        <p:sp>
          <p:nvSpPr>
            <p:cNvPr id="246809" name="Freeform 25"/>
            <p:cNvSpPr>
              <a:spLocks/>
            </p:cNvSpPr>
            <p:nvPr/>
          </p:nvSpPr>
          <p:spPr bwMode="hidden">
            <a:xfrm>
              <a:off x="6" y="0"/>
              <a:ext cx="858" cy="1409"/>
            </a:xfrm>
            <a:custGeom>
              <a:avLst/>
              <a:gdLst/>
              <a:ahLst/>
              <a:cxnLst>
                <a:cxn ang="0">
                  <a:pos x="0" y="1361"/>
                </a:cxn>
                <a:cxn ang="0">
                  <a:pos x="0" y="1409"/>
                </a:cxn>
                <a:cxn ang="0">
                  <a:pos x="54" y="1211"/>
                </a:cxn>
                <a:cxn ang="0">
                  <a:pos x="126" y="1013"/>
                </a:cxn>
                <a:cxn ang="0">
                  <a:pos x="215" y="827"/>
                </a:cxn>
                <a:cxn ang="0">
                  <a:pos x="311" y="647"/>
                </a:cxn>
                <a:cxn ang="0">
                  <a:pos x="431" y="474"/>
                </a:cxn>
                <a:cxn ang="0">
                  <a:pos x="556" y="312"/>
                </a:cxn>
                <a:cxn ang="0">
                  <a:pos x="700" y="150"/>
                </a:cxn>
                <a:cxn ang="0">
                  <a:pos x="855" y="0"/>
                </a:cxn>
                <a:cxn ang="0">
                  <a:pos x="837" y="0"/>
                </a:cxn>
                <a:cxn ang="0">
                  <a:pos x="688" y="144"/>
                </a:cxn>
                <a:cxn ang="0">
                  <a:pos x="550" y="300"/>
                </a:cxn>
                <a:cxn ang="0">
                  <a:pos x="425" y="462"/>
                </a:cxn>
                <a:cxn ang="0">
                  <a:pos x="311" y="629"/>
                </a:cxn>
                <a:cxn ang="0">
                  <a:pos x="215" y="803"/>
                </a:cxn>
                <a:cxn ang="0">
                  <a:pos x="132" y="983"/>
                </a:cxn>
                <a:cxn ang="0">
                  <a:pos x="60" y="1169"/>
                </a:cxn>
                <a:cxn ang="0">
                  <a:pos x="0" y="1361"/>
                </a:cxn>
                <a:cxn ang="0">
                  <a:pos x="0" y="1361"/>
                </a:cxn>
              </a:cxnLst>
              <a:rect l="0" t="0" r="r" b="b"/>
              <a:pathLst>
                <a:path w="855" h="1409">
                  <a:moveTo>
                    <a:pt x="0" y="1361"/>
                  </a:moveTo>
                  <a:lnTo>
                    <a:pt x="0" y="1409"/>
                  </a:lnTo>
                  <a:lnTo>
                    <a:pt x="54" y="1211"/>
                  </a:lnTo>
                  <a:lnTo>
                    <a:pt x="126" y="1013"/>
                  </a:lnTo>
                  <a:lnTo>
                    <a:pt x="215" y="827"/>
                  </a:lnTo>
                  <a:lnTo>
                    <a:pt x="311" y="647"/>
                  </a:lnTo>
                  <a:lnTo>
                    <a:pt x="431" y="474"/>
                  </a:lnTo>
                  <a:lnTo>
                    <a:pt x="556" y="312"/>
                  </a:lnTo>
                  <a:lnTo>
                    <a:pt x="700" y="150"/>
                  </a:lnTo>
                  <a:lnTo>
                    <a:pt x="855" y="0"/>
                  </a:lnTo>
                  <a:lnTo>
                    <a:pt x="837" y="0"/>
                  </a:lnTo>
                  <a:lnTo>
                    <a:pt x="688" y="144"/>
                  </a:lnTo>
                  <a:lnTo>
                    <a:pt x="550" y="300"/>
                  </a:lnTo>
                  <a:lnTo>
                    <a:pt x="425" y="462"/>
                  </a:lnTo>
                  <a:lnTo>
                    <a:pt x="311" y="629"/>
                  </a:lnTo>
                  <a:lnTo>
                    <a:pt x="215" y="803"/>
                  </a:lnTo>
                  <a:lnTo>
                    <a:pt x="132" y="983"/>
                  </a:lnTo>
                  <a:lnTo>
                    <a:pt x="60" y="1169"/>
                  </a:lnTo>
                  <a:lnTo>
                    <a:pt x="0" y="1361"/>
                  </a:lnTo>
                  <a:lnTo>
                    <a:pt x="0" y="1361"/>
                  </a:lnTo>
                  <a:close/>
                </a:path>
              </a:pathLst>
            </a:custGeom>
            <a:gradFill rotWithShape="0">
              <a:gsLst>
                <a:gs pos="0">
                  <a:schemeClr val="bg1"/>
                </a:gs>
                <a:gs pos="100000">
                  <a:schemeClr val="bg1">
                    <a:gamma/>
                    <a:shade val="94118"/>
                    <a:invGamma/>
                  </a:schemeClr>
                </a:gs>
              </a:gsLst>
              <a:lin ang="5400000" scaled="1"/>
            </a:gradFill>
            <a:ln w="9525">
              <a:noFill/>
              <a:round/>
              <a:headEnd/>
              <a:tailEnd/>
            </a:ln>
          </p:spPr>
          <p:txBody>
            <a:bodyPr/>
            <a:lstStyle/>
            <a:p>
              <a:endParaRPr lang="en-US"/>
            </a:p>
          </p:txBody>
        </p:sp>
        <p:sp>
          <p:nvSpPr>
            <p:cNvPr id="246810" name="Freeform 26"/>
            <p:cNvSpPr>
              <a:spLocks/>
            </p:cNvSpPr>
            <p:nvPr/>
          </p:nvSpPr>
          <p:spPr bwMode="hidden">
            <a:xfrm>
              <a:off x="6" y="0"/>
              <a:ext cx="588" cy="599"/>
            </a:xfrm>
            <a:custGeom>
              <a:avLst/>
              <a:gdLst/>
              <a:ahLst/>
              <a:cxnLst>
                <a:cxn ang="0">
                  <a:pos x="586" y="0"/>
                </a:cxn>
                <a:cxn ang="0">
                  <a:pos x="568" y="0"/>
                </a:cxn>
                <a:cxn ang="0">
                  <a:pos x="407" y="132"/>
                </a:cxn>
                <a:cxn ang="0">
                  <a:pos x="257" y="270"/>
                </a:cxn>
                <a:cxn ang="0">
                  <a:pos x="120" y="420"/>
                </a:cxn>
                <a:cxn ang="0">
                  <a:pos x="0" y="575"/>
                </a:cxn>
                <a:cxn ang="0">
                  <a:pos x="0" y="599"/>
                </a:cxn>
                <a:cxn ang="0">
                  <a:pos x="120" y="432"/>
                </a:cxn>
                <a:cxn ang="0">
                  <a:pos x="257" y="282"/>
                </a:cxn>
                <a:cxn ang="0">
                  <a:pos x="413" y="138"/>
                </a:cxn>
                <a:cxn ang="0">
                  <a:pos x="586" y="0"/>
                </a:cxn>
                <a:cxn ang="0">
                  <a:pos x="586" y="0"/>
                </a:cxn>
              </a:cxnLst>
              <a:rect l="0" t="0" r="r" b="b"/>
              <a:pathLst>
                <a:path w="586" h="599">
                  <a:moveTo>
                    <a:pt x="586" y="0"/>
                  </a:moveTo>
                  <a:lnTo>
                    <a:pt x="568" y="0"/>
                  </a:lnTo>
                  <a:lnTo>
                    <a:pt x="407" y="132"/>
                  </a:lnTo>
                  <a:lnTo>
                    <a:pt x="257" y="270"/>
                  </a:lnTo>
                  <a:lnTo>
                    <a:pt x="120" y="420"/>
                  </a:lnTo>
                  <a:lnTo>
                    <a:pt x="0" y="575"/>
                  </a:lnTo>
                  <a:lnTo>
                    <a:pt x="0" y="599"/>
                  </a:lnTo>
                  <a:lnTo>
                    <a:pt x="120" y="432"/>
                  </a:lnTo>
                  <a:lnTo>
                    <a:pt x="257" y="282"/>
                  </a:lnTo>
                  <a:lnTo>
                    <a:pt x="413" y="138"/>
                  </a:lnTo>
                  <a:lnTo>
                    <a:pt x="586" y="0"/>
                  </a:lnTo>
                  <a:lnTo>
                    <a:pt x="586" y="0"/>
                  </a:lnTo>
                  <a:close/>
                </a:path>
              </a:pathLst>
            </a:custGeom>
            <a:solidFill>
              <a:schemeClr val="bg1"/>
            </a:solidFill>
            <a:ln w="9525">
              <a:noFill/>
              <a:round/>
              <a:headEnd/>
              <a:tailEnd/>
            </a:ln>
          </p:spPr>
          <p:txBody>
            <a:bodyPr/>
            <a:lstStyle/>
            <a:p>
              <a:endParaRPr lang="en-US"/>
            </a:p>
          </p:txBody>
        </p:sp>
        <p:sp>
          <p:nvSpPr>
            <p:cNvPr id="246811" name="Freeform 27"/>
            <p:cNvSpPr>
              <a:spLocks/>
            </p:cNvSpPr>
            <p:nvPr/>
          </p:nvSpPr>
          <p:spPr bwMode="hidden">
            <a:xfrm>
              <a:off x="6" y="0"/>
              <a:ext cx="270" cy="252"/>
            </a:xfrm>
            <a:custGeom>
              <a:avLst/>
              <a:gdLst/>
              <a:ahLst/>
              <a:cxnLst>
                <a:cxn ang="0">
                  <a:pos x="269" y="0"/>
                </a:cxn>
                <a:cxn ang="0">
                  <a:pos x="251" y="0"/>
                </a:cxn>
                <a:cxn ang="0">
                  <a:pos x="120" y="114"/>
                </a:cxn>
                <a:cxn ang="0">
                  <a:pos x="60" y="174"/>
                </a:cxn>
                <a:cxn ang="0">
                  <a:pos x="0" y="234"/>
                </a:cxn>
                <a:cxn ang="0">
                  <a:pos x="0" y="252"/>
                </a:cxn>
                <a:cxn ang="0">
                  <a:pos x="126" y="120"/>
                </a:cxn>
                <a:cxn ang="0">
                  <a:pos x="269" y="0"/>
                </a:cxn>
                <a:cxn ang="0">
                  <a:pos x="269" y="0"/>
                </a:cxn>
              </a:cxnLst>
              <a:rect l="0" t="0" r="r" b="b"/>
              <a:pathLst>
                <a:path w="269" h="252">
                  <a:moveTo>
                    <a:pt x="269" y="0"/>
                  </a:moveTo>
                  <a:lnTo>
                    <a:pt x="251" y="0"/>
                  </a:lnTo>
                  <a:lnTo>
                    <a:pt x="120" y="114"/>
                  </a:lnTo>
                  <a:lnTo>
                    <a:pt x="60" y="174"/>
                  </a:lnTo>
                  <a:lnTo>
                    <a:pt x="0" y="234"/>
                  </a:lnTo>
                  <a:lnTo>
                    <a:pt x="0" y="252"/>
                  </a:lnTo>
                  <a:lnTo>
                    <a:pt x="126" y="120"/>
                  </a:lnTo>
                  <a:lnTo>
                    <a:pt x="269" y="0"/>
                  </a:lnTo>
                  <a:lnTo>
                    <a:pt x="269" y="0"/>
                  </a:lnTo>
                  <a:close/>
                </a:path>
              </a:pathLst>
            </a:custGeom>
            <a:solidFill>
              <a:schemeClr val="bg1"/>
            </a:solidFill>
            <a:ln w="9525">
              <a:noFill/>
              <a:round/>
              <a:headEnd/>
              <a:tailEnd/>
            </a:ln>
          </p:spPr>
          <p:txBody>
            <a:bodyPr/>
            <a:lstStyle/>
            <a:p>
              <a:endParaRPr lang="en-US"/>
            </a:p>
          </p:txBody>
        </p:sp>
        <p:sp>
          <p:nvSpPr>
            <p:cNvPr id="246812" name="Line 28"/>
            <p:cNvSpPr>
              <a:spLocks noChangeShapeType="1"/>
            </p:cNvSpPr>
            <p:nvPr/>
          </p:nvSpPr>
          <p:spPr bwMode="hidden">
            <a:xfrm>
              <a:off x="1" y="2749"/>
              <a:ext cx="5758" cy="0"/>
            </a:xfrm>
            <a:prstGeom prst="line">
              <a:avLst/>
            </a:prstGeom>
            <a:noFill/>
            <a:ln w="15875">
              <a:solidFill>
                <a:schemeClr val="bg1"/>
              </a:solidFill>
              <a:round/>
              <a:headEnd/>
              <a:tailEnd/>
            </a:ln>
            <a:effectLst/>
          </p:spPr>
          <p:txBody>
            <a:bodyPr/>
            <a:lstStyle/>
            <a:p>
              <a:endParaRPr lang="en-US"/>
            </a:p>
          </p:txBody>
        </p:sp>
        <p:sp>
          <p:nvSpPr>
            <p:cNvPr id="246813" name="Line 29"/>
            <p:cNvSpPr>
              <a:spLocks noChangeShapeType="1"/>
            </p:cNvSpPr>
            <p:nvPr/>
          </p:nvSpPr>
          <p:spPr bwMode="hidden">
            <a:xfrm>
              <a:off x="1" y="2356"/>
              <a:ext cx="5758" cy="0"/>
            </a:xfrm>
            <a:prstGeom prst="line">
              <a:avLst/>
            </a:prstGeom>
            <a:noFill/>
            <a:ln w="15875">
              <a:solidFill>
                <a:schemeClr val="bg1"/>
              </a:solidFill>
              <a:round/>
              <a:headEnd/>
              <a:tailEnd/>
            </a:ln>
            <a:effectLst/>
          </p:spPr>
          <p:txBody>
            <a:bodyPr/>
            <a:lstStyle/>
            <a:p>
              <a:endParaRPr lang="en-US"/>
            </a:p>
          </p:txBody>
        </p:sp>
        <p:sp>
          <p:nvSpPr>
            <p:cNvPr id="246814" name="Line 30"/>
            <p:cNvSpPr>
              <a:spLocks noChangeShapeType="1"/>
            </p:cNvSpPr>
            <p:nvPr/>
          </p:nvSpPr>
          <p:spPr bwMode="hidden">
            <a:xfrm>
              <a:off x="1" y="3142"/>
              <a:ext cx="5758" cy="0"/>
            </a:xfrm>
            <a:prstGeom prst="line">
              <a:avLst/>
            </a:prstGeom>
            <a:noFill/>
            <a:ln w="15875">
              <a:solidFill>
                <a:schemeClr val="bg2"/>
              </a:solidFill>
              <a:round/>
              <a:headEnd/>
              <a:tailEnd/>
            </a:ln>
            <a:effectLst/>
          </p:spPr>
          <p:txBody>
            <a:bodyPr/>
            <a:lstStyle/>
            <a:p>
              <a:endParaRPr lang="en-US"/>
            </a:p>
          </p:txBody>
        </p:sp>
        <p:grpSp>
          <p:nvGrpSpPr>
            <p:cNvPr id="246815" name="Group 31"/>
            <p:cNvGrpSpPr>
              <a:grpSpLocks/>
            </p:cNvGrpSpPr>
            <p:nvPr/>
          </p:nvGrpSpPr>
          <p:grpSpPr bwMode="auto">
            <a:xfrm>
              <a:off x="1" y="392"/>
              <a:ext cx="5758" cy="1571"/>
              <a:chOff x="1" y="392"/>
              <a:chExt cx="5758" cy="1571"/>
            </a:xfrm>
          </p:grpSpPr>
          <p:sp>
            <p:nvSpPr>
              <p:cNvPr id="246816" name="Line 32"/>
              <p:cNvSpPr>
                <a:spLocks noChangeShapeType="1"/>
              </p:cNvSpPr>
              <p:nvPr userDrawn="1"/>
            </p:nvSpPr>
            <p:spPr bwMode="hidden">
              <a:xfrm>
                <a:off x="1" y="784"/>
                <a:ext cx="5758" cy="0"/>
              </a:xfrm>
              <a:prstGeom prst="line">
                <a:avLst/>
              </a:prstGeom>
              <a:noFill/>
              <a:ln w="15875">
                <a:solidFill>
                  <a:schemeClr val="bg1"/>
                </a:solidFill>
                <a:round/>
                <a:headEnd/>
                <a:tailEnd/>
              </a:ln>
              <a:effectLst/>
            </p:spPr>
            <p:txBody>
              <a:bodyPr/>
              <a:lstStyle/>
              <a:p>
                <a:endParaRPr lang="en-US"/>
              </a:p>
            </p:txBody>
          </p:sp>
          <p:sp>
            <p:nvSpPr>
              <p:cNvPr id="246817" name="Line 33"/>
              <p:cNvSpPr>
                <a:spLocks noChangeShapeType="1"/>
              </p:cNvSpPr>
              <p:nvPr userDrawn="1"/>
            </p:nvSpPr>
            <p:spPr bwMode="hidden">
              <a:xfrm>
                <a:off x="1" y="1963"/>
                <a:ext cx="5758" cy="0"/>
              </a:xfrm>
              <a:prstGeom prst="line">
                <a:avLst/>
              </a:prstGeom>
              <a:noFill/>
              <a:ln w="15875">
                <a:solidFill>
                  <a:schemeClr val="bg1"/>
                </a:solidFill>
                <a:round/>
                <a:headEnd/>
                <a:tailEnd/>
              </a:ln>
              <a:effectLst/>
            </p:spPr>
            <p:txBody>
              <a:bodyPr/>
              <a:lstStyle/>
              <a:p>
                <a:endParaRPr lang="en-US"/>
              </a:p>
            </p:txBody>
          </p:sp>
          <p:sp>
            <p:nvSpPr>
              <p:cNvPr id="246818" name="Line 34"/>
              <p:cNvSpPr>
                <a:spLocks noChangeShapeType="1"/>
              </p:cNvSpPr>
              <p:nvPr userDrawn="1"/>
            </p:nvSpPr>
            <p:spPr bwMode="hidden">
              <a:xfrm>
                <a:off x="1" y="1570"/>
                <a:ext cx="5758" cy="0"/>
              </a:xfrm>
              <a:prstGeom prst="line">
                <a:avLst/>
              </a:prstGeom>
              <a:noFill/>
              <a:ln w="15875">
                <a:solidFill>
                  <a:schemeClr val="bg1"/>
                </a:solidFill>
                <a:round/>
                <a:headEnd/>
                <a:tailEnd/>
              </a:ln>
              <a:effectLst/>
            </p:spPr>
            <p:txBody>
              <a:bodyPr/>
              <a:lstStyle/>
              <a:p>
                <a:endParaRPr lang="en-US"/>
              </a:p>
            </p:txBody>
          </p:sp>
          <p:sp>
            <p:nvSpPr>
              <p:cNvPr id="246819" name="Line 35"/>
              <p:cNvSpPr>
                <a:spLocks noChangeShapeType="1"/>
              </p:cNvSpPr>
              <p:nvPr userDrawn="1"/>
            </p:nvSpPr>
            <p:spPr bwMode="hidden">
              <a:xfrm>
                <a:off x="1" y="1177"/>
                <a:ext cx="5758" cy="0"/>
              </a:xfrm>
              <a:prstGeom prst="line">
                <a:avLst/>
              </a:prstGeom>
              <a:noFill/>
              <a:ln w="15875">
                <a:solidFill>
                  <a:schemeClr val="bg1"/>
                </a:solidFill>
                <a:round/>
                <a:headEnd/>
                <a:tailEnd/>
              </a:ln>
              <a:effectLst/>
            </p:spPr>
            <p:txBody>
              <a:bodyPr/>
              <a:lstStyle/>
              <a:p>
                <a:endParaRPr lang="en-US"/>
              </a:p>
            </p:txBody>
          </p:sp>
          <p:sp>
            <p:nvSpPr>
              <p:cNvPr id="246820" name="Line 36"/>
              <p:cNvSpPr>
                <a:spLocks noChangeShapeType="1"/>
              </p:cNvSpPr>
              <p:nvPr userDrawn="1"/>
            </p:nvSpPr>
            <p:spPr bwMode="hidden">
              <a:xfrm>
                <a:off x="1" y="392"/>
                <a:ext cx="5758" cy="0"/>
              </a:xfrm>
              <a:prstGeom prst="line">
                <a:avLst/>
              </a:prstGeom>
              <a:noFill/>
              <a:ln w="15875">
                <a:solidFill>
                  <a:schemeClr val="bg1"/>
                </a:solidFill>
                <a:round/>
                <a:headEnd/>
                <a:tailEnd/>
              </a:ln>
              <a:effectLst/>
            </p:spPr>
            <p:txBody>
              <a:bodyPr/>
              <a:lstStyle/>
              <a:p>
                <a:endParaRPr lang="en-US"/>
              </a:p>
            </p:txBody>
          </p:sp>
        </p:grpSp>
        <p:sp>
          <p:nvSpPr>
            <p:cNvPr id="246821" name="Line 37"/>
            <p:cNvSpPr>
              <a:spLocks noChangeShapeType="1"/>
            </p:cNvSpPr>
            <p:nvPr/>
          </p:nvSpPr>
          <p:spPr bwMode="hidden">
            <a:xfrm>
              <a:off x="1" y="3928"/>
              <a:ext cx="5758" cy="0"/>
            </a:xfrm>
            <a:prstGeom prst="line">
              <a:avLst/>
            </a:prstGeom>
            <a:noFill/>
            <a:ln w="15875">
              <a:solidFill>
                <a:schemeClr val="bg2"/>
              </a:solidFill>
              <a:round/>
              <a:headEnd/>
              <a:tailEnd/>
            </a:ln>
            <a:effectLst/>
          </p:spPr>
          <p:txBody>
            <a:bodyPr/>
            <a:lstStyle/>
            <a:p>
              <a:endParaRPr lang="en-US"/>
            </a:p>
          </p:txBody>
        </p:sp>
        <p:sp>
          <p:nvSpPr>
            <p:cNvPr id="246822" name="Line 38"/>
            <p:cNvSpPr>
              <a:spLocks noChangeShapeType="1"/>
            </p:cNvSpPr>
            <p:nvPr/>
          </p:nvSpPr>
          <p:spPr bwMode="hidden">
            <a:xfrm>
              <a:off x="1" y="3535"/>
              <a:ext cx="5758" cy="0"/>
            </a:xfrm>
            <a:prstGeom prst="line">
              <a:avLst/>
            </a:prstGeom>
            <a:noFill/>
            <a:ln w="15875">
              <a:solidFill>
                <a:schemeClr val="bg2"/>
              </a:solidFill>
              <a:round/>
              <a:headEnd/>
              <a:tailEnd/>
            </a:ln>
            <a:effectLst/>
          </p:spPr>
          <p:txBody>
            <a:bodyPr/>
            <a:lstStyle/>
            <a:p>
              <a:endParaRPr lang="en-US"/>
            </a:p>
          </p:txBody>
        </p:sp>
      </p:grpSp>
      <p:sp>
        <p:nvSpPr>
          <p:cNvPr id="246823" name="Rectangle 39"/>
          <p:cNvSpPr>
            <a:spLocks noGrp="1" noChangeArrowheads="1"/>
          </p:cNvSpPr>
          <p:nvPr>
            <p:ph type="title"/>
          </p:nvPr>
        </p:nvSpPr>
        <p:spPr bwMode="auto">
          <a:xfrm>
            <a:off x="609600" y="277814"/>
            <a:ext cx="109728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246824" name="Rectangle 40"/>
          <p:cNvSpPr>
            <a:spLocks noGrp="1" noChangeArrowheads="1"/>
          </p:cNvSpPr>
          <p:nvPr>
            <p:ph type="dt" sz="half" idx="2"/>
          </p:nvPr>
        </p:nvSpPr>
        <p:spPr bwMode="auto">
          <a:xfrm>
            <a:off x="609600" y="6243638"/>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00000"/>
                  </a:outerShdw>
                </a:effectLst>
              </a:defRPr>
            </a:lvl1pPr>
          </a:lstStyle>
          <a:p>
            <a:endParaRPr lang="en-US"/>
          </a:p>
        </p:txBody>
      </p:sp>
      <p:sp>
        <p:nvSpPr>
          <p:cNvPr id="246825" name="Rectangle 41"/>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00000"/>
                  </a:outerShdw>
                </a:effectLst>
              </a:defRPr>
            </a:lvl1pPr>
          </a:lstStyle>
          <a:p>
            <a:endParaRPr lang="en-US"/>
          </a:p>
        </p:txBody>
      </p:sp>
      <p:sp>
        <p:nvSpPr>
          <p:cNvPr id="246826" name="Rectangle 42"/>
          <p:cNvSpPr>
            <a:spLocks noGrp="1" noChangeArrowheads="1"/>
          </p:cNvSpPr>
          <p:nvPr>
            <p:ph type="sldNum" sz="quarter" idx="4"/>
          </p:nvPr>
        </p:nvSpPr>
        <p:spPr bwMode="auto">
          <a:xfrm>
            <a:off x="8737600" y="6243638"/>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00000"/>
                  </a:outerShdw>
                </a:effectLst>
              </a:defRPr>
            </a:lvl1pPr>
          </a:lstStyle>
          <a:p>
            <a:fld id="{8061D0A9-FECA-4FBD-9703-9A15C89EB24A}" type="slidenum">
              <a:rPr lang="en-US"/>
              <a:pPr/>
              <a:t>‹#›</a:t>
            </a:fld>
            <a:endParaRPr lang="en-US"/>
          </a:p>
        </p:txBody>
      </p:sp>
      <p:sp>
        <p:nvSpPr>
          <p:cNvPr id="246827" name="Rectangle 43"/>
          <p:cNvSpPr>
            <a:spLocks noGrp="1" noChangeArrowheads="1"/>
          </p:cNvSpPr>
          <p:nvPr>
            <p:ph type="body" idx="1"/>
          </p:nvPr>
        </p:nvSpPr>
        <p:spPr bwMode="auto">
          <a:xfrm>
            <a:off x="609600" y="1600201"/>
            <a:ext cx="109728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dk2" tx1="lt1" bg2="dk1" tx2="lt2" accent1="accent1" accent2="accent2" accent3="accent3" accent4="accent4" accent5="accent5" accent6="accent6" hlink="hlink" folHlink="folHlink"/>
  <p:sldLayoutIdLst>
    <p:sldLayoutId id="2147483686" r:id="rId1"/>
    <p:sldLayoutId id="2147483687" r:id="rId2"/>
    <p:sldLayoutId id="2147483688" r:id="rId3"/>
    <p:sldLayoutId id="2147483689" r:id="rId4"/>
    <p:sldLayoutId id="2147483690" r:id="rId5"/>
    <p:sldLayoutId id="2147483691" r:id="rId6"/>
    <p:sldLayoutId id="2147483692" r:id="rId7"/>
    <p:sldLayoutId id="2147483693" r:id="rId8"/>
    <p:sldLayoutId id="2147483694" r:id="rId9"/>
    <p:sldLayoutId id="2147483695" r:id="rId10"/>
    <p:sldLayoutId id="2147483696" r:id="rId11"/>
    <p:sldLayoutId id="2147483697" r:id="rId12"/>
    <p:sldLayoutId id="2147483698" r:id="rId13"/>
  </p:sldLayoutIdLst>
  <p:txStyles>
    <p:titleStyle>
      <a:lvl1pPr algn="ctr" rtl="0" fontAlgn="base">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Arial" charset="0"/>
        </a:defRPr>
      </a:lvl9pPr>
    </p:titleStyle>
    <p:bodyStyle>
      <a:lvl1pPr marL="342900" indent="-342900" algn="l" rtl="0" fontAlgn="base">
        <a:spcBef>
          <a:spcPct val="20000"/>
        </a:spcBef>
        <a:spcAft>
          <a:spcPct val="0"/>
        </a:spcAft>
        <a:buClr>
          <a:schemeClr val="hlink"/>
        </a:buClr>
        <a:buSzPct val="60000"/>
        <a:buFont typeface="Wingdings" pitchFamily="2" charset="2"/>
        <a:buChar char="n"/>
        <a:defRPr sz="3200">
          <a:solidFill>
            <a:schemeClr val="tx1"/>
          </a:solidFill>
          <a:effectLst>
            <a:outerShdw blurRad="38100" dist="38100" dir="2700000" algn="tl">
              <a:srgbClr val="000000"/>
            </a:outerShdw>
          </a:effectLst>
          <a:latin typeface="+mn-lt"/>
          <a:ea typeface="+mn-ea"/>
          <a:cs typeface="+mn-cs"/>
        </a:defRPr>
      </a:lvl1pPr>
      <a:lvl2pPr marL="742950" indent="-285750" algn="l" rtl="0" fontAlgn="base">
        <a:spcBef>
          <a:spcPct val="20000"/>
        </a:spcBef>
        <a:spcAft>
          <a:spcPct val="0"/>
        </a:spcAft>
        <a:buClr>
          <a:schemeClr val="tx1"/>
        </a:buClr>
        <a:buChar char="•"/>
        <a:defRPr sz="2800">
          <a:solidFill>
            <a:schemeClr val="tx1"/>
          </a:solidFill>
          <a:effectLst>
            <a:outerShdw blurRad="38100" dist="38100" dir="2700000" algn="tl">
              <a:srgbClr val="000000"/>
            </a:outerShdw>
          </a:effectLst>
          <a:latin typeface="+mn-lt"/>
        </a:defRPr>
      </a:lvl2pPr>
      <a:lvl3pPr marL="1143000" indent="-228600" algn="l" rtl="0" fontAlgn="base">
        <a:spcBef>
          <a:spcPct val="20000"/>
        </a:spcBef>
        <a:spcAft>
          <a:spcPct val="0"/>
        </a:spcAft>
        <a:buClr>
          <a:schemeClr val="accent2"/>
        </a:buClr>
        <a:buSzPct val="60000"/>
        <a:buFont typeface="Wingdings" pitchFamily="2" charset="2"/>
        <a:buChar char="n"/>
        <a:defRPr sz="2400">
          <a:solidFill>
            <a:schemeClr val="tx1"/>
          </a:solidFill>
          <a:effectLst>
            <a:outerShdw blurRad="38100" dist="38100" dir="2700000" algn="tl">
              <a:srgbClr val="000000"/>
            </a:outerShdw>
          </a:effectLst>
          <a:latin typeface="+mn-lt"/>
        </a:defRPr>
      </a:lvl3pPr>
      <a:lvl4pPr marL="1600200" indent="-228600" algn="l" rtl="0" fontAlgn="base">
        <a:spcBef>
          <a:spcPct val="20000"/>
        </a:spcBef>
        <a:spcAft>
          <a:spcPct val="0"/>
        </a:spcAft>
        <a:buClr>
          <a:schemeClr val="tx2"/>
        </a:buClr>
        <a:buChar char="•"/>
        <a:defRPr sz="2000">
          <a:solidFill>
            <a:schemeClr val="tx1"/>
          </a:solidFill>
          <a:effectLst>
            <a:outerShdw blurRad="38100" dist="38100" dir="2700000" algn="tl">
              <a:srgbClr val="000000"/>
            </a:outerShdw>
          </a:effectLst>
          <a:latin typeface="+mn-lt"/>
        </a:defRPr>
      </a:lvl4pPr>
      <a:lvl5pPr marL="20574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5pPr>
      <a:lvl6pPr marL="25146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6pPr>
      <a:lvl7pPr marL="29718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7pPr>
      <a:lvl8pPr marL="34290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8pPr>
      <a:lvl9pPr marL="3886200" indent="-228600" algn="l" rtl="0" fontAlgn="base">
        <a:spcBef>
          <a:spcPct val="20000"/>
        </a:spcBef>
        <a:spcAft>
          <a:spcPct val="0"/>
        </a:spcAft>
        <a:buClr>
          <a:schemeClr val="folHlink"/>
        </a:buClr>
        <a:buSzPct val="60000"/>
        <a:buFont typeface="Wingdings" pitchFamily="2" charset="2"/>
        <a:buChar char="n"/>
        <a:defRPr sz="2000">
          <a:solidFill>
            <a:schemeClr val="tx1"/>
          </a:solidFill>
          <a:effectLst>
            <a:outerShdw blurRad="38100" dist="38100" dir="2700000" algn="tl">
              <a:srgbClr val="000000"/>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2.jpeg"/></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410" name="Rectangle 2"/>
          <p:cNvSpPr>
            <a:spLocks noGrp="1" noChangeArrowheads="1"/>
          </p:cNvSpPr>
          <p:nvPr>
            <p:ph type="ctrTitle"/>
          </p:nvPr>
        </p:nvSpPr>
        <p:spPr>
          <a:xfrm>
            <a:off x="1981200" y="1692276"/>
            <a:ext cx="8305800" cy="1736725"/>
          </a:xfrm>
        </p:spPr>
        <p:txBody>
          <a:bodyPr/>
          <a:lstStyle/>
          <a:p>
            <a:r>
              <a:rPr lang="en-US" dirty="0"/>
              <a:t>CSSE 304 Day 3</a:t>
            </a:r>
          </a:p>
        </p:txBody>
      </p:sp>
      <p:sp>
        <p:nvSpPr>
          <p:cNvPr id="273411" name="Rectangle 3"/>
          <p:cNvSpPr>
            <a:spLocks noGrp="1" noChangeArrowheads="1"/>
          </p:cNvSpPr>
          <p:nvPr>
            <p:ph type="subTitle" idx="1"/>
          </p:nvPr>
        </p:nvSpPr>
        <p:spPr>
          <a:xfrm>
            <a:off x="2933700" y="3429000"/>
            <a:ext cx="6400800" cy="1752600"/>
          </a:xfrm>
        </p:spPr>
        <p:txBody>
          <a:bodyPr/>
          <a:lstStyle/>
          <a:p>
            <a:r>
              <a:rPr lang="en-US" dirty="0"/>
              <a:t>Announcements</a:t>
            </a:r>
            <a:br>
              <a:rPr lang="en-US" dirty="0"/>
            </a:br>
            <a:r>
              <a:rPr lang="en-US" dirty="0"/>
              <a:t>Call Roll</a:t>
            </a:r>
          </a:p>
          <a:p>
            <a:r>
              <a:rPr lang="en-US" dirty="0"/>
              <a:t>Instructor Intro</a:t>
            </a:r>
          </a:p>
          <a:p>
            <a:r>
              <a:rPr lang="en-US" dirty="0"/>
              <a:t>Course Intro</a:t>
            </a:r>
          </a:p>
          <a:p>
            <a:r>
              <a:rPr lang="en-US" dirty="0"/>
              <a:t>Recursion practice</a:t>
            </a:r>
          </a:p>
        </p:txBody>
      </p:sp>
      <p:sp>
        <p:nvSpPr>
          <p:cNvPr id="2" name="TextBox 1"/>
          <p:cNvSpPr txBox="1"/>
          <p:nvPr/>
        </p:nvSpPr>
        <p:spPr>
          <a:xfrm>
            <a:off x="2209800" y="533400"/>
            <a:ext cx="7848600" cy="1569660"/>
          </a:xfrm>
          <a:prstGeom prst="rect">
            <a:avLst/>
          </a:prstGeom>
          <a:solidFill>
            <a:srgbClr val="3F6DFF"/>
          </a:solidFill>
        </p:spPr>
        <p:txBody>
          <a:bodyPr wrap="square" rtlCol="0">
            <a:spAutoFit/>
          </a:bodyPr>
          <a:lstStyle/>
          <a:p>
            <a:r>
              <a:rPr lang="en-US" sz="3200" dirty="0"/>
              <a:t>Puzzle:  </a:t>
            </a:r>
          </a:p>
          <a:p>
            <a:r>
              <a:rPr lang="en-US" sz="3200" dirty="0"/>
              <a:t>Can we overwrite  lambda?  </a:t>
            </a:r>
            <a:br>
              <a:rPr lang="en-US" sz="3200" dirty="0"/>
            </a:br>
            <a:r>
              <a:rPr lang="en-US" sz="3200" dirty="0"/>
              <a:t>I.e. </a:t>
            </a:r>
            <a:r>
              <a:rPr lang="en-US" sz="3200" b="1" dirty="0">
                <a:solidFill>
                  <a:srgbClr val="FFFF00"/>
                </a:solidFill>
              </a:rPr>
              <a:t>(define (lambda n) (* n n)) </a:t>
            </a:r>
            <a:r>
              <a:rPr lang="en-US" sz="3200" dirty="0"/>
              <a:t>?</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US"/>
              <a:t>Rumors about the course</a:t>
            </a:r>
          </a:p>
        </p:txBody>
      </p:sp>
      <p:sp>
        <p:nvSpPr>
          <p:cNvPr id="92163" name="Rectangle 3"/>
          <p:cNvSpPr>
            <a:spLocks noGrp="1" noChangeArrowheads="1"/>
          </p:cNvSpPr>
          <p:nvPr>
            <p:ph type="body" idx="1"/>
          </p:nvPr>
        </p:nvSpPr>
        <p:spPr>
          <a:xfrm>
            <a:off x="1981200" y="1600201"/>
            <a:ext cx="8686800" cy="4530725"/>
          </a:xfrm>
        </p:spPr>
        <p:txBody>
          <a:bodyPr/>
          <a:lstStyle/>
          <a:p>
            <a:r>
              <a:rPr lang="en-US" dirty="0"/>
              <a:t>You may have heard these:</a:t>
            </a:r>
          </a:p>
          <a:p>
            <a:pPr lvl="1"/>
            <a:r>
              <a:rPr lang="en-US" dirty="0"/>
              <a:t>I like to teach it</a:t>
            </a:r>
          </a:p>
          <a:p>
            <a:pPr lvl="1"/>
            <a:r>
              <a:rPr lang="en-US" dirty="0"/>
              <a:t>It’s impossibly difficult</a:t>
            </a:r>
          </a:p>
          <a:p>
            <a:pPr lvl="1"/>
            <a:endParaRPr lang="en-US" dirty="0"/>
          </a:p>
          <a:p>
            <a:r>
              <a:rPr lang="en-US" dirty="0"/>
              <a:t>Actual grade distribution spring, 2017</a:t>
            </a:r>
          </a:p>
          <a:p>
            <a:pPr lvl="1"/>
            <a:endParaRPr lang="en-US" dirty="0"/>
          </a:p>
        </p:txBody>
      </p:sp>
      <p:graphicFrame>
        <p:nvGraphicFramePr>
          <p:cNvPr id="2" name="Table 1"/>
          <p:cNvGraphicFramePr>
            <a:graphicFrameLocks noGrp="1"/>
          </p:cNvGraphicFramePr>
          <p:nvPr>
            <p:extLst>
              <p:ext uri="{D42A27DB-BD31-4B8C-83A1-F6EECF244321}">
                <p14:modId xmlns:p14="http://schemas.microsoft.com/office/powerpoint/2010/main" val="3661576721"/>
              </p:ext>
            </p:extLst>
          </p:nvPr>
        </p:nvGraphicFramePr>
        <p:xfrm>
          <a:off x="2286000" y="5090160"/>
          <a:ext cx="7391400" cy="1158240"/>
        </p:xfrm>
        <a:graphic>
          <a:graphicData uri="http://schemas.openxmlformats.org/drawingml/2006/table">
            <a:tbl>
              <a:tblPr firstRow="1" bandRow="1">
                <a:tableStyleId>{F2DE63D5-997A-4646-A377-4702673A728D}</a:tableStyleId>
              </a:tblPr>
              <a:tblGrid>
                <a:gridCol w="923925">
                  <a:extLst>
                    <a:ext uri="{9D8B030D-6E8A-4147-A177-3AD203B41FA5}">
                      <a16:colId xmlns:a16="http://schemas.microsoft.com/office/drawing/2014/main" val="20000"/>
                    </a:ext>
                  </a:extLst>
                </a:gridCol>
                <a:gridCol w="923925">
                  <a:extLst>
                    <a:ext uri="{9D8B030D-6E8A-4147-A177-3AD203B41FA5}">
                      <a16:colId xmlns:a16="http://schemas.microsoft.com/office/drawing/2014/main" val="20001"/>
                    </a:ext>
                  </a:extLst>
                </a:gridCol>
                <a:gridCol w="923925">
                  <a:extLst>
                    <a:ext uri="{9D8B030D-6E8A-4147-A177-3AD203B41FA5}">
                      <a16:colId xmlns:a16="http://schemas.microsoft.com/office/drawing/2014/main" val="20002"/>
                    </a:ext>
                  </a:extLst>
                </a:gridCol>
                <a:gridCol w="923925">
                  <a:extLst>
                    <a:ext uri="{9D8B030D-6E8A-4147-A177-3AD203B41FA5}">
                      <a16:colId xmlns:a16="http://schemas.microsoft.com/office/drawing/2014/main" val="20003"/>
                    </a:ext>
                  </a:extLst>
                </a:gridCol>
                <a:gridCol w="923925">
                  <a:extLst>
                    <a:ext uri="{9D8B030D-6E8A-4147-A177-3AD203B41FA5}">
                      <a16:colId xmlns:a16="http://schemas.microsoft.com/office/drawing/2014/main" val="20004"/>
                    </a:ext>
                  </a:extLst>
                </a:gridCol>
                <a:gridCol w="923925">
                  <a:extLst>
                    <a:ext uri="{9D8B030D-6E8A-4147-A177-3AD203B41FA5}">
                      <a16:colId xmlns:a16="http://schemas.microsoft.com/office/drawing/2014/main" val="20005"/>
                    </a:ext>
                  </a:extLst>
                </a:gridCol>
                <a:gridCol w="923925">
                  <a:extLst>
                    <a:ext uri="{9D8B030D-6E8A-4147-A177-3AD203B41FA5}">
                      <a16:colId xmlns:a16="http://schemas.microsoft.com/office/drawing/2014/main" val="20006"/>
                    </a:ext>
                  </a:extLst>
                </a:gridCol>
                <a:gridCol w="923925">
                  <a:extLst>
                    <a:ext uri="{9D8B030D-6E8A-4147-A177-3AD203B41FA5}">
                      <a16:colId xmlns:a16="http://schemas.microsoft.com/office/drawing/2014/main" val="20007"/>
                    </a:ext>
                  </a:extLst>
                </a:gridCol>
              </a:tblGrid>
              <a:tr h="571500">
                <a:tc>
                  <a:txBody>
                    <a:bodyPr/>
                    <a:lstStyle/>
                    <a:p>
                      <a:pPr algn="ctr"/>
                      <a:r>
                        <a:rPr lang="en-US" sz="3200" dirty="0"/>
                        <a:t>A</a:t>
                      </a:r>
                    </a:p>
                  </a:txBody>
                  <a:tcPr/>
                </a:tc>
                <a:tc>
                  <a:txBody>
                    <a:bodyPr/>
                    <a:lstStyle/>
                    <a:p>
                      <a:pPr algn="ctr"/>
                      <a:r>
                        <a:rPr lang="en-US" sz="3200" dirty="0"/>
                        <a:t>B+</a:t>
                      </a:r>
                    </a:p>
                  </a:txBody>
                  <a:tcPr/>
                </a:tc>
                <a:tc>
                  <a:txBody>
                    <a:bodyPr/>
                    <a:lstStyle/>
                    <a:p>
                      <a:pPr algn="ctr"/>
                      <a:r>
                        <a:rPr lang="en-US" sz="3200" dirty="0"/>
                        <a:t>B</a:t>
                      </a:r>
                    </a:p>
                  </a:txBody>
                  <a:tcPr/>
                </a:tc>
                <a:tc>
                  <a:txBody>
                    <a:bodyPr/>
                    <a:lstStyle/>
                    <a:p>
                      <a:pPr algn="ctr"/>
                      <a:r>
                        <a:rPr lang="en-US" sz="3200" dirty="0"/>
                        <a:t>C+</a:t>
                      </a:r>
                    </a:p>
                  </a:txBody>
                  <a:tcPr/>
                </a:tc>
                <a:tc>
                  <a:txBody>
                    <a:bodyPr/>
                    <a:lstStyle/>
                    <a:p>
                      <a:pPr algn="ctr"/>
                      <a:r>
                        <a:rPr lang="en-US" sz="3200" dirty="0"/>
                        <a:t>C</a:t>
                      </a:r>
                    </a:p>
                  </a:txBody>
                  <a:tcPr/>
                </a:tc>
                <a:tc>
                  <a:txBody>
                    <a:bodyPr/>
                    <a:lstStyle/>
                    <a:p>
                      <a:pPr algn="ctr"/>
                      <a:r>
                        <a:rPr lang="en-US" sz="3200" dirty="0"/>
                        <a:t>D+</a:t>
                      </a:r>
                    </a:p>
                  </a:txBody>
                  <a:tcPr/>
                </a:tc>
                <a:tc>
                  <a:txBody>
                    <a:bodyPr/>
                    <a:lstStyle/>
                    <a:p>
                      <a:pPr algn="ctr"/>
                      <a:r>
                        <a:rPr lang="en-US" sz="3200" dirty="0"/>
                        <a:t>D</a:t>
                      </a:r>
                    </a:p>
                  </a:txBody>
                  <a:tcPr/>
                </a:tc>
                <a:tc>
                  <a:txBody>
                    <a:bodyPr/>
                    <a:lstStyle/>
                    <a:p>
                      <a:pPr algn="ctr"/>
                      <a:r>
                        <a:rPr lang="en-US" sz="3200" dirty="0"/>
                        <a:t>F</a:t>
                      </a:r>
                    </a:p>
                  </a:txBody>
                  <a:tcPr/>
                </a:tc>
                <a:extLst>
                  <a:ext uri="{0D108BD9-81ED-4DB2-BD59-A6C34878D82A}">
                    <a16:rowId xmlns:a16="http://schemas.microsoft.com/office/drawing/2014/main" val="10000"/>
                  </a:ext>
                </a:extLst>
              </a:tr>
              <a:tr h="571500">
                <a:tc>
                  <a:txBody>
                    <a:bodyPr/>
                    <a:lstStyle/>
                    <a:p>
                      <a:pPr algn="ctr"/>
                      <a:r>
                        <a:rPr lang="en-US" sz="3200" dirty="0"/>
                        <a:t>33</a:t>
                      </a:r>
                    </a:p>
                  </a:txBody>
                  <a:tcPr/>
                </a:tc>
                <a:tc>
                  <a:txBody>
                    <a:bodyPr/>
                    <a:lstStyle/>
                    <a:p>
                      <a:pPr algn="ctr"/>
                      <a:r>
                        <a:rPr lang="en-US" sz="3200" dirty="0"/>
                        <a:t>9</a:t>
                      </a:r>
                    </a:p>
                  </a:txBody>
                  <a:tcPr/>
                </a:tc>
                <a:tc>
                  <a:txBody>
                    <a:bodyPr/>
                    <a:lstStyle/>
                    <a:p>
                      <a:pPr algn="ctr"/>
                      <a:r>
                        <a:rPr lang="en-US" sz="3200" dirty="0"/>
                        <a:t>7</a:t>
                      </a:r>
                    </a:p>
                  </a:txBody>
                  <a:tcPr/>
                </a:tc>
                <a:tc>
                  <a:txBody>
                    <a:bodyPr/>
                    <a:lstStyle/>
                    <a:p>
                      <a:pPr algn="ctr"/>
                      <a:r>
                        <a:rPr lang="en-US" sz="3200" dirty="0"/>
                        <a:t>2</a:t>
                      </a:r>
                    </a:p>
                  </a:txBody>
                  <a:tcPr/>
                </a:tc>
                <a:tc>
                  <a:txBody>
                    <a:bodyPr/>
                    <a:lstStyle/>
                    <a:p>
                      <a:pPr algn="ctr"/>
                      <a:r>
                        <a:rPr lang="en-US" sz="3200" dirty="0"/>
                        <a:t>8</a:t>
                      </a:r>
                    </a:p>
                  </a:txBody>
                  <a:tcPr/>
                </a:tc>
                <a:tc>
                  <a:txBody>
                    <a:bodyPr/>
                    <a:lstStyle/>
                    <a:p>
                      <a:pPr algn="ctr"/>
                      <a:r>
                        <a:rPr lang="en-US" sz="3200" dirty="0"/>
                        <a:t>0</a:t>
                      </a:r>
                    </a:p>
                  </a:txBody>
                  <a:tcPr/>
                </a:tc>
                <a:tc>
                  <a:txBody>
                    <a:bodyPr/>
                    <a:lstStyle/>
                    <a:p>
                      <a:pPr algn="ctr"/>
                      <a:r>
                        <a:rPr lang="en-US" sz="3200" dirty="0"/>
                        <a:t>4</a:t>
                      </a:r>
                    </a:p>
                  </a:txBody>
                  <a:tcPr/>
                </a:tc>
                <a:tc>
                  <a:txBody>
                    <a:bodyPr/>
                    <a:lstStyle/>
                    <a:p>
                      <a:pPr algn="ctr"/>
                      <a:r>
                        <a:rPr lang="en-US" sz="3200" dirty="0"/>
                        <a:t>2</a:t>
                      </a:r>
                    </a:p>
                  </a:txBody>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25726708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9730" name="Rectangle 2"/>
          <p:cNvSpPr>
            <a:spLocks noGrp="1" noChangeArrowheads="1"/>
          </p:cNvSpPr>
          <p:nvPr>
            <p:ph type="title"/>
          </p:nvPr>
        </p:nvSpPr>
        <p:spPr>
          <a:xfrm>
            <a:off x="1981200" y="277813"/>
            <a:ext cx="8229600" cy="596900"/>
          </a:xfrm>
        </p:spPr>
        <p:txBody>
          <a:bodyPr/>
          <a:lstStyle/>
          <a:p>
            <a:r>
              <a:rPr lang="en-US"/>
              <a:t>Course Intro</a:t>
            </a:r>
          </a:p>
        </p:txBody>
      </p:sp>
      <p:sp>
        <p:nvSpPr>
          <p:cNvPr id="329731" name="Rectangle 3"/>
          <p:cNvSpPr>
            <a:spLocks noGrp="1" noChangeArrowheads="1"/>
          </p:cNvSpPr>
          <p:nvPr>
            <p:ph type="body" idx="1"/>
          </p:nvPr>
        </p:nvSpPr>
        <p:spPr>
          <a:xfrm>
            <a:off x="2286000" y="1371600"/>
            <a:ext cx="8077200" cy="4419600"/>
          </a:xfrm>
        </p:spPr>
        <p:txBody>
          <a:bodyPr/>
          <a:lstStyle/>
          <a:p>
            <a:pPr>
              <a:lnSpc>
                <a:spcPct val="90000"/>
              </a:lnSpc>
              <a:spcBef>
                <a:spcPts val="1200"/>
              </a:spcBef>
            </a:pPr>
            <a:r>
              <a:rPr lang="en-US" dirty="0"/>
              <a:t>Education is not a spectator sport.  </a:t>
            </a:r>
          </a:p>
          <a:p>
            <a:pPr>
              <a:lnSpc>
                <a:spcPct val="90000"/>
              </a:lnSpc>
              <a:spcBef>
                <a:spcPts val="1200"/>
              </a:spcBef>
            </a:pPr>
            <a:r>
              <a:rPr lang="en-US" dirty="0">
                <a:solidFill>
                  <a:srgbClr val="FFFF00"/>
                </a:solidFill>
              </a:rPr>
              <a:t>You can only learn a little bit by watching me.  </a:t>
            </a:r>
          </a:p>
          <a:p>
            <a:pPr>
              <a:lnSpc>
                <a:spcPct val="90000"/>
              </a:lnSpc>
              <a:spcBef>
                <a:spcPts val="1200"/>
              </a:spcBef>
            </a:pPr>
            <a:r>
              <a:rPr lang="en-US" dirty="0"/>
              <a:t>Most of what you learn will be because of what you read for yourself, think for yourself, code for yourself.</a:t>
            </a:r>
          </a:p>
          <a:p>
            <a:pPr>
              <a:lnSpc>
                <a:spcPct val="90000"/>
              </a:lnSpc>
              <a:spcBef>
                <a:spcPts val="1200"/>
              </a:spcBef>
            </a:pPr>
            <a:r>
              <a:rPr lang="en-US" dirty="0">
                <a:solidFill>
                  <a:srgbClr val="FFFF00"/>
                </a:solidFill>
              </a:rPr>
              <a:t>Don't take the "Here I am, teach me!" approach!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2802" name="Rectangle 2"/>
          <p:cNvSpPr>
            <a:spLocks noGrp="1" noChangeArrowheads="1"/>
          </p:cNvSpPr>
          <p:nvPr>
            <p:ph type="title"/>
          </p:nvPr>
        </p:nvSpPr>
        <p:spPr/>
        <p:txBody>
          <a:bodyPr/>
          <a:lstStyle/>
          <a:p>
            <a:r>
              <a:rPr lang="en-US"/>
              <a:t>What the course is NOT called: </a:t>
            </a:r>
          </a:p>
        </p:txBody>
      </p:sp>
      <p:sp>
        <p:nvSpPr>
          <p:cNvPr id="332803" name="Rectangle 3"/>
          <p:cNvSpPr>
            <a:spLocks noGrp="1" noChangeArrowheads="1"/>
          </p:cNvSpPr>
          <p:nvPr>
            <p:ph type="body" idx="1"/>
          </p:nvPr>
        </p:nvSpPr>
        <p:spPr>
          <a:xfrm>
            <a:off x="2438400" y="1676400"/>
            <a:ext cx="7696200" cy="3810000"/>
          </a:xfrm>
        </p:spPr>
        <p:txBody>
          <a:bodyPr/>
          <a:lstStyle/>
          <a:p>
            <a:pPr>
              <a:lnSpc>
                <a:spcPct val="80000"/>
              </a:lnSpc>
              <a:spcBef>
                <a:spcPts val="1200"/>
              </a:spcBef>
            </a:pPr>
            <a:r>
              <a:rPr lang="en-US" sz="2800" dirty="0"/>
              <a:t>Let's superficially learn about 5 new languages.</a:t>
            </a:r>
          </a:p>
          <a:p>
            <a:pPr lvl="1">
              <a:lnSpc>
                <a:spcPct val="80000"/>
              </a:lnSpc>
              <a:spcBef>
                <a:spcPts val="1200"/>
              </a:spcBef>
            </a:pPr>
            <a:r>
              <a:rPr lang="en-US" dirty="0"/>
              <a:t>Which ones should we study?  </a:t>
            </a:r>
          </a:p>
          <a:p>
            <a:pPr lvl="1">
              <a:lnSpc>
                <a:spcPct val="80000"/>
              </a:lnSpc>
              <a:spcBef>
                <a:spcPts val="1200"/>
              </a:spcBef>
            </a:pPr>
            <a:r>
              <a:rPr lang="en-US" dirty="0"/>
              <a:t>Which are going to be most important in 20 years?  40 years?</a:t>
            </a:r>
          </a:p>
          <a:p>
            <a:pPr lvl="1">
              <a:lnSpc>
                <a:spcPct val="80000"/>
              </a:lnSpc>
              <a:spcBef>
                <a:spcPts val="1200"/>
              </a:spcBef>
            </a:pPr>
            <a:r>
              <a:rPr lang="en-US" dirty="0"/>
              <a:t>How many people think you will program in C, C++, Python, PHP, or Java in 2050?  </a:t>
            </a:r>
          </a:p>
          <a:p>
            <a:pPr lvl="1">
              <a:lnSpc>
                <a:spcPct val="80000"/>
              </a:lnSpc>
              <a:spcBef>
                <a:spcPts val="1200"/>
              </a:spcBef>
            </a:pPr>
            <a:r>
              <a:rPr lang="en-US" dirty="0"/>
              <a:t>Actually, you probably will!  </a:t>
            </a:r>
          </a:p>
          <a:p>
            <a:pPr lvl="1">
              <a:lnSpc>
                <a:spcPct val="80000"/>
              </a:lnSpc>
              <a:spcBef>
                <a:spcPts val="1200"/>
              </a:spcBef>
            </a:pPr>
            <a:r>
              <a:rPr lang="en-US" b="1" dirty="0"/>
              <a:t>Old languages never die, they just mutate to include new paradigms.</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28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280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280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280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280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280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2803" grpId="0" build="p"/>
    </p:bld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3826" name="Rectangle 2"/>
          <p:cNvSpPr>
            <a:spLocks noGrp="1" noChangeArrowheads="1"/>
          </p:cNvSpPr>
          <p:nvPr>
            <p:ph type="title"/>
          </p:nvPr>
        </p:nvSpPr>
        <p:spPr>
          <a:xfrm>
            <a:off x="1981200" y="152400"/>
            <a:ext cx="8229600" cy="1600200"/>
          </a:xfrm>
        </p:spPr>
        <p:txBody>
          <a:bodyPr/>
          <a:lstStyle/>
          <a:p>
            <a:r>
              <a:rPr lang="en-US"/>
              <a:t>I want you to become a linguist</a:t>
            </a:r>
          </a:p>
        </p:txBody>
      </p:sp>
      <p:sp>
        <p:nvSpPr>
          <p:cNvPr id="333827" name="Rectangle 3"/>
          <p:cNvSpPr>
            <a:spLocks noGrp="1" noChangeArrowheads="1"/>
          </p:cNvSpPr>
          <p:nvPr>
            <p:ph type="body" idx="1"/>
          </p:nvPr>
        </p:nvSpPr>
        <p:spPr>
          <a:xfrm>
            <a:off x="1752600" y="1828800"/>
            <a:ext cx="8686800" cy="2971800"/>
          </a:xfrm>
        </p:spPr>
        <p:txBody>
          <a:bodyPr/>
          <a:lstStyle/>
          <a:p>
            <a:pPr>
              <a:lnSpc>
                <a:spcPct val="90000"/>
              </a:lnSpc>
              <a:spcAft>
                <a:spcPts val="1800"/>
              </a:spcAft>
            </a:pPr>
            <a:r>
              <a:rPr lang="en-US" sz="2800" dirty="0"/>
              <a:t>A linguist usually knows only few languages well, but she knows bits and pieces of other languages.  </a:t>
            </a:r>
          </a:p>
          <a:p>
            <a:pPr>
              <a:lnSpc>
                <a:spcPct val="90000"/>
              </a:lnSpc>
              <a:spcAft>
                <a:spcPts val="1800"/>
              </a:spcAft>
            </a:pPr>
            <a:r>
              <a:rPr lang="en-US" sz="2800" dirty="0"/>
              <a:t>What distinguishes the linguist is knowing </a:t>
            </a:r>
            <a:r>
              <a:rPr lang="en-US" sz="2800" b="1" dirty="0">
                <a:solidFill>
                  <a:srgbClr val="FFFF00"/>
                </a:solidFill>
              </a:rPr>
              <a:t>principles</a:t>
            </a:r>
            <a:r>
              <a:rPr lang="en-US" sz="2800" dirty="0">
                <a:solidFill>
                  <a:srgbClr val="FFFF00"/>
                </a:solidFill>
              </a:rPr>
              <a:t> </a:t>
            </a:r>
            <a:r>
              <a:rPr lang="en-US" sz="2800" dirty="0"/>
              <a:t>behind languages.  </a:t>
            </a:r>
          </a:p>
          <a:p>
            <a:pPr>
              <a:lnSpc>
                <a:spcPct val="90000"/>
              </a:lnSpc>
              <a:spcAft>
                <a:spcPts val="1800"/>
              </a:spcAft>
            </a:pPr>
            <a:r>
              <a:rPr lang="en-US" sz="2800" dirty="0"/>
              <a:t>My dictionary defines </a:t>
            </a:r>
            <a:r>
              <a:rPr lang="en-US" sz="2800" i="1" dirty="0"/>
              <a:t>linguist</a:t>
            </a:r>
            <a:r>
              <a:rPr lang="en-US" sz="2800" dirty="0"/>
              <a:t> as "a person who studies the history and structure of language."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338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382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382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8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4850" name="Rectangle 2"/>
          <p:cNvSpPr>
            <a:spLocks noGrp="1" noChangeArrowheads="1"/>
          </p:cNvSpPr>
          <p:nvPr>
            <p:ph type="title"/>
          </p:nvPr>
        </p:nvSpPr>
        <p:spPr/>
        <p:txBody>
          <a:bodyPr/>
          <a:lstStyle/>
          <a:p>
            <a:r>
              <a:rPr lang="en-US"/>
              <a:t>What to cover?</a:t>
            </a:r>
          </a:p>
        </p:txBody>
      </p:sp>
      <p:sp>
        <p:nvSpPr>
          <p:cNvPr id="334851" name="Rectangle 3"/>
          <p:cNvSpPr>
            <a:spLocks noGrp="1" noChangeArrowheads="1"/>
          </p:cNvSpPr>
          <p:nvPr>
            <p:ph type="body" idx="1"/>
          </p:nvPr>
        </p:nvSpPr>
        <p:spPr>
          <a:xfrm>
            <a:off x="1828800" y="1295400"/>
            <a:ext cx="8412480" cy="5334000"/>
          </a:xfrm>
        </p:spPr>
        <p:txBody>
          <a:bodyPr/>
          <a:lstStyle/>
          <a:p>
            <a:pPr>
              <a:spcAft>
                <a:spcPts val="1800"/>
              </a:spcAft>
            </a:pPr>
            <a:r>
              <a:rPr lang="en-US" dirty="0"/>
              <a:t>"PLC" is such a broad area that we could easily offer 3 courses on just the elementary concepts central to programming languages today, with almost no intersection.  (PLP)</a:t>
            </a:r>
          </a:p>
          <a:p>
            <a:pPr>
              <a:spcAft>
                <a:spcPts val="1800"/>
              </a:spcAft>
            </a:pPr>
            <a:r>
              <a:rPr lang="en-US" dirty="0"/>
              <a:t>Some hard choices have to be made</a:t>
            </a:r>
          </a:p>
          <a:p>
            <a:r>
              <a:rPr lang="en-US" dirty="0"/>
              <a:t>Will you like my choices?</a:t>
            </a:r>
          </a:p>
          <a:p>
            <a:pPr lvl="1"/>
            <a:r>
              <a:rPr lang="en-US" dirty="0"/>
              <a:t>No matter what choices I make, many important things will be left out.  </a:t>
            </a:r>
          </a:p>
          <a:p>
            <a:pPr marL="0" indent="0">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898" name="Rectangle 2"/>
          <p:cNvSpPr>
            <a:spLocks noGrp="1" noChangeArrowheads="1"/>
          </p:cNvSpPr>
          <p:nvPr>
            <p:ph type="title"/>
          </p:nvPr>
        </p:nvSpPr>
        <p:spPr>
          <a:xfrm>
            <a:off x="1981200" y="76201"/>
            <a:ext cx="8229600" cy="650875"/>
          </a:xfrm>
        </p:spPr>
        <p:txBody>
          <a:bodyPr/>
          <a:lstStyle/>
          <a:p>
            <a:r>
              <a:rPr lang="en-US" b="1"/>
              <a:t>Anatomy vs. Physiology</a:t>
            </a:r>
          </a:p>
        </p:txBody>
      </p:sp>
      <p:sp>
        <p:nvSpPr>
          <p:cNvPr id="336899" name="Rectangle 3"/>
          <p:cNvSpPr>
            <a:spLocks noGrp="1" noChangeArrowheads="1"/>
          </p:cNvSpPr>
          <p:nvPr>
            <p:ph type="body" idx="1"/>
          </p:nvPr>
        </p:nvSpPr>
        <p:spPr>
          <a:xfrm>
            <a:off x="1752600" y="685800"/>
            <a:ext cx="8610600" cy="3276600"/>
          </a:xfrm>
        </p:spPr>
        <p:txBody>
          <a:bodyPr/>
          <a:lstStyle/>
          <a:p>
            <a:pPr>
              <a:spcBef>
                <a:spcPts val="1800"/>
              </a:spcBef>
              <a:buNone/>
            </a:pPr>
            <a:r>
              <a:rPr lang="en-US" b="1" dirty="0"/>
              <a:t>from Encyclopedia Americana:</a:t>
            </a:r>
          </a:p>
          <a:p>
            <a:pPr>
              <a:spcBef>
                <a:spcPts val="1800"/>
              </a:spcBef>
              <a:buNone/>
            </a:pPr>
            <a:r>
              <a:rPr lang="en-US" sz="2800" b="1" i="1" dirty="0">
                <a:solidFill>
                  <a:srgbClr val="FFFF00"/>
                </a:solidFill>
              </a:rPr>
              <a:t>Physiology</a:t>
            </a:r>
            <a:r>
              <a:rPr lang="en-US" sz="2800" dirty="0"/>
              <a:t> is the study of processes common to all living organisms, as well as those special to particular groups of animals and plants. </a:t>
            </a:r>
          </a:p>
          <a:p>
            <a:pPr>
              <a:spcBef>
                <a:spcPts val="1800"/>
              </a:spcBef>
              <a:buNone/>
            </a:pPr>
            <a:r>
              <a:rPr lang="en-US" sz="2800" dirty="0"/>
              <a:t>Traditionally physiology has focused on the </a:t>
            </a:r>
            <a:r>
              <a:rPr lang="en-US" sz="2800" b="1" dirty="0">
                <a:solidFill>
                  <a:srgbClr val="FFFF00"/>
                </a:solidFill>
              </a:rPr>
              <a:t>FUNCTIONS</a:t>
            </a:r>
            <a:r>
              <a:rPr lang="en-US" sz="2800" dirty="0"/>
              <a:t> of these processes, relying on experimental methods to observe the processes under controlled conditions.</a:t>
            </a:r>
          </a:p>
        </p:txBody>
      </p:sp>
      <p:sp>
        <p:nvSpPr>
          <p:cNvPr id="336900" name="Text Box 4"/>
          <p:cNvSpPr txBox="1">
            <a:spLocks noChangeArrowheads="1"/>
          </p:cNvSpPr>
          <p:nvPr/>
        </p:nvSpPr>
        <p:spPr bwMode="auto">
          <a:xfrm>
            <a:off x="2057400" y="5181600"/>
            <a:ext cx="8077200" cy="1600438"/>
          </a:xfrm>
          <a:prstGeom prst="rect">
            <a:avLst/>
          </a:prstGeom>
          <a:solidFill>
            <a:srgbClr val="3F6DFF"/>
          </a:solidFill>
          <a:ln w="9525">
            <a:noFill/>
            <a:miter lim="800000"/>
            <a:headEnd/>
            <a:tailEnd/>
          </a:ln>
          <a:effectLst/>
        </p:spPr>
        <p:txBody>
          <a:bodyPr>
            <a:spAutoFit/>
          </a:bodyPr>
          <a:lstStyle/>
          <a:p>
            <a:pPr>
              <a:spcBef>
                <a:spcPct val="50000"/>
              </a:spcBef>
            </a:pPr>
            <a:r>
              <a:rPr lang="en-US" sz="2800" dirty="0">
                <a:effectLst>
                  <a:outerShdw blurRad="38100" dist="38100" dir="2700000" algn="tl">
                    <a:srgbClr val="000000"/>
                  </a:outerShdw>
                </a:effectLst>
                <a:latin typeface="+mn-lt"/>
              </a:rPr>
              <a:t>A visit to the zoo:   </a:t>
            </a:r>
          </a:p>
          <a:p>
            <a:pPr>
              <a:spcBef>
                <a:spcPct val="50000"/>
              </a:spcBef>
            </a:pPr>
            <a:r>
              <a:rPr lang="en-US" sz="2800" b="1" dirty="0">
                <a:solidFill>
                  <a:srgbClr val="FFFF00"/>
                </a:solidFill>
                <a:latin typeface="Comic Sans MS" pitchFamily="66" charset="0"/>
              </a:rPr>
              <a:t>   Feeding  the animals  </a:t>
            </a:r>
            <a:r>
              <a:rPr lang="en-US" sz="2800" b="1" i="1" dirty="0">
                <a:solidFill>
                  <a:schemeClr val="tx1">
                    <a:lumMod val="95000"/>
                  </a:schemeClr>
                </a:solidFill>
                <a:latin typeface="Comic Sans MS" pitchFamily="66" charset="0"/>
              </a:rPr>
              <a:t>vs</a:t>
            </a:r>
            <a:r>
              <a:rPr lang="en-US" sz="2800" b="1" dirty="0">
                <a:solidFill>
                  <a:schemeClr val="tx1">
                    <a:lumMod val="95000"/>
                  </a:schemeClr>
                </a:solidFill>
                <a:latin typeface="Comic Sans MS" pitchFamily="66" charset="0"/>
              </a:rPr>
              <a:t>.</a:t>
            </a:r>
            <a:r>
              <a:rPr lang="en-US" sz="2800" b="1" dirty="0">
                <a:solidFill>
                  <a:srgbClr val="FFFF00"/>
                </a:solidFill>
                <a:latin typeface="Comic Sans MS" pitchFamily="66" charset="0"/>
              </a:rPr>
              <a:t>  </a:t>
            </a:r>
            <a:br>
              <a:rPr lang="en-US" sz="2800" b="1" dirty="0">
                <a:solidFill>
                  <a:srgbClr val="FFFF00"/>
                </a:solidFill>
                <a:latin typeface="Comic Sans MS" pitchFamily="66" charset="0"/>
              </a:rPr>
            </a:br>
            <a:r>
              <a:rPr lang="en-US" sz="2800" b="1" dirty="0">
                <a:solidFill>
                  <a:srgbClr val="FFFF00"/>
                </a:solidFill>
                <a:latin typeface="Comic Sans MS" pitchFamily="66" charset="0"/>
              </a:rPr>
              <a:t>   making a giraffe-tiger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22" name="Rectangle 2"/>
          <p:cNvSpPr>
            <a:spLocks noGrp="1" noChangeArrowheads="1"/>
          </p:cNvSpPr>
          <p:nvPr>
            <p:ph type="title"/>
          </p:nvPr>
        </p:nvSpPr>
        <p:spPr>
          <a:xfrm>
            <a:off x="2286000" y="0"/>
            <a:ext cx="7772400" cy="838200"/>
          </a:xfrm>
        </p:spPr>
        <p:txBody>
          <a:bodyPr/>
          <a:lstStyle/>
          <a:p>
            <a:r>
              <a:rPr lang="en-US" dirty="0"/>
              <a:t>Why Scheme for CSSE304?</a:t>
            </a:r>
          </a:p>
        </p:txBody>
      </p:sp>
      <p:sp>
        <p:nvSpPr>
          <p:cNvPr id="337923" name="Rectangle 3"/>
          <p:cNvSpPr>
            <a:spLocks noGrp="1" noChangeArrowheads="1"/>
          </p:cNvSpPr>
          <p:nvPr>
            <p:ph type="body" idx="1"/>
          </p:nvPr>
        </p:nvSpPr>
        <p:spPr>
          <a:xfrm>
            <a:off x="1524000" y="838200"/>
            <a:ext cx="8991600" cy="5867400"/>
          </a:xfrm>
        </p:spPr>
        <p:txBody>
          <a:bodyPr/>
          <a:lstStyle/>
          <a:p>
            <a:pPr marL="609600" indent="-609600">
              <a:lnSpc>
                <a:spcPct val="90000"/>
              </a:lnSpc>
            </a:pPr>
            <a:r>
              <a:rPr lang="en-US" sz="3000" dirty="0"/>
              <a:t>In PLC, Scheme is not an end in itself. </a:t>
            </a:r>
          </a:p>
          <a:p>
            <a:pPr marL="609600" indent="-609600">
              <a:lnSpc>
                <a:spcPct val="90000"/>
              </a:lnSpc>
            </a:pPr>
            <a:r>
              <a:rPr lang="en-US" sz="3000" b="1" dirty="0">
                <a:solidFill>
                  <a:srgbClr val="FFFF00"/>
                </a:solidFill>
              </a:rPr>
              <a:t>Scheme will serve two purposes </a:t>
            </a:r>
            <a:br>
              <a:rPr lang="en-US" sz="3000" b="1" dirty="0">
                <a:solidFill>
                  <a:srgbClr val="FFFF00"/>
                </a:solidFill>
              </a:rPr>
            </a:br>
            <a:r>
              <a:rPr lang="en-US" sz="3000" b="1" dirty="0">
                <a:solidFill>
                  <a:srgbClr val="FFFF00"/>
                </a:solidFill>
              </a:rPr>
              <a:t>in this course:</a:t>
            </a:r>
          </a:p>
          <a:p>
            <a:pPr marL="1009650" lvl="1" indent="-609600">
              <a:lnSpc>
                <a:spcPct val="90000"/>
              </a:lnSpc>
              <a:spcAft>
                <a:spcPts val="1800"/>
              </a:spcAft>
              <a:buFontTx/>
              <a:buAutoNum type="arabicPeriod"/>
            </a:pPr>
            <a:r>
              <a:rPr lang="en-US" sz="2600" dirty="0"/>
              <a:t>A place to see new programming concepts without having to learn syntax of lots of languages.</a:t>
            </a:r>
          </a:p>
          <a:p>
            <a:pPr marL="1009650" lvl="1" indent="-609600">
              <a:lnSpc>
                <a:spcPct val="90000"/>
              </a:lnSpc>
              <a:buFontTx/>
              <a:buAutoNum type="arabicPeriod"/>
            </a:pPr>
            <a:r>
              <a:rPr lang="en-US" sz="2600" dirty="0"/>
              <a:t>A laboratory environment in which to better understand PL concepts by implementing them in our own interpreters.</a:t>
            </a:r>
          </a:p>
          <a:p>
            <a:pPr marL="609600" indent="-609600">
              <a:lnSpc>
                <a:spcPct val="90000"/>
              </a:lnSpc>
            </a:pPr>
            <a:r>
              <a:rPr lang="en-US" sz="2800" dirty="0"/>
              <a:t>After a steep initial language learning curve, the overhead cost of introducing each new programming concept or paradigm in Scheme is low.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3792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3792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3792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79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8946" name="Rectangle 2"/>
          <p:cNvSpPr>
            <a:spLocks noGrp="1" noChangeArrowheads="1"/>
          </p:cNvSpPr>
          <p:nvPr>
            <p:ph type="title"/>
          </p:nvPr>
        </p:nvSpPr>
        <p:spPr>
          <a:xfrm>
            <a:off x="1524000" y="533400"/>
            <a:ext cx="9144000" cy="609600"/>
          </a:xfrm>
        </p:spPr>
        <p:txBody>
          <a:bodyPr/>
          <a:lstStyle/>
          <a:p>
            <a:r>
              <a:rPr lang="en-US" sz="4000" b="1" dirty="0"/>
              <a:t>Why </a:t>
            </a:r>
            <a:r>
              <a:rPr lang="en-US" sz="4000" b="1" dirty="0">
                <a:solidFill>
                  <a:srgbClr val="FFFF00"/>
                </a:solidFill>
              </a:rPr>
              <a:t>start</a:t>
            </a:r>
            <a:r>
              <a:rPr lang="en-US" sz="4000" b="1" dirty="0"/>
              <a:t> the course with Scheme?</a:t>
            </a:r>
          </a:p>
        </p:txBody>
      </p:sp>
      <p:sp>
        <p:nvSpPr>
          <p:cNvPr id="338947" name="Rectangle 3"/>
          <p:cNvSpPr>
            <a:spLocks noGrp="1" noChangeArrowheads="1"/>
          </p:cNvSpPr>
          <p:nvPr>
            <p:ph type="body" idx="1"/>
          </p:nvPr>
        </p:nvSpPr>
        <p:spPr>
          <a:xfrm>
            <a:off x="2133600" y="1447800"/>
            <a:ext cx="8229600" cy="5105400"/>
          </a:xfrm>
        </p:spPr>
        <p:txBody>
          <a:bodyPr/>
          <a:lstStyle/>
          <a:p>
            <a:pPr>
              <a:lnSpc>
                <a:spcPct val="80000"/>
              </a:lnSpc>
            </a:pPr>
            <a:r>
              <a:rPr lang="en-US" sz="2800" dirty="0"/>
              <a:t>In an introductory Chemistry lab, the first couple of weeks would mainly involve</a:t>
            </a:r>
          </a:p>
          <a:p>
            <a:pPr lvl="1">
              <a:lnSpc>
                <a:spcPct val="80000"/>
              </a:lnSpc>
            </a:pPr>
            <a:r>
              <a:rPr lang="en-US" sz="2400" dirty="0"/>
              <a:t>Learning to use the lab equipment efficiently and safely </a:t>
            </a:r>
          </a:p>
          <a:p>
            <a:pPr lvl="1">
              <a:lnSpc>
                <a:spcPct val="80000"/>
              </a:lnSpc>
            </a:pPr>
            <a:r>
              <a:rPr lang="en-US" sz="2400" dirty="0"/>
              <a:t>while doing a little bit of real chemistry</a:t>
            </a:r>
          </a:p>
          <a:p>
            <a:pPr>
              <a:lnSpc>
                <a:spcPct val="90000"/>
              </a:lnSpc>
            </a:pPr>
            <a:r>
              <a:rPr lang="en-US" sz="2800" b="1" dirty="0">
                <a:solidFill>
                  <a:srgbClr val="FFFF00"/>
                </a:solidFill>
              </a:rPr>
              <a:t>Scheme-a-thon in this </a:t>
            </a:r>
            <a:r>
              <a:rPr lang="en-US" sz="2800" b="1">
                <a:solidFill>
                  <a:srgbClr val="FFFF00"/>
                </a:solidFill>
              </a:rPr>
              <a:t>course is similar</a:t>
            </a:r>
            <a:r>
              <a:rPr lang="en-US" sz="2800" b="1" dirty="0">
                <a:solidFill>
                  <a:srgbClr val="FFFF00"/>
                </a:solidFill>
              </a:rPr>
              <a:t>.</a:t>
            </a:r>
            <a:r>
              <a:rPr lang="en-US" sz="2800" dirty="0"/>
              <a:t> </a:t>
            </a:r>
          </a:p>
          <a:p>
            <a:pPr>
              <a:lnSpc>
                <a:spcPct val="90000"/>
              </a:lnSpc>
            </a:pPr>
            <a:r>
              <a:rPr lang="en-US" sz="2800" dirty="0"/>
              <a:t>At the end of that time, you should be comfortable with the Lab Equipment </a:t>
            </a:r>
          </a:p>
          <a:p>
            <a:pPr lvl="1">
              <a:lnSpc>
                <a:spcPct val="90000"/>
              </a:lnSpc>
            </a:pPr>
            <a:r>
              <a:rPr lang="en-US" sz="2400" dirty="0"/>
              <a:t>Scheme should then be a springboard (not a barrier)  when we use it later</a:t>
            </a:r>
          </a:p>
          <a:p>
            <a:pPr lvl="1">
              <a:lnSpc>
                <a:spcPct val="90000"/>
              </a:lnSpc>
            </a:pPr>
            <a:r>
              <a:rPr lang="en-US" sz="2400" dirty="0"/>
              <a:t>During the Scheme introduction, we'll also encounter several important new PL concepts</a:t>
            </a:r>
          </a:p>
          <a:p>
            <a:pPr lvl="1">
              <a:lnSpc>
                <a:spcPct val="80000"/>
              </a:lnSpc>
            </a:pP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89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389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3894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3894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3894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3894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89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7" grpId="0" build="p"/>
    </p:bld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0994" name="Rectangle 2"/>
          <p:cNvSpPr>
            <a:spLocks noGrp="1" noChangeArrowheads="1"/>
          </p:cNvSpPr>
          <p:nvPr>
            <p:ph type="title"/>
          </p:nvPr>
        </p:nvSpPr>
        <p:spPr/>
        <p:txBody>
          <a:bodyPr/>
          <a:lstStyle/>
          <a:p>
            <a:r>
              <a:rPr lang="en-US"/>
              <a:t>Read the textbooks</a:t>
            </a:r>
          </a:p>
        </p:txBody>
      </p:sp>
      <p:sp>
        <p:nvSpPr>
          <p:cNvPr id="340995" name="Rectangle 3"/>
          <p:cNvSpPr>
            <a:spLocks noGrp="1" noChangeArrowheads="1"/>
          </p:cNvSpPr>
          <p:nvPr>
            <p:ph type="body" idx="1"/>
          </p:nvPr>
        </p:nvSpPr>
        <p:spPr>
          <a:xfrm>
            <a:off x="2209800" y="1524000"/>
            <a:ext cx="7772400" cy="4191000"/>
          </a:xfrm>
        </p:spPr>
        <p:txBody>
          <a:bodyPr/>
          <a:lstStyle/>
          <a:p>
            <a:r>
              <a:rPr lang="en-US" dirty="0"/>
              <a:t>Most of TSPL is easy to read. But there are exceptions.</a:t>
            </a:r>
          </a:p>
          <a:p>
            <a:r>
              <a:rPr lang="en-US" dirty="0"/>
              <a:t>Multiple passes through some parts of EoPL . </a:t>
            </a:r>
          </a:p>
          <a:p>
            <a:pPr lvl="1"/>
            <a:r>
              <a:rPr lang="en-US" dirty="0"/>
              <a:t>Perhaps a few days between readings.</a:t>
            </a:r>
          </a:p>
          <a:p>
            <a:r>
              <a:rPr lang="en-US" dirty="0"/>
              <a:t>Reading assignments are usually a little bit ahead of lectures.</a:t>
            </a:r>
          </a:p>
          <a:p>
            <a:pPr lvl="1"/>
            <a:r>
              <a:rPr lang="en-US" dirty="0"/>
              <a:t>Because of the above.</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0995">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099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4099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5"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3042" name="Rectangle 2"/>
          <p:cNvSpPr>
            <a:spLocks noGrp="1" noChangeArrowheads="1"/>
          </p:cNvSpPr>
          <p:nvPr>
            <p:ph type="title"/>
          </p:nvPr>
        </p:nvSpPr>
        <p:spPr>
          <a:xfrm>
            <a:off x="1981200" y="277813"/>
            <a:ext cx="8229600" cy="379412"/>
          </a:xfrm>
        </p:spPr>
        <p:txBody>
          <a:bodyPr/>
          <a:lstStyle/>
          <a:p>
            <a:r>
              <a:rPr lang="en-US" sz="4000" b="1"/>
              <a:t>I won't pretend!</a:t>
            </a:r>
          </a:p>
        </p:txBody>
      </p:sp>
      <p:sp>
        <p:nvSpPr>
          <p:cNvPr id="343043" name="Rectangle 3"/>
          <p:cNvSpPr>
            <a:spLocks noGrp="1" noChangeArrowheads="1"/>
          </p:cNvSpPr>
          <p:nvPr>
            <p:ph type="body" idx="1"/>
          </p:nvPr>
        </p:nvSpPr>
        <p:spPr>
          <a:xfrm>
            <a:off x="2209800" y="914400"/>
            <a:ext cx="8229600" cy="4953000"/>
          </a:xfrm>
        </p:spPr>
        <p:txBody>
          <a:bodyPr/>
          <a:lstStyle/>
          <a:p>
            <a:pPr>
              <a:lnSpc>
                <a:spcPct val="90000"/>
              </a:lnSpc>
            </a:pPr>
            <a:r>
              <a:rPr lang="en-US" dirty="0"/>
              <a:t>This is a difficult course for some people.  </a:t>
            </a:r>
          </a:p>
          <a:p>
            <a:pPr>
              <a:lnSpc>
                <a:spcPct val="90000"/>
              </a:lnSpc>
            </a:pPr>
            <a:r>
              <a:rPr lang="en-US" b="1" dirty="0">
                <a:solidFill>
                  <a:srgbClr val="FFFF00"/>
                </a:solidFill>
              </a:rPr>
              <a:t>Intellectual level is high.</a:t>
            </a:r>
          </a:p>
          <a:p>
            <a:pPr>
              <a:lnSpc>
                <a:spcPct val="90000"/>
              </a:lnSpc>
            </a:pPr>
            <a:r>
              <a:rPr lang="en-US" dirty="0"/>
              <a:t>Don't let it get away from you.  </a:t>
            </a:r>
          </a:p>
          <a:p>
            <a:pPr>
              <a:lnSpc>
                <a:spcPct val="90000"/>
              </a:lnSpc>
            </a:pPr>
            <a:r>
              <a:rPr lang="en-US" b="1" dirty="0">
                <a:solidFill>
                  <a:srgbClr val="FFFF00"/>
                </a:solidFill>
              </a:rPr>
              <a:t>You’ll have to "keep at it".</a:t>
            </a:r>
          </a:p>
          <a:p>
            <a:pPr lvl="1">
              <a:lnSpc>
                <a:spcPct val="90000"/>
              </a:lnSpc>
            </a:pPr>
            <a:r>
              <a:rPr lang="en-US" dirty="0"/>
              <a:t>as I should have done in Math 120 at Caltech.  More on that soon!</a:t>
            </a:r>
          </a:p>
          <a:p>
            <a:pPr>
              <a:lnSpc>
                <a:spcPct val="90000"/>
              </a:lnSpc>
            </a:pPr>
            <a:r>
              <a:rPr lang="en-US" b="1" dirty="0">
                <a:solidFill>
                  <a:srgbClr val="FFFF00"/>
                </a:solidFill>
              </a:rPr>
              <a:t>Especially if it was a real struggle </a:t>
            </a:r>
            <a:r>
              <a:rPr lang="en-US" dirty="0"/>
              <a:t>for you to earn a B in  CSSE 230.</a:t>
            </a:r>
          </a:p>
          <a:p>
            <a:pPr lvl="1">
              <a:lnSpc>
                <a:spcPct val="90000"/>
              </a:lnSpc>
            </a:pPr>
            <a:r>
              <a:rPr lang="en-US" dirty="0"/>
              <a:t>OOTH, some people who did not do well in 230 do very well in 304!</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12115800" cy="1139825"/>
          </a:xfrm>
        </p:spPr>
        <p:txBody>
          <a:bodyPr/>
          <a:lstStyle/>
          <a:p>
            <a:r>
              <a:rPr lang="en-US" dirty="0"/>
              <a:t>Instructor Intro  (More details on Moodle video)</a:t>
            </a:r>
          </a:p>
        </p:txBody>
      </p:sp>
      <p:sp>
        <p:nvSpPr>
          <p:cNvPr id="3" name="Content Placeholder 2"/>
          <p:cNvSpPr>
            <a:spLocks noGrp="1"/>
          </p:cNvSpPr>
          <p:nvPr>
            <p:ph idx="1"/>
          </p:nvPr>
        </p:nvSpPr>
        <p:spPr>
          <a:xfrm>
            <a:off x="228600" y="685800"/>
            <a:ext cx="8915400" cy="4530725"/>
          </a:xfrm>
        </p:spPr>
        <p:txBody>
          <a:bodyPr/>
          <a:lstStyle/>
          <a:p>
            <a:r>
              <a:rPr lang="en-US" sz="2800" dirty="0"/>
              <a:t>Spent my first 18 years in Virginia.</a:t>
            </a:r>
          </a:p>
          <a:p>
            <a:r>
              <a:rPr lang="en-US" sz="2800" dirty="0"/>
              <a:t>Education</a:t>
            </a:r>
          </a:p>
          <a:p>
            <a:pPr lvl="1"/>
            <a:r>
              <a:rPr lang="en-US" sz="2400" dirty="0"/>
              <a:t>B.S.  Caltech (Mathematics) 1975</a:t>
            </a:r>
          </a:p>
          <a:p>
            <a:pPr lvl="1"/>
            <a:r>
              <a:rPr lang="en-US" sz="2400" dirty="0"/>
              <a:t>Ph.D. Illinois (Mathematics) 1981</a:t>
            </a:r>
          </a:p>
          <a:p>
            <a:pPr lvl="1"/>
            <a:r>
              <a:rPr lang="en-US" sz="2400" dirty="0"/>
              <a:t>M.S. Indiana (Computer Science) 1987</a:t>
            </a:r>
          </a:p>
          <a:p>
            <a:r>
              <a:rPr lang="en-US" sz="2800" dirty="0"/>
              <a:t>Teaching</a:t>
            </a:r>
          </a:p>
          <a:p>
            <a:pPr lvl="1"/>
            <a:r>
              <a:rPr lang="en-US" dirty="0"/>
              <a:t>6 years at Wilkes University </a:t>
            </a:r>
            <a:r>
              <a:rPr lang="en-US" sz="2000" dirty="0"/>
              <a:t>(</a:t>
            </a:r>
            <a:r>
              <a:rPr lang="en-US" sz="2000" dirty="0">
                <a:effectLst/>
              </a:rPr>
              <a:t>née</a:t>
            </a:r>
            <a:r>
              <a:rPr lang="en-US" sz="2000" dirty="0"/>
              <a:t> Wilkes college</a:t>
            </a:r>
            <a:r>
              <a:rPr lang="en-US" sz="2000" b="1" dirty="0">
                <a:solidFill>
                  <a:srgbClr val="FFFF00"/>
                </a:solidFill>
              </a:rPr>
              <a:t>*</a:t>
            </a:r>
            <a:r>
              <a:rPr lang="en-US" sz="2000" dirty="0"/>
              <a:t>)</a:t>
            </a:r>
          </a:p>
          <a:p>
            <a:pPr lvl="1"/>
            <a:r>
              <a:rPr lang="en-US" dirty="0"/>
              <a:t>29 years at Rose-Hulman</a:t>
            </a:r>
          </a:p>
          <a:p>
            <a:pPr lvl="1"/>
            <a:r>
              <a:rPr lang="en-US" dirty="0"/>
              <a:t>7 years part-time teaching in graduate school</a:t>
            </a:r>
          </a:p>
          <a:p>
            <a:endParaRPr lang="en-US" dirty="0"/>
          </a:p>
        </p:txBody>
      </p:sp>
      <p:sp>
        <p:nvSpPr>
          <p:cNvPr id="4" name="TextBox 3"/>
          <p:cNvSpPr txBox="1"/>
          <p:nvPr/>
        </p:nvSpPr>
        <p:spPr>
          <a:xfrm>
            <a:off x="2781300" y="5410200"/>
            <a:ext cx="6629400" cy="1015663"/>
          </a:xfrm>
          <a:prstGeom prst="rect">
            <a:avLst/>
          </a:prstGeom>
          <a:solidFill>
            <a:srgbClr val="3F6DFF"/>
          </a:solidFill>
        </p:spPr>
        <p:txBody>
          <a:bodyPr wrap="square" rtlCol="0">
            <a:spAutoFit/>
          </a:bodyPr>
          <a:lstStyle/>
          <a:p>
            <a:r>
              <a:rPr lang="en-US" sz="2000" dirty="0"/>
              <a:t>*  “</a:t>
            </a:r>
            <a:r>
              <a:rPr lang="en-US" sz="2000" b="1" dirty="0">
                <a:solidFill>
                  <a:srgbClr val="FFFF00"/>
                </a:solidFill>
              </a:rPr>
              <a:t>A university is what a college becomes when the faculty loses interest in students. </a:t>
            </a:r>
            <a:r>
              <a:rPr lang="en-US" sz="2000" dirty="0"/>
              <a:t>”     </a:t>
            </a:r>
            <a:br>
              <a:rPr lang="en-US" sz="2000" dirty="0"/>
            </a:br>
            <a:r>
              <a:rPr lang="en-US" sz="2000" dirty="0"/>
              <a:t>                                               John Ciardi</a:t>
            </a:r>
            <a:endParaRPr lang="en-US"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45090" name="Rectangle 2"/>
          <p:cNvSpPr>
            <a:spLocks noGrp="1" noChangeArrowheads="1"/>
          </p:cNvSpPr>
          <p:nvPr>
            <p:ph type="title"/>
          </p:nvPr>
        </p:nvSpPr>
        <p:spPr>
          <a:xfrm>
            <a:off x="1524000" y="304800"/>
            <a:ext cx="9144000" cy="533400"/>
          </a:xfrm>
        </p:spPr>
        <p:txBody>
          <a:bodyPr/>
          <a:lstStyle/>
          <a:p>
            <a:r>
              <a:rPr lang="en-US" sz="4000" dirty="0"/>
              <a:t>Easy and hard problems</a:t>
            </a:r>
          </a:p>
        </p:txBody>
      </p:sp>
      <p:sp>
        <p:nvSpPr>
          <p:cNvPr id="345091" name="Rectangle 3"/>
          <p:cNvSpPr>
            <a:spLocks noGrp="1" noChangeArrowheads="1"/>
          </p:cNvSpPr>
          <p:nvPr>
            <p:ph type="body" idx="1"/>
          </p:nvPr>
        </p:nvSpPr>
        <p:spPr>
          <a:xfrm>
            <a:off x="1828800" y="990600"/>
            <a:ext cx="8610600" cy="5334000"/>
          </a:xfrm>
        </p:spPr>
        <p:txBody>
          <a:bodyPr/>
          <a:lstStyle/>
          <a:p>
            <a:pPr>
              <a:lnSpc>
                <a:spcPct val="80000"/>
              </a:lnSpc>
              <a:spcBef>
                <a:spcPts val="1800"/>
              </a:spcBef>
            </a:pPr>
            <a:r>
              <a:rPr lang="en-US" sz="2400" dirty="0"/>
              <a:t>Some problems are easy, some are hard.  </a:t>
            </a:r>
          </a:p>
          <a:p>
            <a:pPr>
              <a:lnSpc>
                <a:spcPct val="80000"/>
              </a:lnSpc>
              <a:spcBef>
                <a:spcPts val="1800"/>
              </a:spcBef>
            </a:pPr>
            <a:r>
              <a:rPr lang="en-US" sz="2400" dirty="0">
                <a:solidFill>
                  <a:srgbClr val="FFFF00"/>
                </a:solidFill>
              </a:rPr>
              <a:t>In some RHIT courses, there seems to be the expectation that all students will get all of the problems.   </a:t>
            </a:r>
            <a:r>
              <a:rPr lang="en-US" sz="2400" dirty="0"/>
              <a:t>Not here!</a:t>
            </a:r>
            <a:endParaRPr lang="en-US" sz="2400" dirty="0">
              <a:solidFill>
                <a:srgbClr val="FFFF00"/>
              </a:solidFill>
            </a:endParaRPr>
          </a:p>
          <a:p>
            <a:pPr>
              <a:lnSpc>
                <a:spcPct val="80000"/>
              </a:lnSpc>
              <a:spcBef>
                <a:spcPts val="1800"/>
              </a:spcBef>
            </a:pPr>
            <a:r>
              <a:rPr lang="en-US" sz="2400" dirty="0"/>
              <a:t>In this class, I expect that all students will get </a:t>
            </a:r>
            <a:r>
              <a:rPr lang="en-US" sz="2400" u="sng" dirty="0"/>
              <a:t>most</a:t>
            </a:r>
            <a:r>
              <a:rPr lang="en-US" sz="2400" dirty="0"/>
              <a:t> of the problems if they work hard at them. </a:t>
            </a:r>
          </a:p>
          <a:p>
            <a:pPr>
              <a:lnSpc>
                <a:spcPct val="80000"/>
              </a:lnSpc>
              <a:spcBef>
                <a:spcPts val="1800"/>
              </a:spcBef>
            </a:pPr>
            <a:r>
              <a:rPr lang="en-US" sz="2400" dirty="0">
                <a:solidFill>
                  <a:srgbClr val="FFFF00"/>
                </a:solidFill>
              </a:rPr>
              <a:t>But there will be a few problems that only a few students will get. </a:t>
            </a:r>
          </a:p>
          <a:p>
            <a:pPr>
              <a:lnSpc>
                <a:spcPct val="80000"/>
              </a:lnSpc>
              <a:spcBef>
                <a:spcPts val="1800"/>
              </a:spcBef>
            </a:pPr>
            <a:r>
              <a:rPr lang="en-US" sz="2400" dirty="0"/>
              <a:t>All students will learn something by </a:t>
            </a:r>
            <a:r>
              <a:rPr lang="en-US" sz="2400" i="1" dirty="0"/>
              <a:t>trying</a:t>
            </a:r>
            <a:r>
              <a:rPr lang="en-US" sz="2400" dirty="0"/>
              <a:t> all problems.</a:t>
            </a:r>
          </a:p>
          <a:p>
            <a:pPr>
              <a:lnSpc>
                <a:spcPct val="80000"/>
              </a:lnSpc>
              <a:spcBef>
                <a:spcPts val="1800"/>
              </a:spcBef>
            </a:pPr>
            <a:r>
              <a:rPr lang="en-US" sz="2400" dirty="0">
                <a:solidFill>
                  <a:srgbClr val="FFFF00"/>
                </a:solidFill>
              </a:rPr>
              <a:t>You will sometimes need to cry "uncle" and move on to a different problem.   </a:t>
            </a:r>
          </a:p>
          <a:p>
            <a:pPr>
              <a:lnSpc>
                <a:spcPct val="80000"/>
              </a:lnSpc>
              <a:spcBef>
                <a:spcPts val="1800"/>
              </a:spcBef>
            </a:pPr>
            <a:r>
              <a:rPr lang="en-US" sz="2400" dirty="0"/>
              <a:t>Don't give up too easily, but don't be afraid to get help or to simply move on occasionally.</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45091">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45091">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45091">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45091">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5091" grpId="0" uiExpand="1" build="p"/>
    </p:bld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9186" name="Rectangle 2"/>
          <p:cNvSpPr>
            <a:spLocks noGrp="1" noChangeArrowheads="1"/>
          </p:cNvSpPr>
          <p:nvPr>
            <p:ph type="title"/>
          </p:nvPr>
        </p:nvSpPr>
        <p:spPr/>
        <p:txBody>
          <a:bodyPr/>
          <a:lstStyle/>
          <a:p>
            <a:r>
              <a:rPr lang="en-US"/>
              <a:t>Thinking outside the box</a:t>
            </a:r>
          </a:p>
        </p:txBody>
      </p:sp>
      <p:sp>
        <p:nvSpPr>
          <p:cNvPr id="349187" name="Rectangle 3"/>
          <p:cNvSpPr>
            <a:spLocks noGrp="1" noChangeArrowheads="1"/>
          </p:cNvSpPr>
          <p:nvPr>
            <p:ph type="body" idx="1"/>
          </p:nvPr>
        </p:nvSpPr>
        <p:spPr>
          <a:xfrm>
            <a:off x="1752600" y="1600201"/>
            <a:ext cx="8763000" cy="4530725"/>
          </a:xfrm>
        </p:spPr>
        <p:txBody>
          <a:bodyPr/>
          <a:lstStyle/>
          <a:p>
            <a:r>
              <a:rPr lang="en-US" dirty="0"/>
              <a:t>Different languages support many approaches (paradigms) to programming.  </a:t>
            </a:r>
          </a:p>
          <a:p>
            <a:r>
              <a:rPr lang="en-US" dirty="0"/>
              <a:t>Develop a mindset that welcomes and evaluates new paradigms. </a:t>
            </a:r>
          </a:p>
          <a:p>
            <a:pPr lvl="1"/>
            <a:r>
              <a:rPr lang="en-US" dirty="0"/>
              <a:t>"If it's not in Java, …"  </a:t>
            </a:r>
            <a:r>
              <a:rPr lang="en-US" dirty="0">
                <a:solidFill>
                  <a:srgbClr val="FFFF00"/>
                </a:solidFill>
                <a:ea typeface="+mn-ea"/>
                <a:cs typeface="+mn-cs"/>
              </a:rPr>
              <a:t>1975 – 1997 - 2014</a:t>
            </a:r>
            <a:br>
              <a:rPr lang="en-US" dirty="0"/>
            </a:b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1234" name="Rectangle 2"/>
          <p:cNvSpPr>
            <a:spLocks noGrp="1" noChangeArrowheads="1"/>
          </p:cNvSpPr>
          <p:nvPr>
            <p:ph type="title"/>
          </p:nvPr>
        </p:nvSpPr>
        <p:spPr/>
        <p:txBody>
          <a:bodyPr/>
          <a:lstStyle/>
          <a:p>
            <a:r>
              <a:rPr lang="en-US" dirty="0"/>
              <a:t>The best language is ______</a:t>
            </a:r>
          </a:p>
        </p:txBody>
      </p:sp>
      <p:sp>
        <p:nvSpPr>
          <p:cNvPr id="351235" name="Rectangle 3"/>
          <p:cNvSpPr>
            <a:spLocks noGrp="1" noChangeArrowheads="1"/>
          </p:cNvSpPr>
          <p:nvPr>
            <p:ph type="body" idx="1"/>
          </p:nvPr>
        </p:nvSpPr>
        <p:spPr>
          <a:xfrm>
            <a:off x="2286000" y="1905000"/>
            <a:ext cx="7924800" cy="4114800"/>
          </a:xfrm>
        </p:spPr>
        <p:txBody>
          <a:bodyPr/>
          <a:lstStyle/>
          <a:p>
            <a:pPr>
              <a:lnSpc>
                <a:spcPct val="90000"/>
              </a:lnSpc>
            </a:pPr>
            <a:r>
              <a:rPr lang="en-US" sz="3600" dirty="0"/>
              <a:t>If you leave this course thinking that there is, will be, or ought to be a "holy grail" of languages--a language that will be all things for all people for all purposes…</a:t>
            </a:r>
          </a:p>
          <a:p>
            <a:pPr lvl="1">
              <a:lnSpc>
                <a:spcPct val="90000"/>
              </a:lnSpc>
            </a:pPr>
            <a:r>
              <a:rPr lang="en-US" dirty="0"/>
              <a:t>… then I will have failed.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1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123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123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3282" name="Rectangle 2"/>
          <p:cNvSpPr>
            <a:spLocks noGrp="1" noChangeArrowheads="1"/>
          </p:cNvSpPr>
          <p:nvPr>
            <p:ph type="title"/>
          </p:nvPr>
        </p:nvSpPr>
        <p:spPr/>
        <p:txBody>
          <a:bodyPr/>
          <a:lstStyle/>
          <a:p>
            <a:r>
              <a:rPr lang="en-US"/>
              <a:t>Delayed reactions</a:t>
            </a:r>
          </a:p>
        </p:txBody>
      </p:sp>
      <p:sp>
        <p:nvSpPr>
          <p:cNvPr id="353283" name="Rectangle 3"/>
          <p:cNvSpPr>
            <a:spLocks noGrp="1" noChangeArrowheads="1"/>
          </p:cNvSpPr>
          <p:nvPr>
            <p:ph type="body" idx="1"/>
          </p:nvPr>
        </p:nvSpPr>
        <p:spPr/>
        <p:txBody>
          <a:bodyPr/>
          <a:lstStyle/>
          <a:p>
            <a:r>
              <a:rPr lang="en-US" dirty="0"/>
              <a:t>Over the years, many alumni have come to me and said: </a:t>
            </a:r>
          </a:p>
          <a:p>
            <a:pPr lvl="1"/>
            <a:r>
              <a:rPr lang="en-US" dirty="0"/>
              <a:t>I didn't 'get it' while I was taking 304, </a:t>
            </a:r>
          </a:p>
          <a:p>
            <a:pPr lvl="1"/>
            <a:r>
              <a:rPr lang="en-US" dirty="0"/>
              <a:t>but soon after graduation I used many of the things from this course.</a:t>
            </a:r>
          </a:p>
          <a:p>
            <a:pPr lvl="1"/>
            <a:r>
              <a:rPr lang="en-US" dirty="0"/>
              <a:t>Then I understood the value of it.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306" name="Rectangle 2"/>
          <p:cNvSpPr>
            <a:spLocks noGrp="1" noChangeArrowheads="1"/>
          </p:cNvSpPr>
          <p:nvPr>
            <p:ph type="title"/>
          </p:nvPr>
        </p:nvSpPr>
        <p:spPr>
          <a:xfrm>
            <a:off x="1981200" y="277813"/>
            <a:ext cx="8229600" cy="704850"/>
          </a:xfrm>
        </p:spPr>
        <p:txBody>
          <a:bodyPr/>
          <a:lstStyle/>
          <a:p>
            <a:r>
              <a:rPr lang="en-US"/>
              <a:t>Some of my goals for you</a:t>
            </a:r>
          </a:p>
        </p:txBody>
      </p:sp>
      <p:sp>
        <p:nvSpPr>
          <p:cNvPr id="354307" name="Rectangle 3"/>
          <p:cNvSpPr>
            <a:spLocks noGrp="1" noChangeArrowheads="1"/>
          </p:cNvSpPr>
          <p:nvPr>
            <p:ph type="body" idx="1"/>
          </p:nvPr>
        </p:nvSpPr>
        <p:spPr>
          <a:xfrm>
            <a:off x="2514600" y="1295400"/>
            <a:ext cx="7696200" cy="4191000"/>
          </a:xfrm>
        </p:spPr>
        <p:txBody>
          <a:bodyPr/>
          <a:lstStyle/>
          <a:p>
            <a:pPr>
              <a:spcBef>
                <a:spcPts val="1800"/>
              </a:spcBef>
            </a:pPr>
            <a:r>
              <a:rPr lang="en-US" sz="2800" dirty="0"/>
              <a:t>I want you to learn some PL terminology</a:t>
            </a:r>
          </a:p>
          <a:p>
            <a:pPr>
              <a:spcBef>
                <a:spcPts val="1800"/>
              </a:spcBef>
            </a:pPr>
            <a:r>
              <a:rPr lang="en-US" sz="2800" dirty="0">
                <a:solidFill>
                  <a:srgbClr val="FFFF00"/>
                </a:solidFill>
              </a:rPr>
              <a:t>I want you to learn to ask (and sometimes answer) the "why" questions about language features</a:t>
            </a:r>
          </a:p>
          <a:p>
            <a:pPr>
              <a:spcBef>
                <a:spcPts val="1800"/>
              </a:spcBef>
            </a:pPr>
            <a:r>
              <a:rPr lang="en-US" sz="2800" dirty="0"/>
              <a:t>I want you to come out of this course saying, "I have had the opportunity to think about programming in some very new ways"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610" name="Rectangle 2"/>
          <p:cNvSpPr>
            <a:spLocks noGrp="1" noChangeArrowheads="1"/>
          </p:cNvSpPr>
          <p:nvPr>
            <p:ph type="title"/>
          </p:nvPr>
        </p:nvSpPr>
        <p:spPr/>
        <p:txBody>
          <a:bodyPr/>
          <a:lstStyle/>
          <a:p>
            <a:r>
              <a:rPr lang="en-US"/>
              <a:t>You have things to contribute</a:t>
            </a:r>
          </a:p>
        </p:txBody>
      </p:sp>
      <p:sp>
        <p:nvSpPr>
          <p:cNvPr id="324611" name="Rectangle 3"/>
          <p:cNvSpPr>
            <a:spLocks noGrp="1" noChangeArrowheads="1"/>
          </p:cNvSpPr>
          <p:nvPr>
            <p:ph type="body" idx="1"/>
          </p:nvPr>
        </p:nvSpPr>
        <p:spPr>
          <a:xfrm>
            <a:off x="1981200" y="1600200"/>
            <a:ext cx="8229600" cy="5257800"/>
          </a:xfrm>
        </p:spPr>
        <p:txBody>
          <a:bodyPr/>
          <a:lstStyle/>
          <a:p>
            <a:r>
              <a:rPr lang="en-US" dirty="0"/>
              <a:t>Many of you have used languages that I have not used</a:t>
            </a:r>
          </a:p>
          <a:p>
            <a:pPr lvl="1"/>
            <a:r>
              <a:rPr lang="en-US" dirty="0"/>
              <a:t>or language features that I have not used</a:t>
            </a:r>
          </a:p>
          <a:p>
            <a:r>
              <a:rPr lang="en-US" dirty="0"/>
              <a:t>Your perspectives may add to the </a:t>
            </a:r>
            <a:r>
              <a:rPr lang="en-US" dirty="0" err="1"/>
              <a:t>BoK</a:t>
            </a:r>
            <a:r>
              <a:rPr lang="en-US" dirty="0"/>
              <a:t> (Body of Knowledge) in this course</a:t>
            </a:r>
          </a:p>
          <a:p>
            <a:pPr lvl="1"/>
            <a:r>
              <a:rPr lang="en-US" dirty="0"/>
              <a:t>Please don't be stingy!</a:t>
            </a:r>
          </a:p>
          <a:p>
            <a:pPr lvl="1"/>
            <a:r>
              <a:rPr lang="en-US" dirty="0"/>
              <a:t>Share your perspectives, ask questions, etc.</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End of Course Intro</a:t>
            </a:r>
          </a:p>
        </p:txBody>
      </p:sp>
      <p:sp>
        <p:nvSpPr>
          <p:cNvPr id="3" name="Content Placeholder 2"/>
          <p:cNvSpPr>
            <a:spLocks noGrp="1"/>
          </p:cNvSpPr>
          <p:nvPr>
            <p:ph idx="1"/>
          </p:nvPr>
        </p:nvSpPr>
        <p:spPr/>
        <p:txBody>
          <a:bodyPr/>
          <a:lstStyle/>
          <a:p>
            <a:r>
              <a:rPr lang="en-US" dirty="0"/>
              <a:t>Back to our regularly scheduled Scheme intro…</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27682" name="Rectangle 2"/>
          <p:cNvSpPr>
            <a:spLocks noGrp="1" noChangeArrowheads="1"/>
          </p:cNvSpPr>
          <p:nvPr>
            <p:ph type="title"/>
          </p:nvPr>
        </p:nvSpPr>
        <p:spPr/>
        <p:txBody>
          <a:bodyPr/>
          <a:lstStyle/>
          <a:p>
            <a:r>
              <a:rPr lang="en-US" dirty="0"/>
              <a:t>Recap - Predicates</a:t>
            </a:r>
          </a:p>
        </p:txBody>
      </p:sp>
      <p:sp>
        <p:nvSpPr>
          <p:cNvPr id="327683" name="Rectangle 3"/>
          <p:cNvSpPr>
            <a:spLocks noGrp="1" noChangeArrowheads="1"/>
          </p:cNvSpPr>
          <p:nvPr>
            <p:ph type="body" idx="1"/>
          </p:nvPr>
        </p:nvSpPr>
        <p:spPr>
          <a:xfrm>
            <a:off x="1981200" y="1371600"/>
            <a:ext cx="8229600" cy="5257800"/>
          </a:xfrm>
        </p:spPr>
        <p:txBody>
          <a:bodyPr/>
          <a:lstStyle/>
          <a:p>
            <a:r>
              <a:rPr lang="en-US" sz="2800" dirty="0"/>
              <a:t>What's a predicate?</a:t>
            </a:r>
          </a:p>
          <a:p>
            <a:r>
              <a:rPr lang="en-US" sz="2800" b="1" dirty="0">
                <a:solidFill>
                  <a:srgbClr val="FFFF00"/>
                </a:solidFill>
              </a:rPr>
              <a:t>How can you usually recognize that a given procedure is a predicate?</a:t>
            </a:r>
          </a:p>
          <a:p>
            <a:r>
              <a:rPr lang="en-US" sz="2800" b="1" dirty="0" err="1"/>
              <a:t>eq</a:t>
            </a:r>
            <a:r>
              <a:rPr lang="en-US" sz="2800" b="1" dirty="0"/>
              <a:t>?</a:t>
            </a:r>
            <a:r>
              <a:rPr lang="en-US" sz="2800" dirty="0"/>
              <a:t> </a:t>
            </a:r>
            <a:r>
              <a:rPr lang="en-US" sz="2800" dirty="0" err="1"/>
              <a:t>vs</a:t>
            </a:r>
            <a:r>
              <a:rPr lang="en-US" sz="2800" dirty="0"/>
              <a:t> </a:t>
            </a:r>
            <a:r>
              <a:rPr lang="en-US" sz="2800" b="1" dirty="0"/>
              <a:t>equal?</a:t>
            </a:r>
            <a:r>
              <a:rPr lang="en-US" sz="2800" dirty="0"/>
              <a:t> </a:t>
            </a:r>
          </a:p>
          <a:p>
            <a:r>
              <a:rPr lang="en-US" sz="2800" b="1" dirty="0" err="1"/>
              <a:t>eqv</a:t>
            </a:r>
            <a:r>
              <a:rPr lang="en-US" sz="2800" b="1" dirty="0"/>
              <a:t>?</a:t>
            </a:r>
            <a:r>
              <a:rPr lang="en-US" sz="2800" dirty="0"/>
              <a:t>   From TSPL:</a:t>
            </a:r>
          </a:p>
          <a:p>
            <a:pPr lvl="1"/>
            <a:r>
              <a:rPr lang="en-US" sz="2400" b="1" dirty="0" err="1"/>
              <a:t>eq</a:t>
            </a:r>
            <a:r>
              <a:rPr lang="en-US" sz="2400" b="1" dirty="0"/>
              <a:t>?</a:t>
            </a:r>
            <a:r>
              <a:rPr lang="en-US" sz="2400" dirty="0"/>
              <a:t> cannot be used to compare numbers and characters reliably. Although every inexact number is distinct from every exact number, two exact numbers, two inexact numbers, or two characters with the same value may or may not be identical </a:t>
            </a:r>
            <a:r>
              <a:rPr lang="en-US" sz="2400" dirty="0">
                <a:solidFill>
                  <a:srgbClr val="FFFF00"/>
                </a:solidFill>
              </a:rPr>
              <a:t>(i.e., not </a:t>
            </a:r>
            <a:r>
              <a:rPr lang="en-US" sz="2400" b="1" dirty="0" err="1">
                <a:solidFill>
                  <a:srgbClr val="FFFF00"/>
                </a:solidFill>
              </a:rPr>
              <a:t>eq</a:t>
            </a:r>
            <a:r>
              <a:rPr lang="en-US" sz="2400" b="1" dirty="0">
                <a:solidFill>
                  <a:srgbClr val="FFFF00"/>
                </a:solidFill>
              </a:rPr>
              <a:t>?</a:t>
            </a:r>
            <a:r>
              <a:rPr lang="en-US" sz="2400" dirty="0">
                <a:solidFill>
                  <a:srgbClr val="FFFF00"/>
                </a:solidFill>
              </a:rPr>
              <a:t>)</a:t>
            </a:r>
          </a:p>
          <a:p>
            <a:pPr lvl="1"/>
            <a:r>
              <a:rPr lang="en-US" sz="2400" b="1" dirty="0" err="1"/>
              <a:t>eq</a:t>
            </a:r>
            <a:r>
              <a:rPr lang="en-US" sz="2400" b="1" dirty="0"/>
              <a:t>? </a:t>
            </a:r>
            <a:r>
              <a:rPr lang="en-US" sz="2400" dirty="0"/>
              <a:t>is cheaper than </a:t>
            </a:r>
            <a:r>
              <a:rPr lang="en-US" sz="2400" b="1" dirty="0" err="1"/>
              <a:t>eqv</a:t>
            </a:r>
            <a:r>
              <a:rPr lang="en-US" sz="2400" b="1" dirty="0"/>
              <a:t>?</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62498" name="Rectangle 2"/>
          <p:cNvSpPr>
            <a:spLocks noGrp="1" noChangeArrowheads="1"/>
          </p:cNvSpPr>
          <p:nvPr>
            <p:ph type="title"/>
          </p:nvPr>
        </p:nvSpPr>
        <p:spPr>
          <a:xfrm>
            <a:off x="1981200" y="277814"/>
            <a:ext cx="8229600" cy="788987"/>
          </a:xfrm>
        </p:spPr>
        <p:txBody>
          <a:bodyPr/>
          <a:lstStyle/>
          <a:p>
            <a:r>
              <a:rPr lang="en-US" sz="4000" dirty="0"/>
              <a:t>What is common to </a:t>
            </a:r>
            <a:r>
              <a:rPr lang="en-US" sz="2800" b="1" dirty="0">
                <a:solidFill>
                  <a:srgbClr val="FFFF00"/>
                </a:solidFill>
                <a:latin typeface="+mn-lt"/>
              </a:rPr>
              <a:t>all</a:t>
            </a:r>
            <a:r>
              <a:rPr lang="en-US" sz="4000" dirty="0"/>
              <a:t> procedures?</a:t>
            </a:r>
          </a:p>
        </p:txBody>
      </p:sp>
      <p:sp>
        <p:nvSpPr>
          <p:cNvPr id="362499" name="Rectangle 3"/>
          <p:cNvSpPr>
            <a:spLocks noGrp="1" noChangeArrowheads="1"/>
          </p:cNvSpPr>
          <p:nvPr>
            <p:ph type="body" idx="1"/>
          </p:nvPr>
        </p:nvSpPr>
        <p:spPr>
          <a:xfrm>
            <a:off x="1981200" y="1219200"/>
            <a:ext cx="8229600" cy="5257800"/>
          </a:xfrm>
        </p:spPr>
        <p:txBody>
          <a:bodyPr/>
          <a:lstStyle/>
          <a:p>
            <a:pPr>
              <a:lnSpc>
                <a:spcPct val="90000"/>
              </a:lnSpc>
            </a:pPr>
            <a:r>
              <a:rPr lang="en-US" dirty="0"/>
              <a:t>What is it that every procedure application always does?</a:t>
            </a:r>
          </a:p>
          <a:p>
            <a:pPr lvl="1">
              <a:lnSpc>
                <a:spcPct val="90000"/>
              </a:lnSpc>
            </a:pPr>
            <a:r>
              <a:rPr lang="en-US" dirty="0"/>
              <a:t>evaluates procedure and arguments first</a:t>
            </a:r>
          </a:p>
          <a:p>
            <a:pPr lvl="1">
              <a:lnSpc>
                <a:spcPct val="90000"/>
              </a:lnSpc>
            </a:pPr>
            <a:r>
              <a:rPr lang="en-US" b="1" dirty="0">
                <a:solidFill>
                  <a:srgbClr val="FFFF00"/>
                </a:solidFill>
              </a:rPr>
              <a:t>In which order?</a:t>
            </a:r>
          </a:p>
          <a:p>
            <a:pPr>
              <a:lnSpc>
                <a:spcPct val="90000"/>
              </a:lnSpc>
            </a:pPr>
            <a:r>
              <a:rPr lang="en-US" dirty="0"/>
              <a:t>Not necessarily true of non-procedures.</a:t>
            </a:r>
          </a:p>
          <a:p>
            <a:pPr lvl="1">
              <a:lnSpc>
                <a:spcPct val="90000"/>
              </a:lnSpc>
            </a:pPr>
            <a:r>
              <a:rPr lang="en-US" dirty="0"/>
              <a:t>(quote x)                 </a:t>
            </a:r>
            <a:r>
              <a:rPr lang="en-US" sz="2400" dirty="0">
                <a:solidFill>
                  <a:srgbClr val="FFFF00"/>
                </a:solidFill>
              </a:rPr>
              <a:t>; x is </a:t>
            </a:r>
            <a:r>
              <a:rPr lang="en-US" sz="2400" b="1" dirty="0">
                <a:solidFill>
                  <a:srgbClr val="FFFF00"/>
                </a:solidFill>
              </a:rPr>
              <a:t>not</a:t>
            </a:r>
            <a:r>
              <a:rPr lang="en-US" sz="2400" dirty="0">
                <a:solidFill>
                  <a:srgbClr val="FFFF00"/>
                </a:solidFill>
              </a:rPr>
              <a:t> evaluated.</a:t>
            </a:r>
            <a:endParaRPr lang="en-US" dirty="0">
              <a:solidFill>
                <a:srgbClr val="FFFF00"/>
              </a:solidFill>
            </a:endParaRPr>
          </a:p>
          <a:p>
            <a:pPr lvl="1">
              <a:lnSpc>
                <a:spcPct val="90000"/>
              </a:lnSpc>
            </a:pPr>
            <a:r>
              <a:rPr lang="en-US" dirty="0"/>
              <a:t>(define x 3)              </a:t>
            </a:r>
            <a:r>
              <a:rPr lang="en-US" sz="2400" dirty="0">
                <a:solidFill>
                  <a:srgbClr val="FFFF00"/>
                </a:solidFill>
              </a:rPr>
              <a:t>; x is </a:t>
            </a:r>
            <a:r>
              <a:rPr lang="en-US" sz="2400" b="1" dirty="0">
                <a:solidFill>
                  <a:srgbClr val="FFFF00"/>
                </a:solidFill>
              </a:rPr>
              <a:t>not</a:t>
            </a:r>
            <a:r>
              <a:rPr lang="en-US" sz="2400" dirty="0">
                <a:solidFill>
                  <a:srgbClr val="FFFF00"/>
                </a:solidFill>
              </a:rPr>
              <a:t> evaluated.</a:t>
            </a:r>
            <a:endParaRPr lang="en-US" dirty="0">
              <a:solidFill>
                <a:srgbClr val="FFFF00"/>
              </a:solidFill>
            </a:endParaRPr>
          </a:p>
          <a:p>
            <a:pPr lvl="1">
              <a:lnSpc>
                <a:spcPct val="90000"/>
              </a:lnSpc>
            </a:pPr>
            <a:r>
              <a:rPr lang="en-US" dirty="0"/>
              <a:t>(if x y z)     </a:t>
            </a:r>
            <a:r>
              <a:rPr lang="en-US" sz="2400" dirty="0">
                <a:solidFill>
                  <a:srgbClr val="FFFF00"/>
                </a:solidFill>
              </a:rPr>
              <a:t>; either y or z is </a:t>
            </a:r>
            <a:r>
              <a:rPr lang="en-US" sz="2400" b="1" dirty="0">
                <a:solidFill>
                  <a:srgbClr val="FFFF00"/>
                </a:solidFill>
              </a:rPr>
              <a:t>not</a:t>
            </a:r>
            <a:r>
              <a:rPr lang="en-US" sz="2400" dirty="0">
                <a:solidFill>
                  <a:srgbClr val="FFFF00"/>
                </a:solidFill>
              </a:rPr>
              <a:t> evaluated.</a:t>
            </a:r>
            <a:endParaRPr lang="en-US" dirty="0">
              <a:solidFill>
                <a:srgbClr val="FFFF00"/>
              </a:solidFill>
            </a:endParaRPr>
          </a:p>
          <a:p>
            <a:pPr lvl="1">
              <a:lnSpc>
                <a:spcPct val="90000"/>
              </a:lnSpc>
            </a:pPr>
            <a:r>
              <a:rPr lang="en-US" dirty="0"/>
              <a:t>(or x y z)   </a:t>
            </a:r>
            <a:r>
              <a:rPr lang="en-US" sz="2400" dirty="0">
                <a:solidFill>
                  <a:srgbClr val="FFFF00"/>
                </a:solidFill>
              </a:rPr>
              <a:t>;</a:t>
            </a:r>
            <a:r>
              <a:rPr lang="en-US" dirty="0">
                <a:solidFill>
                  <a:srgbClr val="FFFF00"/>
                </a:solidFill>
              </a:rPr>
              <a:t> </a:t>
            </a:r>
            <a:r>
              <a:rPr lang="en-US" sz="2400" dirty="0">
                <a:solidFill>
                  <a:srgbClr val="FFFF00"/>
                </a:solidFill>
              </a:rPr>
              <a:t>y and z may </a:t>
            </a:r>
            <a:r>
              <a:rPr lang="en-US" sz="2400" b="1" dirty="0">
                <a:solidFill>
                  <a:srgbClr val="FFFF00"/>
                </a:solidFill>
              </a:rPr>
              <a:t>not</a:t>
            </a:r>
            <a:r>
              <a:rPr lang="en-US" sz="2400" dirty="0">
                <a:solidFill>
                  <a:srgbClr val="FFFF00"/>
                </a:solidFill>
              </a:rPr>
              <a:t> be evaluated.</a:t>
            </a:r>
            <a:endParaRPr lang="en-US" dirty="0">
              <a:solidFill>
                <a:srgbClr val="FFFF00"/>
              </a:solidFill>
            </a:endParaRPr>
          </a:p>
          <a:p>
            <a:pPr lvl="1">
              <a:lnSpc>
                <a:spcPct val="90000"/>
              </a:lnSpc>
            </a:pPr>
            <a:r>
              <a:rPr lang="en-US" dirty="0"/>
              <a:t>(lambda (x) (+ x 3))  </a:t>
            </a:r>
            <a:r>
              <a:rPr lang="en-US" sz="2400" dirty="0">
                <a:solidFill>
                  <a:srgbClr val="FFFF00"/>
                </a:solidFill>
              </a:rPr>
              <a:t>; x is </a:t>
            </a:r>
            <a:r>
              <a:rPr lang="en-US" sz="2400" b="1" dirty="0">
                <a:solidFill>
                  <a:srgbClr val="FFFF00"/>
                </a:solidFill>
              </a:rPr>
              <a:t>not</a:t>
            </a:r>
            <a:r>
              <a:rPr lang="en-US" sz="2400" dirty="0">
                <a:solidFill>
                  <a:srgbClr val="FFFF00"/>
                </a:solidFill>
              </a:rPr>
              <a:t> evaluated.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62499">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62499">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62499">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62499">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62499">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62499">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362499">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6249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76200"/>
            <a:ext cx="8229600" cy="1139825"/>
          </a:xfrm>
        </p:spPr>
        <p:txBody>
          <a:bodyPr/>
          <a:lstStyle/>
          <a:p>
            <a:r>
              <a:rPr lang="en-US" dirty="0"/>
              <a:t>Cond</a:t>
            </a:r>
          </a:p>
        </p:txBody>
      </p:sp>
      <p:sp>
        <p:nvSpPr>
          <p:cNvPr id="3" name="Content Placeholder 2"/>
          <p:cNvSpPr>
            <a:spLocks noGrp="1"/>
          </p:cNvSpPr>
          <p:nvPr>
            <p:ph idx="1"/>
          </p:nvPr>
        </p:nvSpPr>
        <p:spPr>
          <a:xfrm>
            <a:off x="1828800" y="1336676"/>
            <a:ext cx="8686800" cy="4530725"/>
          </a:xfrm>
        </p:spPr>
        <p:txBody>
          <a:bodyPr/>
          <a:lstStyle/>
          <a:p>
            <a:r>
              <a:rPr lang="en-US" dirty="0"/>
              <a:t>Similar to </a:t>
            </a:r>
            <a:r>
              <a:rPr lang="en-US" b="1" dirty="0">
                <a:solidFill>
                  <a:srgbClr val="FFFF00"/>
                </a:solidFill>
              </a:rPr>
              <a:t>if-</a:t>
            </a:r>
            <a:r>
              <a:rPr lang="en-US" b="1" dirty="0" err="1">
                <a:solidFill>
                  <a:srgbClr val="FFFF00"/>
                </a:solidFill>
              </a:rPr>
              <a:t>elif</a:t>
            </a:r>
            <a:r>
              <a:rPr lang="en-US" b="1" dirty="0">
                <a:solidFill>
                  <a:srgbClr val="FFFF00"/>
                </a:solidFill>
              </a:rPr>
              <a:t>-…-else </a:t>
            </a:r>
            <a:r>
              <a:rPr lang="en-US" dirty="0"/>
              <a:t>in other languages.</a:t>
            </a:r>
            <a:br>
              <a:rPr lang="en-US" dirty="0"/>
            </a:br>
            <a:endParaRPr lang="en-US" sz="1400" dirty="0"/>
          </a:p>
          <a:p>
            <a:pPr marL="0" indent="0">
              <a:buNone/>
            </a:pPr>
            <a:r>
              <a:rPr lang="en-US" dirty="0">
                <a:latin typeface="Consolas" panose="020B0609020204030204" pitchFamily="49" charset="0"/>
                <a:cs typeface="Consolas" panose="020B0609020204030204" pitchFamily="49" charset="0"/>
              </a:rPr>
              <a:t>(define member? </a:t>
            </a:r>
          </a:p>
          <a:p>
            <a:pPr marL="0" indent="0">
              <a:buNone/>
            </a:pPr>
            <a:r>
              <a:rPr lang="en-US" dirty="0">
                <a:latin typeface="Consolas" panose="020B0609020204030204" pitchFamily="49" charset="0"/>
                <a:cs typeface="Consolas" panose="020B0609020204030204" pitchFamily="49" charset="0"/>
              </a:rPr>
              <a:t>    (lambda (a </a:t>
            </a:r>
            <a:r>
              <a:rPr lang="en-US" dirty="0" err="1">
                <a:latin typeface="Consolas" panose="020B0609020204030204" pitchFamily="49" charset="0"/>
                <a:cs typeface="Consolas" panose="020B0609020204030204" pitchFamily="49" charset="0"/>
              </a:rPr>
              <a:t>ls</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cond</a:t>
            </a:r>
            <a:endParaRPr lang="en-US" dirty="0">
              <a:latin typeface="Consolas" panose="020B0609020204030204" pitchFamily="49" charset="0"/>
              <a:cs typeface="Consolas" panose="020B0609020204030204" pitchFamily="49" charset="0"/>
            </a:endParaRPr>
          </a:p>
          <a:p>
            <a:pPr marL="0" indent="0">
              <a:buNone/>
            </a:pPr>
            <a:r>
              <a:rPr lang="en-US" dirty="0">
                <a:latin typeface="Consolas" panose="020B0609020204030204" pitchFamily="49" charset="0"/>
                <a:cs typeface="Consolas" panose="020B0609020204030204" pitchFamily="49" charset="0"/>
              </a:rPr>
              <a:t>       [(null? </a:t>
            </a:r>
            <a:r>
              <a:rPr lang="en-US" dirty="0" err="1">
                <a:latin typeface="Consolas" panose="020B0609020204030204" pitchFamily="49" charset="0"/>
                <a:cs typeface="Consolas" panose="020B0609020204030204" pitchFamily="49" charset="0"/>
              </a:rPr>
              <a:t>ls</a:t>
            </a:r>
            <a:r>
              <a:rPr lang="en-US" dirty="0">
                <a:latin typeface="Consolas" panose="020B0609020204030204" pitchFamily="49" charset="0"/>
                <a:cs typeface="Consolas" panose="020B0609020204030204" pitchFamily="49" charset="0"/>
              </a:rPr>
              <a:t>) #f]</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eq</a:t>
            </a:r>
            <a:r>
              <a:rPr lang="en-US" dirty="0">
                <a:latin typeface="Consolas" panose="020B0609020204030204" pitchFamily="49" charset="0"/>
                <a:cs typeface="Consolas" panose="020B0609020204030204" pitchFamily="49" charset="0"/>
              </a:rPr>
              <a:t>? (car </a:t>
            </a:r>
            <a:r>
              <a:rPr lang="en-US" dirty="0" err="1">
                <a:latin typeface="Consolas" panose="020B0609020204030204" pitchFamily="49" charset="0"/>
                <a:cs typeface="Consolas" panose="020B0609020204030204" pitchFamily="49" charset="0"/>
              </a:rPr>
              <a:t>ls</a:t>
            </a:r>
            <a:r>
              <a:rPr lang="en-US" dirty="0">
                <a:latin typeface="Consolas" panose="020B0609020204030204" pitchFamily="49" charset="0"/>
                <a:cs typeface="Consolas" panose="020B0609020204030204" pitchFamily="49" charset="0"/>
              </a:rPr>
              <a:t>) a) #t]</a:t>
            </a:r>
          </a:p>
          <a:p>
            <a:pPr marL="0" indent="0">
              <a:buNone/>
            </a:pPr>
            <a:r>
              <a:rPr lang="en-US" dirty="0">
                <a:latin typeface="Consolas" panose="020B0609020204030204" pitchFamily="49" charset="0"/>
                <a:cs typeface="Consolas" panose="020B0609020204030204" pitchFamily="49" charset="0"/>
              </a:rPr>
              <a:t>       [else (member? a (</a:t>
            </a:r>
            <a:r>
              <a:rPr lang="en-US" dirty="0" err="1">
                <a:latin typeface="Consolas" panose="020B0609020204030204" pitchFamily="49" charset="0"/>
                <a:cs typeface="Consolas" panose="020B0609020204030204" pitchFamily="49" charset="0"/>
              </a:rPr>
              <a:t>cdr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ls</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p>
        </p:txBody>
      </p:sp>
    </p:spTree>
    <p:extLst>
      <p:ext uri="{BB962C8B-B14F-4D97-AF65-F5344CB8AC3E}">
        <p14:creationId xmlns:p14="http://schemas.microsoft.com/office/powerpoint/2010/main" val="9454056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1139825"/>
          </a:xfrm>
        </p:spPr>
        <p:txBody>
          <a:bodyPr/>
          <a:lstStyle/>
          <a:p>
            <a:r>
              <a:rPr lang="en-US" dirty="0"/>
              <a:t>A Few Random Claude Facts</a:t>
            </a:r>
          </a:p>
        </p:txBody>
      </p:sp>
      <p:sp>
        <p:nvSpPr>
          <p:cNvPr id="3" name="Content Placeholder 2"/>
          <p:cNvSpPr>
            <a:spLocks noGrp="1"/>
          </p:cNvSpPr>
          <p:nvPr>
            <p:ph idx="1"/>
          </p:nvPr>
        </p:nvSpPr>
        <p:spPr>
          <a:xfrm>
            <a:off x="1524000" y="1066800"/>
            <a:ext cx="9144000" cy="5140569"/>
          </a:xfrm>
        </p:spPr>
        <p:txBody>
          <a:bodyPr>
            <a:normAutofit fontScale="92500" lnSpcReduction="20000"/>
          </a:bodyPr>
          <a:lstStyle/>
          <a:p>
            <a:r>
              <a:rPr lang="en-US" dirty="0"/>
              <a:t>2018-19 is my 31</a:t>
            </a:r>
            <a:r>
              <a:rPr lang="en-US" baseline="30000" dirty="0"/>
              <a:t>st</a:t>
            </a:r>
            <a:r>
              <a:rPr lang="en-US" dirty="0"/>
              <a:t> year at Rose-Hulman</a:t>
            </a:r>
          </a:p>
          <a:p>
            <a:r>
              <a:rPr lang="en-US" b="1" dirty="0">
                <a:solidFill>
                  <a:srgbClr val="FFFF00"/>
                </a:solidFill>
              </a:rPr>
              <a:t>Have taught about 22 different courses</a:t>
            </a:r>
          </a:p>
          <a:p>
            <a:r>
              <a:rPr lang="en-US" dirty="0"/>
              <a:t>I live </a:t>
            </a:r>
            <a:r>
              <a:rPr lang="en-US" b="1" dirty="0"/>
              <a:t>very</a:t>
            </a:r>
            <a:r>
              <a:rPr lang="en-US" dirty="0"/>
              <a:t> close to campus</a:t>
            </a:r>
          </a:p>
          <a:p>
            <a:r>
              <a:rPr lang="en-US" b="1" dirty="0">
                <a:solidFill>
                  <a:srgbClr val="FFFF00"/>
                </a:solidFill>
              </a:rPr>
              <a:t>In 2010 I was diagnosed with a very rare connective tissue disease, scleromyxedema.   </a:t>
            </a:r>
          </a:p>
          <a:p>
            <a:pPr lvl="1"/>
            <a:r>
              <a:rPr lang="en-US" dirty="0"/>
              <a:t>2-day infusions every 4 -5 weeks.  Next ones Oct 1 and 3, and again later in the term.</a:t>
            </a:r>
          </a:p>
          <a:p>
            <a:pPr lvl="1"/>
            <a:r>
              <a:rPr lang="en-US" b="1" dirty="0">
                <a:solidFill>
                  <a:srgbClr val="FFFF00"/>
                </a:solidFill>
              </a:rPr>
              <a:t>Despite ugly prognosis, I still know that God's in control.</a:t>
            </a:r>
          </a:p>
          <a:p>
            <a:r>
              <a:rPr lang="en-US" dirty="0"/>
              <a:t>I </a:t>
            </a:r>
            <a:r>
              <a:rPr lang="en-US" i="1" dirty="0"/>
              <a:t>really </a:t>
            </a:r>
            <a:r>
              <a:rPr lang="en-US" dirty="0"/>
              <a:t> like it when you put 304 as part of the subject line in your email to me.</a:t>
            </a:r>
          </a:p>
        </p:txBody>
      </p:sp>
    </p:spTree>
    <p:extLst>
      <p:ext uri="{BB962C8B-B14F-4D97-AF65-F5344CB8AC3E}">
        <p14:creationId xmlns:p14="http://schemas.microsoft.com/office/powerpoint/2010/main" val="320312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0"/>
                                        <p:tgtEl>
                                          <p:spTgt spid="3">
                                            <p:txEl>
                                              <p:pRg st="3" end="3"/>
                                            </p:txEl>
                                          </p:spTgt>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0"/>
                                        <p:tgtEl>
                                          <p:spTgt spid="3">
                                            <p:txEl>
                                              <p:pRg st="4" end="4"/>
                                            </p:txEl>
                                          </p:spTgt>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3">
                                            <p:txEl>
                                              <p:pRg st="5" end="5"/>
                                            </p:txEl>
                                          </p:spTgt>
                                        </p:tgtEl>
                                        <p:attrNameLst>
                                          <p:attrName>style.visibility</p:attrName>
                                        </p:attrNameLst>
                                      </p:cBhvr>
                                      <p:to>
                                        <p:strVal val="visible"/>
                                      </p:to>
                                    </p:set>
                                    <p:animEffect transition="in" filter="fade">
                                      <p:cBhvr>
                                        <p:cTn id="28" dur="5000"/>
                                        <p:tgtEl>
                                          <p:spTgt spid="3">
                                            <p:txEl>
                                              <p:pRg st="5" end="5"/>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3">
                                            <p:txEl>
                                              <p:pRg st="6" end="6"/>
                                            </p:txEl>
                                          </p:spTgt>
                                        </p:tgtEl>
                                        <p:attrNameLst>
                                          <p:attrName>style.visibility</p:attrName>
                                        </p:attrNameLst>
                                      </p:cBhvr>
                                      <p:to>
                                        <p:strVal val="visible"/>
                                      </p:to>
                                    </p:set>
                                    <p:animEffect transition="in" filter="fade">
                                      <p:cBhvr>
                                        <p:cTn id="33" dur="50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5"/>
          <p:cNvSpPr txBox="1">
            <a:spLocks noChangeArrowheads="1"/>
          </p:cNvSpPr>
          <p:nvPr/>
        </p:nvSpPr>
        <p:spPr bwMode="auto">
          <a:xfrm>
            <a:off x="1828800" y="457201"/>
            <a:ext cx="7391400" cy="366713"/>
          </a:xfrm>
          <a:prstGeom prst="rect">
            <a:avLst/>
          </a:prstGeom>
          <a:noFill/>
          <a:ln w="9525">
            <a:noFill/>
            <a:miter lim="800000"/>
            <a:headEnd/>
            <a:tailEnd/>
          </a:ln>
        </p:spPr>
        <p:txBody>
          <a:bodyPr>
            <a:spAutoFit/>
          </a:bodyPr>
          <a:lstStyle/>
          <a:p>
            <a:pPr>
              <a:spcBef>
                <a:spcPct val="50000"/>
              </a:spcBef>
            </a:pPr>
            <a:endParaRPr lang="en-US"/>
          </a:p>
        </p:txBody>
      </p:sp>
      <p:sp>
        <p:nvSpPr>
          <p:cNvPr id="13315" name="Text Box 6"/>
          <p:cNvSpPr txBox="1">
            <a:spLocks noChangeArrowheads="1"/>
          </p:cNvSpPr>
          <p:nvPr/>
        </p:nvSpPr>
        <p:spPr bwMode="auto">
          <a:xfrm>
            <a:off x="2514600" y="1219201"/>
            <a:ext cx="8153400" cy="5632311"/>
          </a:xfrm>
          <a:prstGeom prst="rect">
            <a:avLst/>
          </a:prstGeom>
          <a:noFill/>
          <a:ln w="9525">
            <a:noFill/>
            <a:miter lim="800000"/>
            <a:headEnd/>
            <a:tailEnd/>
          </a:ln>
        </p:spPr>
        <p:txBody>
          <a:bodyPr>
            <a:spAutoFit/>
          </a:bodyPr>
          <a:lstStyle/>
          <a:p>
            <a:r>
              <a:rPr lang="en-US" sz="2400" b="1" dirty="0">
                <a:solidFill>
                  <a:srgbClr val="FFFF00"/>
                </a:solidFill>
                <a:latin typeface="Courier New" pitchFamily="49" charset="0"/>
              </a:rPr>
              <a:t>; </a:t>
            </a:r>
            <a:r>
              <a:rPr lang="en-US" sz="2400" b="1" dirty="0" err="1">
                <a:solidFill>
                  <a:srgbClr val="FFC000"/>
                </a:solidFill>
                <a:latin typeface="Courier New" pitchFamily="49" charset="0"/>
              </a:rPr>
              <a:t>cond</a:t>
            </a:r>
            <a:r>
              <a:rPr lang="en-US" sz="2400" b="1" dirty="0">
                <a:solidFill>
                  <a:srgbClr val="FFC000"/>
                </a:solidFill>
                <a:latin typeface="Courier New" pitchFamily="49" charset="0"/>
              </a:rPr>
              <a:t> </a:t>
            </a:r>
            <a:r>
              <a:rPr lang="en-US" sz="2400" b="1" dirty="0">
                <a:solidFill>
                  <a:srgbClr val="FFFF00"/>
                </a:solidFill>
                <a:latin typeface="Courier New" pitchFamily="49" charset="0"/>
              </a:rPr>
              <a:t>is like </a:t>
            </a:r>
            <a:r>
              <a:rPr lang="en-US" sz="2400" b="1" dirty="0">
                <a:solidFill>
                  <a:srgbClr val="FFC000"/>
                </a:solidFill>
                <a:latin typeface="Courier New" pitchFamily="49" charset="0"/>
              </a:rPr>
              <a:t>if ... else if ... else</a:t>
            </a:r>
          </a:p>
          <a:p>
            <a:endParaRPr lang="en-US" sz="2400" b="1" dirty="0">
              <a:latin typeface="Courier New" pitchFamily="49" charset="0"/>
            </a:endParaRPr>
          </a:p>
          <a:p>
            <a:r>
              <a:rPr lang="en-US" sz="2400" b="1" dirty="0">
                <a:latin typeface="Courier New" pitchFamily="49" charset="0"/>
              </a:rPr>
              <a:t>(define largest-in-list</a:t>
            </a:r>
          </a:p>
          <a:p>
            <a:r>
              <a:rPr lang="en-US" sz="2400" b="1" dirty="0">
                <a:latin typeface="Courier New" pitchFamily="49" charset="0"/>
              </a:rPr>
              <a:t>  (lambda (L)</a:t>
            </a:r>
          </a:p>
          <a:p>
            <a:r>
              <a:rPr lang="en-US" sz="2400" b="1" dirty="0">
                <a:latin typeface="Courier New" pitchFamily="49" charset="0"/>
              </a:rPr>
              <a:t>    (</a:t>
            </a:r>
            <a:r>
              <a:rPr lang="en-US" sz="2400" b="1" dirty="0" err="1">
                <a:latin typeface="Courier New" pitchFamily="49" charset="0"/>
              </a:rPr>
              <a:t>cond</a:t>
            </a:r>
            <a:r>
              <a:rPr lang="en-US" sz="2400" b="1" dirty="0">
                <a:latin typeface="Courier New" pitchFamily="49" charset="0"/>
              </a:rPr>
              <a:t> [(null? L)</a:t>
            </a:r>
          </a:p>
          <a:p>
            <a:r>
              <a:rPr lang="en-US" sz="2400" b="1" dirty="0">
                <a:latin typeface="Courier New" pitchFamily="49" charset="0"/>
              </a:rPr>
              <a:t>	      (</a:t>
            </a:r>
            <a:r>
              <a:rPr lang="en-US" sz="2400" b="1" dirty="0" err="1">
                <a:latin typeface="Courier New" pitchFamily="49" charset="0"/>
              </a:rPr>
              <a:t>errorf</a:t>
            </a:r>
            <a:r>
              <a:rPr lang="en-US" sz="2400" b="1" dirty="0">
                <a:latin typeface="Courier New" pitchFamily="49" charset="0"/>
              </a:rPr>
              <a:t> 'largest-in-list </a:t>
            </a:r>
          </a:p>
          <a:p>
            <a:r>
              <a:rPr lang="en-US" sz="2400" b="1" dirty="0">
                <a:latin typeface="Courier New" pitchFamily="49" charset="0"/>
              </a:rPr>
              <a:t>                   "empty list has ~s </a:t>
            </a:r>
            <a:r>
              <a:rPr lang="en-US" b="1" dirty="0"/>
              <a:t>"</a:t>
            </a:r>
            <a:r>
              <a:rPr lang="en-US" sz="2400" b="1" dirty="0">
                <a:latin typeface="Courier New" pitchFamily="49" charset="0"/>
              </a:rPr>
              <a:t> </a:t>
            </a:r>
          </a:p>
          <a:p>
            <a:r>
              <a:rPr lang="en-US" sz="2400" b="1" dirty="0">
                <a:latin typeface="Courier New" pitchFamily="49" charset="0"/>
              </a:rPr>
              <a:t>                   </a:t>
            </a:r>
            <a:r>
              <a:rPr lang="en-US" b="1" dirty="0"/>
              <a:t>"</a:t>
            </a:r>
            <a:r>
              <a:rPr lang="en-US" dirty="0"/>
              <a:t> </a:t>
            </a:r>
            <a:r>
              <a:rPr lang="en-US" sz="2400" b="1" dirty="0">
                <a:latin typeface="Courier New" pitchFamily="49" charset="0"/>
              </a:rPr>
              <a:t>no largest element")]</a:t>
            </a:r>
          </a:p>
          <a:p>
            <a:r>
              <a:rPr lang="en-US" sz="2400" b="1" dirty="0">
                <a:latin typeface="Courier New" pitchFamily="49" charset="0"/>
              </a:rPr>
              <a:t>	     [(null? (</a:t>
            </a:r>
            <a:r>
              <a:rPr lang="en-US" sz="2400" b="1" dirty="0" err="1">
                <a:latin typeface="Courier New" pitchFamily="49" charset="0"/>
              </a:rPr>
              <a:t>cdr</a:t>
            </a:r>
            <a:r>
              <a:rPr lang="en-US" sz="2400" b="1" dirty="0">
                <a:latin typeface="Courier New" pitchFamily="49" charset="0"/>
              </a:rPr>
              <a:t> L)) (car L)]</a:t>
            </a:r>
          </a:p>
          <a:p>
            <a:r>
              <a:rPr lang="en-US" sz="2400" b="1" dirty="0">
                <a:latin typeface="Courier New" pitchFamily="49" charset="0"/>
              </a:rPr>
              <a:t>	     [else (max (car L) </a:t>
            </a:r>
          </a:p>
          <a:p>
            <a:r>
              <a:rPr lang="en-US" sz="2400" b="1" dirty="0">
                <a:latin typeface="Courier New" pitchFamily="49" charset="0"/>
              </a:rPr>
              <a:t>                     (largest-in-list </a:t>
            </a:r>
          </a:p>
          <a:p>
            <a:r>
              <a:rPr lang="en-US" sz="2400" b="1" dirty="0">
                <a:latin typeface="Courier New" pitchFamily="49" charset="0"/>
              </a:rPr>
              <a:t>                       (cdr L)))])))</a:t>
            </a:r>
          </a:p>
          <a:p>
            <a:endParaRPr lang="en-US" sz="2400" b="1" dirty="0">
              <a:latin typeface="Courier New" pitchFamily="49" charset="0"/>
            </a:endParaRPr>
          </a:p>
          <a:p>
            <a:r>
              <a:rPr lang="en-US" sz="2400" b="1" dirty="0">
                <a:solidFill>
                  <a:srgbClr val="FFFF00"/>
                </a:solidFill>
                <a:latin typeface="Courier New" pitchFamily="49" charset="0"/>
              </a:rPr>
              <a:t>; What's the efficiency issue with this?</a:t>
            </a:r>
          </a:p>
          <a:p>
            <a:endParaRPr lang="en-US" sz="2400" b="1" dirty="0">
              <a:latin typeface="Courier New" pitchFamily="49" charset="0"/>
            </a:endParaRPr>
          </a:p>
        </p:txBody>
      </p:sp>
    </p:spTree>
    <p:extLst>
      <p:ext uri="{BB962C8B-B14F-4D97-AF65-F5344CB8AC3E}">
        <p14:creationId xmlns:p14="http://schemas.microsoft.com/office/powerpoint/2010/main" val="2381269459"/>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5"/>
          <p:cNvSpPr txBox="1">
            <a:spLocks noChangeArrowheads="1"/>
          </p:cNvSpPr>
          <p:nvPr/>
        </p:nvSpPr>
        <p:spPr bwMode="auto">
          <a:xfrm>
            <a:off x="1828800" y="457201"/>
            <a:ext cx="7391400" cy="366713"/>
          </a:xfrm>
          <a:prstGeom prst="rect">
            <a:avLst/>
          </a:prstGeom>
          <a:noFill/>
          <a:ln w="9525">
            <a:noFill/>
            <a:miter lim="800000"/>
            <a:headEnd/>
            <a:tailEnd/>
          </a:ln>
        </p:spPr>
        <p:txBody>
          <a:bodyPr>
            <a:spAutoFit/>
          </a:bodyPr>
          <a:lstStyle/>
          <a:p>
            <a:pPr>
              <a:spcBef>
                <a:spcPct val="50000"/>
              </a:spcBef>
            </a:pPr>
            <a:endParaRPr lang="en-US"/>
          </a:p>
        </p:txBody>
      </p:sp>
      <p:sp>
        <p:nvSpPr>
          <p:cNvPr id="13315" name="Text Box 6"/>
          <p:cNvSpPr txBox="1">
            <a:spLocks noChangeArrowheads="1"/>
          </p:cNvSpPr>
          <p:nvPr/>
        </p:nvSpPr>
        <p:spPr bwMode="auto">
          <a:xfrm>
            <a:off x="1524000" y="457201"/>
            <a:ext cx="9144000" cy="6186309"/>
          </a:xfrm>
          <a:prstGeom prst="rect">
            <a:avLst/>
          </a:prstGeom>
          <a:noFill/>
          <a:ln w="9525">
            <a:noFill/>
            <a:miter lim="800000"/>
            <a:headEnd/>
            <a:tailEnd/>
          </a:ln>
        </p:spPr>
        <p:txBody>
          <a:bodyPr wrap="square">
            <a:spAutoFit/>
          </a:bodyPr>
          <a:lstStyle/>
          <a:p>
            <a:r>
              <a:rPr lang="en-US" sz="2200" b="1" dirty="0">
                <a:solidFill>
                  <a:srgbClr val="FFFF00"/>
                </a:solidFill>
                <a:latin typeface="Courier New" pitchFamily="49" charset="0"/>
              </a:rPr>
              <a:t>; more efficient:</a:t>
            </a:r>
            <a:r>
              <a:rPr lang="en-US" sz="2200" b="1" dirty="0">
                <a:latin typeface="Courier New" pitchFamily="49" charset="0"/>
              </a:rPr>
              <a:t> </a:t>
            </a:r>
          </a:p>
          <a:p>
            <a:r>
              <a:rPr lang="en-US" sz="2200" b="1" dirty="0">
                <a:latin typeface="Courier New" pitchFamily="49" charset="0"/>
              </a:rPr>
              <a:t>(define largest-in-list</a:t>
            </a:r>
          </a:p>
          <a:p>
            <a:r>
              <a:rPr lang="en-US" sz="2200" b="1" dirty="0">
                <a:latin typeface="Courier New" pitchFamily="49" charset="0"/>
              </a:rPr>
              <a:t>  (lambda (</a:t>
            </a:r>
            <a:r>
              <a:rPr lang="en-US" sz="2200" b="1" dirty="0" err="1">
                <a:latin typeface="Courier New" pitchFamily="49" charset="0"/>
              </a:rPr>
              <a:t>ls</a:t>
            </a:r>
            <a:r>
              <a:rPr lang="en-US" sz="2200" b="1" dirty="0">
                <a:latin typeface="Courier New" pitchFamily="49" charset="0"/>
              </a:rPr>
              <a:t>)</a:t>
            </a:r>
          </a:p>
          <a:p>
            <a:r>
              <a:rPr lang="en-US" sz="2200" b="1" dirty="0">
                <a:latin typeface="Courier New" pitchFamily="49" charset="0"/>
              </a:rPr>
              <a:t>    (if (null? </a:t>
            </a:r>
            <a:r>
              <a:rPr lang="en-US" sz="2200" b="1" dirty="0" err="1">
                <a:latin typeface="Courier New" pitchFamily="49" charset="0"/>
              </a:rPr>
              <a:t>ls</a:t>
            </a:r>
            <a:r>
              <a:rPr lang="en-US" sz="2200" b="1" dirty="0">
                <a:latin typeface="Courier New" pitchFamily="49" charset="0"/>
              </a:rPr>
              <a:t>)</a:t>
            </a:r>
          </a:p>
          <a:p>
            <a:r>
              <a:rPr lang="en-US" sz="2200" b="1" dirty="0">
                <a:latin typeface="Courier New" pitchFamily="49" charset="0"/>
              </a:rPr>
              <a:t>	(</a:t>
            </a:r>
            <a:r>
              <a:rPr lang="en-US" sz="2200" b="1" dirty="0" err="1">
                <a:latin typeface="Courier New" pitchFamily="49" charset="0"/>
              </a:rPr>
              <a:t>errorf</a:t>
            </a:r>
            <a:r>
              <a:rPr lang="en-US" sz="2200" b="1" dirty="0">
                <a:latin typeface="Courier New" pitchFamily="49" charset="0"/>
              </a:rPr>
              <a:t> 'largest-in-list </a:t>
            </a:r>
          </a:p>
          <a:p>
            <a:r>
              <a:rPr lang="en-US" sz="2200" b="1" dirty="0">
                <a:latin typeface="Courier New" pitchFamily="49" charset="0"/>
              </a:rPr>
              <a:t>             "list cannot be empty")</a:t>
            </a:r>
          </a:p>
          <a:p>
            <a:r>
              <a:rPr lang="en-US" sz="2200" b="1" dirty="0">
                <a:latin typeface="Courier New" pitchFamily="49" charset="0"/>
              </a:rPr>
              <a:t>	(largest-in-non-empty </a:t>
            </a:r>
            <a:r>
              <a:rPr lang="en-US" sz="2200" b="1" dirty="0" err="1">
                <a:latin typeface="Courier New" pitchFamily="49" charset="0"/>
              </a:rPr>
              <a:t>ls</a:t>
            </a:r>
            <a:r>
              <a:rPr lang="en-US" sz="2200" b="1" dirty="0">
                <a:latin typeface="Courier New" pitchFamily="49" charset="0"/>
              </a:rPr>
              <a:t>))))</a:t>
            </a:r>
          </a:p>
          <a:p>
            <a:endParaRPr lang="en-US" sz="2200" b="1" dirty="0">
              <a:latin typeface="Courier New" pitchFamily="49" charset="0"/>
            </a:endParaRPr>
          </a:p>
          <a:p>
            <a:endParaRPr lang="en-US" sz="2200" b="1" dirty="0">
              <a:latin typeface="Courier New" pitchFamily="49" charset="0"/>
            </a:endParaRPr>
          </a:p>
          <a:p>
            <a:r>
              <a:rPr lang="en-US" sz="2200" b="1" dirty="0">
                <a:latin typeface="Courier New" pitchFamily="49" charset="0"/>
              </a:rPr>
              <a:t>(define largest-in-non-empty</a:t>
            </a:r>
          </a:p>
          <a:p>
            <a:r>
              <a:rPr lang="en-US" sz="2200" b="1" dirty="0">
                <a:latin typeface="Courier New" pitchFamily="49" charset="0"/>
              </a:rPr>
              <a:t>  (lambda (</a:t>
            </a:r>
            <a:r>
              <a:rPr lang="en-US" sz="2200" b="1" dirty="0" err="1">
                <a:latin typeface="Courier New" pitchFamily="49" charset="0"/>
              </a:rPr>
              <a:t>ls</a:t>
            </a:r>
            <a:r>
              <a:rPr lang="en-US" sz="2200" b="1" dirty="0">
                <a:latin typeface="Courier New" pitchFamily="49" charset="0"/>
              </a:rPr>
              <a:t>)</a:t>
            </a:r>
          </a:p>
          <a:p>
            <a:r>
              <a:rPr lang="en-US" sz="2200" b="1" dirty="0">
                <a:latin typeface="Courier New" pitchFamily="49" charset="0"/>
              </a:rPr>
              <a:t>    (if (null? (cdr </a:t>
            </a:r>
            <a:r>
              <a:rPr lang="en-US" sz="2200" b="1" dirty="0" err="1">
                <a:latin typeface="Courier New" pitchFamily="49" charset="0"/>
              </a:rPr>
              <a:t>ls</a:t>
            </a:r>
            <a:r>
              <a:rPr lang="en-US" sz="2200" b="1" dirty="0">
                <a:latin typeface="Courier New" pitchFamily="49" charset="0"/>
              </a:rPr>
              <a:t>)) </a:t>
            </a:r>
          </a:p>
          <a:p>
            <a:r>
              <a:rPr lang="en-US" sz="2200" b="1" dirty="0">
                <a:latin typeface="Courier New" pitchFamily="49" charset="0"/>
              </a:rPr>
              <a:t>	(car </a:t>
            </a:r>
            <a:r>
              <a:rPr lang="en-US" sz="2200" b="1" dirty="0" err="1">
                <a:latin typeface="Courier New" pitchFamily="49" charset="0"/>
              </a:rPr>
              <a:t>ls</a:t>
            </a:r>
            <a:r>
              <a:rPr lang="en-US" sz="2200" b="1" dirty="0">
                <a:latin typeface="Courier New" pitchFamily="49" charset="0"/>
              </a:rPr>
              <a:t>)</a:t>
            </a:r>
          </a:p>
          <a:p>
            <a:r>
              <a:rPr lang="en-US" sz="2200" b="1" dirty="0">
                <a:latin typeface="Courier New" pitchFamily="49" charset="0"/>
              </a:rPr>
              <a:t>	(let ([largest-in-cdr </a:t>
            </a:r>
            <a:br>
              <a:rPr lang="en-US" sz="2200" b="1" dirty="0">
                <a:latin typeface="Courier New" pitchFamily="49" charset="0"/>
              </a:rPr>
            </a:br>
            <a:r>
              <a:rPr lang="en-US" sz="2200" b="1" dirty="0">
                <a:latin typeface="Courier New" pitchFamily="49" charset="0"/>
              </a:rPr>
              <a:t>            (largest-in-non-empty (cdr ls))])</a:t>
            </a:r>
          </a:p>
          <a:p>
            <a:r>
              <a:rPr lang="en-US" sz="2200" b="1" dirty="0">
                <a:latin typeface="Courier New" pitchFamily="49" charset="0"/>
              </a:rPr>
              <a:t>	  (if (&gt; (car </a:t>
            </a:r>
            <a:r>
              <a:rPr lang="en-US" sz="2200" b="1" dirty="0" err="1">
                <a:latin typeface="Courier New" pitchFamily="49" charset="0"/>
              </a:rPr>
              <a:t>ls</a:t>
            </a:r>
            <a:r>
              <a:rPr lang="en-US" sz="2200" b="1" dirty="0">
                <a:latin typeface="Courier New" pitchFamily="49" charset="0"/>
              </a:rPr>
              <a:t>) largest-in-cdr)</a:t>
            </a:r>
          </a:p>
          <a:p>
            <a:r>
              <a:rPr lang="en-US" sz="2200" b="1" dirty="0">
                <a:latin typeface="Courier New" pitchFamily="49" charset="0"/>
              </a:rPr>
              <a:t>	      (car </a:t>
            </a:r>
            <a:r>
              <a:rPr lang="en-US" sz="2200" b="1" dirty="0" err="1">
                <a:latin typeface="Courier New" pitchFamily="49" charset="0"/>
              </a:rPr>
              <a:t>ls</a:t>
            </a:r>
            <a:r>
              <a:rPr lang="en-US" sz="2200" b="1" dirty="0">
                <a:latin typeface="Courier New" pitchFamily="49" charset="0"/>
              </a:rPr>
              <a:t>)</a:t>
            </a:r>
          </a:p>
          <a:p>
            <a:r>
              <a:rPr lang="en-US" sz="2200" b="1" dirty="0">
                <a:latin typeface="Courier New" pitchFamily="49" charset="0"/>
              </a:rPr>
              <a:t>	      largest-in-cdr)))))</a:t>
            </a:r>
          </a:p>
        </p:txBody>
      </p:sp>
      <p:sp>
        <p:nvSpPr>
          <p:cNvPr id="2" name="TextBox 1"/>
          <p:cNvSpPr txBox="1"/>
          <p:nvPr/>
        </p:nvSpPr>
        <p:spPr>
          <a:xfrm>
            <a:off x="8395252" y="2856548"/>
            <a:ext cx="2209800" cy="1754326"/>
          </a:xfrm>
          <a:prstGeom prst="rect">
            <a:avLst/>
          </a:prstGeom>
          <a:noFill/>
        </p:spPr>
        <p:txBody>
          <a:bodyPr wrap="square" rtlCol="0">
            <a:spAutoFit/>
          </a:bodyPr>
          <a:lstStyle/>
          <a:p>
            <a:r>
              <a:rPr lang="en-US" b="1" dirty="0">
                <a:solidFill>
                  <a:srgbClr val="FFFF00"/>
                </a:solidFill>
              </a:rPr>
              <a:t>Using </a:t>
            </a:r>
            <a:r>
              <a:rPr lang="en-US" b="1" dirty="0">
                <a:solidFill>
                  <a:srgbClr val="FFC000"/>
                </a:solidFill>
              </a:rPr>
              <a:t>max</a:t>
            </a:r>
            <a:r>
              <a:rPr lang="en-US" b="1" dirty="0">
                <a:solidFill>
                  <a:srgbClr val="FFFF00"/>
                </a:solidFill>
              </a:rPr>
              <a:t> is simpler, but this is how we could do it if we did not have </a:t>
            </a:r>
            <a:r>
              <a:rPr lang="en-US" b="1" dirty="0">
                <a:solidFill>
                  <a:srgbClr val="FFC000"/>
                </a:solidFill>
              </a:rPr>
              <a:t>max</a:t>
            </a:r>
            <a:r>
              <a:rPr lang="en-US" b="1" dirty="0">
                <a:solidFill>
                  <a:srgbClr val="FFFF00"/>
                </a:solidFill>
              </a:rPr>
              <a:t>.</a:t>
            </a:r>
          </a:p>
        </p:txBody>
      </p:sp>
      <p:cxnSp>
        <p:nvCxnSpPr>
          <p:cNvPr id="4" name="Straight Arrow Connector 3"/>
          <p:cNvCxnSpPr/>
          <p:nvPr/>
        </p:nvCxnSpPr>
        <p:spPr bwMode="auto">
          <a:xfrm flipH="1">
            <a:off x="4572000" y="3550354"/>
            <a:ext cx="3733800" cy="1295400"/>
          </a:xfrm>
          <a:prstGeom prst="straightConnector1">
            <a:avLst/>
          </a:prstGeom>
          <a:solidFill>
            <a:schemeClr val="accent1"/>
          </a:solidFill>
          <a:ln w="38100" cap="flat" cmpd="sng" algn="ctr">
            <a:solidFill>
              <a:srgbClr val="FFFF00"/>
            </a:solidFill>
            <a:prstDash val="sysDot"/>
            <a:round/>
            <a:headEnd type="none" w="med" len="med"/>
            <a:tailEnd type="triangle"/>
          </a:ln>
          <a:effectLst/>
        </p:spPr>
      </p:cxnSp>
    </p:spTree>
    <p:extLst>
      <p:ext uri="{BB962C8B-B14F-4D97-AF65-F5344CB8AC3E}">
        <p14:creationId xmlns:p14="http://schemas.microsoft.com/office/powerpoint/2010/main" val="1686841967"/>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ext Box 5"/>
          <p:cNvSpPr txBox="1">
            <a:spLocks noChangeArrowheads="1"/>
          </p:cNvSpPr>
          <p:nvPr/>
        </p:nvSpPr>
        <p:spPr bwMode="auto">
          <a:xfrm>
            <a:off x="1828800" y="457201"/>
            <a:ext cx="7391400" cy="366713"/>
          </a:xfrm>
          <a:prstGeom prst="rect">
            <a:avLst/>
          </a:prstGeom>
          <a:noFill/>
          <a:ln w="9525">
            <a:noFill/>
            <a:miter lim="800000"/>
            <a:headEnd/>
            <a:tailEnd/>
          </a:ln>
        </p:spPr>
        <p:txBody>
          <a:bodyPr>
            <a:spAutoFit/>
          </a:bodyPr>
          <a:lstStyle/>
          <a:p>
            <a:pPr>
              <a:spcBef>
                <a:spcPct val="50000"/>
              </a:spcBef>
            </a:pPr>
            <a:endParaRPr lang="en-US"/>
          </a:p>
        </p:txBody>
      </p:sp>
      <p:sp>
        <p:nvSpPr>
          <p:cNvPr id="13315" name="Text Box 6"/>
          <p:cNvSpPr txBox="1">
            <a:spLocks noChangeArrowheads="1"/>
          </p:cNvSpPr>
          <p:nvPr/>
        </p:nvSpPr>
        <p:spPr bwMode="auto">
          <a:xfrm>
            <a:off x="1524000" y="29184"/>
            <a:ext cx="9144000" cy="5632311"/>
          </a:xfrm>
          <a:prstGeom prst="rect">
            <a:avLst/>
          </a:prstGeom>
          <a:noFill/>
          <a:ln w="9525">
            <a:noFill/>
            <a:miter lim="800000"/>
            <a:headEnd/>
            <a:tailEnd/>
          </a:ln>
        </p:spPr>
        <p:txBody>
          <a:bodyPr wrap="square">
            <a:spAutoFit/>
          </a:bodyPr>
          <a:lstStyle/>
          <a:p>
            <a:r>
              <a:rPr lang="en-US" b="1" dirty="0">
                <a:solidFill>
                  <a:srgbClr val="FFFF00"/>
                </a:solidFill>
                <a:latin typeface="Courier New" pitchFamily="49" charset="0"/>
              </a:rPr>
              <a:t>; Now define another version with an accumulator </a:t>
            </a:r>
          </a:p>
          <a:p>
            <a:r>
              <a:rPr lang="en-US" b="1" dirty="0">
                <a:solidFill>
                  <a:srgbClr val="FFFF00"/>
                </a:solidFill>
                <a:latin typeface="Courier New" pitchFamily="49" charset="0"/>
              </a:rPr>
              <a:t>;    (that is also more robust)</a:t>
            </a:r>
          </a:p>
          <a:p>
            <a:endParaRPr lang="en-US" b="1" dirty="0">
              <a:latin typeface="Courier New" pitchFamily="49" charset="0"/>
            </a:endParaRPr>
          </a:p>
          <a:p>
            <a:r>
              <a:rPr lang="en-US" b="1" dirty="0">
                <a:latin typeface="Courier New" pitchFamily="49" charset="0"/>
              </a:rPr>
              <a:t>(define largest-in-list</a:t>
            </a:r>
          </a:p>
          <a:p>
            <a:r>
              <a:rPr lang="en-US" b="1" dirty="0">
                <a:latin typeface="Courier New" pitchFamily="49" charset="0"/>
              </a:rPr>
              <a:t>  (lambda (</a:t>
            </a:r>
            <a:r>
              <a:rPr lang="en-US" b="1" dirty="0" err="1">
                <a:latin typeface="Courier New" pitchFamily="49" charset="0"/>
              </a:rPr>
              <a:t>ls</a:t>
            </a:r>
            <a:r>
              <a:rPr lang="en-US" b="1" dirty="0">
                <a:latin typeface="Courier New" pitchFamily="49" charset="0"/>
              </a:rPr>
              <a:t>)</a:t>
            </a:r>
          </a:p>
          <a:p>
            <a:r>
              <a:rPr lang="en-US" b="1" dirty="0">
                <a:latin typeface="Courier New" pitchFamily="49" charset="0"/>
              </a:rPr>
              <a:t>    (if (null? </a:t>
            </a:r>
            <a:r>
              <a:rPr lang="en-US" b="1" dirty="0" err="1">
                <a:latin typeface="Courier New" pitchFamily="49" charset="0"/>
              </a:rPr>
              <a:t>ls</a:t>
            </a:r>
            <a:r>
              <a:rPr lang="en-US" b="1" dirty="0">
                <a:latin typeface="Courier New" pitchFamily="49" charset="0"/>
              </a:rPr>
              <a:t>)</a:t>
            </a:r>
          </a:p>
          <a:p>
            <a:r>
              <a:rPr lang="en-US" b="1" dirty="0">
                <a:latin typeface="Courier New" pitchFamily="49" charset="0"/>
              </a:rPr>
              <a:t>	(</a:t>
            </a:r>
            <a:r>
              <a:rPr lang="en-US" b="1" dirty="0" err="1">
                <a:latin typeface="Courier New" pitchFamily="49" charset="0"/>
              </a:rPr>
              <a:t>errorf</a:t>
            </a:r>
            <a:r>
              <a:rPr lang="en-US" b="1" dirty="0">
                <a:latin typeface="Courier New" pitchFamily="49" charset="0"/>
              </a:rPr>
              <a:t> 'largest-in-list "list cannot be empty")</a:t>
            </a:r>
          </a:p>
          <a:p>
            <a:r>
              <a:rPr lang="en-US" b="1" dirty="0">
                <a:latin typeface="Courier New" pitchFamily="49" charset="0"/>
              </a:rPr>
              <a:t>	(largest-in-list-</a:t>
            </a:r>
            <a:r>
              <a:rPr lang="en-US" b="1" dirty="0" err="1">
                <a:latin typeface="Courier New" pitchFamily="49" charset="0"/>
              </a:rPr>
              <a:t>acc</a:t>
            </a:r>
            <a:r>
              <a:rPr lang="en-US" b="1" dirty="0">
                <a:latin typeface="Courier New" pitchFamily="49" charset="0"/>
              </a:rPr>
              <a:t> (cdr </a:t>
            </a:r>
            <a:r>
              <a:rPr lang="en-US" b="1" dirty="0" err="1">
                <a:latin typeface="Courier New" pitchFamily="49" charset="0"/>
              </a:rPr>
              <a:t>ls</a:t>
            </a:r>
            <a:r>
              <a:rPr lang="en-US" b="1" dirty="0">
                <a:latin typeface="Courier New" pitchFamily="49" charset="0"/>
              </a:rPr>
              <a:t>) (car </a:t>
            </a:r>
            <a:r>
              <a:rPr lang="en-US" b="1" dirty="0" err="1">
                <a:latin typeface="Courier New" pitchFamily="49" charset="0"/>
              </a:rPr>
              <a:t>ls</a:t>
            </a:r>
            <a:r>
              <a:rPr lang="en-US" b="1" dirty="0">
                <a:latin typeface="Courier New" pitchFamily="49" charset="0"/>
              </a:rPr>
              <a:t>)))))</a:t>
            </a:r>
          </a:p>
          <a:p>
            <a:endParaRPr lang="en-US" b="1" dirty="0">
              <a:latin typeface="Courier New" pitchFamily="49" charset="0"/>
            </a:endParaRPr>
          </a:p>
          <a:p>
            <a:endParaRPr lang="en-US" b="1" dirty="0">
              <a:latin typeface="Courier New" pitchFamily="49" charset="0"/>
            </a:endParaRPr>
          </a:p>
          <a:p>
            <a:r>
              <a:rPr lang="en-US" b="1" dirty="0">
                <a:latin typeface="Courier New" pitchFamily="49" charset="0"/>
              </a:rPr>
              <a:t>(define largest-in-list-</a:t>
            </a:r>
            <a:r>
              <a:rPr lang="en-US" b="1" dirty="0" err="1">
                <a:latin typeface="Courier New" pitchFamily="49" charset="0"/>
              </a:rPr>
              <a:t>acc</a:t>
            </a:r>
            <a:endParaRPr lang="en-US" b="1" dirty="0">
              <a:latin typeface="Courier New" pitchFamily="49" charset="0"/>
            </a:endParaRPr>
          </a:p>
          <a:p>
            <a:r>
              <a:rPr lang="en-US" b="1" dirty="0">
                <a:latin typeface="Courier New" pitchFamily="49" charset="0"/>
              </a:rPr>
              <a:t>  (lambda (</a:t>
            </a:r>
            <a:r>
              <a:rPr lang="en-US" b="1" dirty="0" err="1">
                <a:latin typeface="Courier New" pitchFamily="49" charset="0"/>
              </a:rPr>
              <a:t>ls</a:t>
            </a:r>
            <a:r>
              <a:rPr lang="en-US" b="1" dirty="0">
                <a:latin typeface="Courier New" pitchFamily="49" charset="0"/>
              </a:rPr>
              <a:t> largest-so-far)</a:t>
            </a:r>
          </a:p>
          <a:p>
            <a:r>
              <a:rPr lang="en-US" b="1" dirty="0">
                <a:latin typeface="Courier New" pitchFamily="49" charset="0"/>
              </a:rPr>
              <a:t>    (</a:t>
            </a:r>
            <a:r>
              <a:rPr lang="en-US" b="1" dirty="0" err="1">
                <a:latin typeface="Courier New" pitchFamily="49" charset="0"/>
              </a:rPr>
              <a:t>cond</a:t>
            </a:r>
            <a:r>
              <a:rPr lang="en-US" b="1" dirty="0">
                <a:latin typeface="Courier New" pitchFamily="49" charset="0"/>
              </a:rPr>
              <a:t> [(null? </a:t>
            </a:r>
            <a:r>
              <a:rPr lang="en-US" b="1" dirty="0" err="1">
                <a:latin typeface="Courier New" pitchFamily="49" charset="0"/>
              </a:rPr>
              <a:t>ls</a:t>
            </a:r>
            <a:r>
              <a:rPr lang="en-US" b="1" dirty="0">
                <a:latin typeface="Courier New" pitchFamily="49" charset="0"/>
              </a:rPr>
              <a:t>) largest-so-far]</a:t>
            </a:r>
          </a:p>
          <a:p>
            <a:r>
              <a:rPr lang="en-US" b="1" dirty="0">
                <a:latin typeface="Courier New" pitchFamily="49" charset="0"/>
              </a:rPr>
              <a:t>	   [(not (number? (car </a:t>
            </a:r>
            <a:r>
              <a:rPr lang="en-US" b="1" dirty="0" err="1">
                <a:latin typeface="Courier New" pitchFamily="49" charset="0"/>
              </a:rPr>
              <a:t>ls</a:t>
            </a:r>
            <a:r>
              <a:rPr lang="en-US" b="1" dirty="0">
                <a:latin typeface="Courier New" pitchFamily="49" charset="0"/>
              </a:rPr>
              <a:t>)))</a:t>
            </a:r>
          </a:p>
          <a:p>
            <a:r>
              <a:rPr lang="en-US" b="1" dirty="0">
                <a:latin typeface="Courier New" pitchFamily="49" charset="0"/>
              </a:rPr>
              <a:t>	    (</a:t>
            </a:r>
            <a:r>
              <a:rPr lang="en-US" b="1" dirty="0" err="1">
                <a:latin typeface="Courier New" pitchFamily="49" charset="0"/>
              </a:rPr>
              <a:t>errorf</a:t>
            </a:r>
            <a:r>
              <a:rPr lang="en-US" b="1" dirty="0">
                <a:latin typeface="Courier New" pitchFamily="49" charset="0"/>
              </a:rPr>
              <a:t> 'largest-in-list </a:t>
            </a:r>
          </a:p>
          <a:p>
            <a:r>
              <a:rPr lang="en-US" b="1" dirty="0">
                <a:latin typeface="Courier New" pitchFamily="49" charset="0"/>
              </a:rPr>
              <a:t>                   "everything in the list must be a number")]</a:t>
            </a:r>
          </a:p>
          <a:p>
            <a:r>
              <a:rPr lang="en-US" b="1" dirty="0">
                <a:latin typeface="Courier New" pitchFamily="49" charset="0"/>
              </a:rPr>
              <a:t>	   [(&gt; (car </a:t>
            </a:r>
            <a:r>
              <a:rPr lang="en-US" b="1" dirty="0" err="1">
                <a:latin typeface="Courier New" pitchFamily="49" charset="0"/>
              </a:rPr>
              <a:t>ls</a:t>
            </a:r>
            <a:r>
              <a:rPr lang="en-US" b="1" dirty="0">
                <a:latin typeface="Courier New" pitchFamily="49" charset="0"/>
              </a:rPr>
              <a:t>) largest-so-far) </a:t>
            </a:r>
          </a:p>
          <a:p>
            <a:r>
              <a:rPr lang="en-US" b="1" dirty="0">
                <a:latin typeface="Courier New" pitchFamily="49" charset="0"/>
              </a:rPr>
              <a:t>           (largest-in-list-</a:t>
            </a:r>
            <a:r>
              <a:rPr lang="en-US" b="1" dirty="0" err="1">
                <a:latin typeface="Courier New" pitchFamily="49" charset="0"/>
              </a:rPr>
              <a:t>acc</a:t>
            </a:r>
            <a:r>
              <a:rPr lang="en-US" b="1" dirty="0">
                <a:latin typeface="Courier New" pitchFamily="49" charset="0"/>
              </a:rPr>
              <a:t> (cdr </a:t>
            </a:r>
            <a:r>
              <a:rPr lang="en-US" b="1" dirty="0" err="1">
                <a:latin typeface="Courier New" pitchFamily="49" charset="0"/>
              </a:rPr>
              <a:t>ls</a:t>
            </a:r>
            <a:r>
              <a:rPr lang="en-US" b="1" dirty="0">
                <a:latin typeface="Courier New" pitchFamily="49" charset="0"/>
              </a:rPr>
              <a:t>) (car </a:t>
            </a:r>
            <a:r>
              <a:rPr lang="en-US" b="1" dirty="0" err="1">
                <a:latin typeface="Courier New" pitchFamily="49" charset="0"/>
              </a:rPr>
              <a:t>ls</a:t>
            </a:r>
            <a:r>
              <a:rPr lang="en-US" b="1" dirty="0">
                <a:latin typeface="Courier New" pitchFamily="49" charset="0"/>
              </a:rPr>
              <a:t>))]</a:t>
            </a:r>
          </a:p>
          <a:p>
            <a:r>
              <a:rPr lang="en-US" b="1" dirty="0">
                <a:latin typeface="Courier New" pitchFamily="49" charset="0"/>
              </a:rPr>
              <a:t>	   [else (largest-in-list-</a:t>
            </a:r>
            <a:r>
              <a:rPr lang="en-US" b="1" dirty="0" err="1">
                <a:latin typeface="Courier New" pitchFamily="49" charset="0"/>
              </a:rPr>
              <a:t>acc</a:t>
            </a:r>
            <a:r>
              <a:rPr lang="en-US" b="1" dirty="0">
                <a:latin typeface="Courier New" pitchFamily="49" charset="0"/>
              </a:rPr>
              <a:t> (cdr </a:t>
            </a:r>
            <a:r>
              <a:rPr lang="en-US" b="1" dirty="0" err="1">
                <a:latin typeface="Courier New" pitchFamily="49" charset="0"/>
              </a:rPr>
              <a:t>ls</a:t>
            </a:r>
            <a:r>
              <a:rPr lang="en-US" b="1" dirty="0">
                <a:latin typeface="Courier New" pitchFamily="49" charset="0"/>
              </a:rPr>
              <a:t>) </a:t>
            </a:r>
          </a:p>
          <a:p>
            <a:r>
              <a:rPr lang="en-US" b="1" dirty="0">
                <a:latin typeface="Courier New" pitchFamily="49" charset="0"/>
              </a:rPr>
              <a:t>                                     largest-so-far)])))</a:t>
            </a:r>
          </a:p>
        </p:txBody>
      </p:sp>
    </p:spTree>
    <p:extLst>
      <p:ext uri="{BB962C8B-B14F-4D97-AF65-F5344CB8AC3E}">
        <p14:creationId xmlns:p14="http://schemas.microsoft.com/office/powerpoint/2010/main" val="188027634"/>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466" name="Rectangle 2"/>
          <p:cNvSpPr>
            <a:spLocks noGrp="1" noChangeArrowheads="1"/>
          </p:cNvSpPr>
          <p:nvPr>
            <p:ph type="title"/>
          </p:nvPr>
        </p:nvSpPr>
        <p:spPr>
          <a:xfrm>
            <a:off x="1752600" y="152400"/>
            <a:ext cx="7848600" cy="1066800"/>
          </a:xfrm>
        </p:spPr>
        <p:txBody>
          <a:bodyPr/>
          <a:lstStyle/>
          <a:p>
            <a:r>
              <a:rPr lang="en-US" dirty="0"/>
              <a:t>More recursive procedures</a:t>
            </a:r>
          </a:p>
        </p:txBody>
      </p:sp>
      <p:sp>
        <p:nvSpPr>
          <p:cNvPr id="318467" name="Rectangle 3"/>
          <p:cNvSpPr>
            <a:spLocks noGrp="1" noChangeArrowheads="1"/>
          </p:cNvSpPr>
          <p:nvPr>
            <p:ph type="body" idx="1"/>
          </p:nvPr>
        </p:nvSpPr>
        <p:spPr>
          <a:xfrm>
            <a:off x="2209800" y="1143000"/>
            <a:ext cx="8229600" cy="5334000"/>
          </a:xfrm>
        </p:spPr>
        <p:txBody>
          <a:bodyPr/>
          <a:lstStyle/>
          <a:p>
            <a:r>
              <a:rPr lang="en-US" sz="3000" dirty="0"/>
              <a:t>Sum of squares of the first n </a:t>
            </a:r>
            <a:br>
              <a:rPr lang="en-US" sz="3000" dirty="0"/>
            </a:br>
            <a:r>
              <a:rPr lang="en-US" sz="3000" dirty="0"/>
              <a:t>non-negative integers</a:t>
            </a:r>
          </a:p>
          <a:p>
            <a:r>
              <a:rPr lang="en-US" sz="3000" b="1" dirty="0"/>
              <a:t>(square-all ls) </a:t>
            </a:r>
            <a:r>
              <a:rPr lang="en-US" sz="3000" dirty="0"/>
              <a:t>returns a list of the squares of the numbers in ls.</a:t>
            </a:r>
          </a:p>
          <a:p>
            <a:r>
              <a:rPr lang="en-US" sz="3000" b="1" dirty="0"/>
              <a:t>(make-list n </a:t>
            </a:r>
            <a:r>
              <a:rPr lang="en-US" sz="3000" b="1" dirty="0" err="1"/>
              <a:t>obj</a:t>
            </a:r>
            <a:r>
              <a:rPr lang="en-US" sz="3000" b="1" dirty="0"/>
              <a:t>) </a:t>
            </a:r>
            <a:r>
              <a:rPr lang="en-US" sz="3000" dirty="0"/>
              <a:t>returns a list of n "copies" of obj. </a:t>
            </a:r>
            <a:r>
              <a:rPr lang="en-US" sz="3000" dirty="0">
                <a:solidFill>
                  <a:schemeClr val="tx2"/>
                </a:solidFill>
              </a:rPr>
              <a:t>[If </a:t>
            </a:r>
            <a:r>
              <a:rPr lang="en-US" sz="3000" dirty="0" err="1">
                <a:solidFill>
                  <a:schemeClr val="tx2"/>
                </a:solidFill>
              </a:rPr>
              <a:t>obj</a:t>
            </a:r>
            <a:r>
              <a:rPr lang="en-US" sz="3000" dirty="0">
                <a:solidFill>
                  <a:schemeClr val="tx2"/>
                </a:solidFill>
              </a:rPr>
              <a:t> is a 'by-reference" object, such as a list, it makes n copies of the reference].</a:t>
            </a:r>
          </a:p>
        </p:txBody>
      </p:sp>
      <p:sp>
        <p:nvSpPr>
          <p:cNvPr id="5" name="TextBox 4"/>
          <p:cNvSpPr txBox="1"/>
          <p:nvPr/>
        </p:nvSpPr>
        <p:spPr>
          <a:xfrm>
            <a:off x="1981200" y="5181601"/>
            <a:ext cx="7924800" cy="1200329"/>
          </a:xfrm>
          <a:prstGeom prst="rect">
            <a:avLst/>
          </a:prstGeom>
          <a:noFill/>
        </p:spPr>
        <p:txBody>
          <a:bodyPr wrap="square" rtlCol="0">
            <a:spAutoFit/>
          </a:bodyPr>
          <a:lstStyle/>
          <a:p>
            <a:r>
              <a:rPr lang="en-US" sz="2400" dirty="0">
                <a:solidFill>
                  <a:srgbClr val="FFFF00"/>
                </a:solidFill>
              </a:rPr>
              <a:t>We may not get to some (and maybe all) of this slide today.  If that is the case, I suggest trying them for some simple recursion practice.</a:t>
            </a:r>
          </a:p>
        </p:txBody>
      </p:sp>
    </p:spTree>
    <p:extLst>
      <p:ext uri="{BB962C8B-B14F-4D97-AF65-F5344CB8AC3E}">
        <p14:creationId xmlns:p14="http://schemas.microsoft.com/office/powerpoint/2010/main" val="39075664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18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1846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1846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8467"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Largest Consulting Gigs</a:t>
            </a:r>
          </a:p>
        </p:txBody>
      </p:sp>
      <p:sp>
        <p:nvSpPr>
          <p:cNvPr id="3" name="Content Placeholder 2"/>
          <p:cNvSpPr>
            <a:spLocks noGrp="1"/>
          </p:cNvSpPr>
          <p:nvPr>
            <p:ph idx="1"/>
          </p:nvPr>
        </p:nvSpPr>
        <p:spPr/>
        <p:txBody>
          <a:bodyPr/>
          <a:lstStyle/>
          <a:p>
            <a:r>
              <a:rPr lang="en-US" dirty="0"/>
              <a:t>Illinois Power (1981)</a:t>
            </a:r>
          </a:p>
          <a:p>
            <a:r>
              <a:rPr lang="en-US" dirty="0"/>
              <a:t>Pennsylvania Funeral Directors Association (1982-1988)</a:t>
            </a:r>
          </a:p>
          <a:p>
            <a:r>
              <a:rPr lang="en-US" dirty="0"/>
              <a:t>Navistar International (1994-95)</a:t>
            </a:r>
          </a:p>
          <a:p>
            <a:r>
              <a:rPr lang="en-US" dirty="0"/>
              <a:t>Beckman Coulter (1996-98)</a:t>
            </a:r>
          </a:p>
          <a:p>
            <a:r>
              <a:rPr lang="en-US" dirty="0"/>
              <a:t>ANGEL Learning (2005-2008)</a:t>
            </a:r>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788987"/>
          </a:xfrm>
        </p:spPr>
        <p:txBody>
          <a:bodyPr/>
          <a:lstStyle/>
          <a:p>
            <a:r>
              <a:rPr lang="en-US" dirty="0"/>
              <a:t>My Family</a:t>
            </a:r>
          </a:p>
        </p:txBody>
      </p:sp>
      <p:sp>
        <p:nvSpPr>
          <p:cNvPr id="3" name="Content Placeholder 2"/>
          <p:cNvSpPr>
            <a:spLocks noGrp="1"/>
          </p:cNvSpPr>
          <p:nvPr>
            <p:ph idx="1"/>
          </p:nvPr>
        </p:nvSpPr>
        <p:spPr>
          <a:xfrm>
            <a:off x="50399" y="598931"/>
            <a:ext cx="8229600" cy="4530725"/>
          </a:xfrm>
        </p:spPr>
        <p:txBody>
          <a:bodyPr/>
          <a:lstStyle/>
          <a:p>
            <a:pPr>
              <a:spcBef>
                <a:spcPts val="0"/>
              </a:spcBef>
            </a:pPr>
            <a:r>
              <a:rPr lang="en-US" sz="3000" dirty="0"/>
              <a:t>Nine children, aged 37-16</a:t>
            </a:r>
          </a:p>
          <a:p>
            <a:pPr>
              <a:spcBef>
                <a:spcPts val="0"/>
              </a:spcBef>
            </a:pPr>
            <a:r>
              <a:rPr lang="en-US" sz="3000" dirty="0"/>
              <a:t>All home-schooled</a:t>
            </a:r>
          </a:p>
          <a:p>
            <a:pPr>
              <a:spcBef>
                <a:spcPts val="0"/>
              </a:spcBef>
            </a:pPr>
            <a:r>
              <a:rPr lang="en-US" sz="3000" dirty="0"/>
              <a:t>1 in college, 6 graduated, 2 younger</a:t>
            </a:r>
          </a:p>
          <a:p>
            <a:pPr>
              <a:spcBef>
                <a:spcPts val="0"/>
              </a:spcBef>
            </a:pPr>
            <a:r>
              <a:rPr lang="en-US" sz="3000" dirty="0"/>
              <a:t>Youngest, John, has Down Syndrome</a:t>
            </a:r>
          </a:p>
          <a:p>
            <a:pPr>
              <a:spcBef>
                <a:spcPts val="0"/>
              </a:spcBef>
            </a:pPr>
            <a:r>
              <a:rPr lang="en-US" sz="3000" dirty="0"/>
              <a:t>11 grandkids</a:t>
            </a:r>
          </a:p>
          <a:p>
            <a:endParaRPr lang="en-US" dirty="0"/>
          </a:p>
        </p:txBody>
      </p:sp>
      <p:pic>
        <p:nvPicPr>
          <p:cNvPr id="4" name="Picture 3" descr="Diane-Claude-compressed.jpg"/>
          <p:cNvPicPr>
            <a:picLocks noChangeAspect="1"/>
          </p:cNvPicPr>
          <p:nvPr/>
        </p:nvPicPr>
        <p:blipFill>
          <a:blip r:embed="rId3" cstate="print"/>
          <a:stretch>
            <a:fillRect/>
          </a:stretch>
        </p:blipFill>
        <p:spPr>
          <a:xfrm>
            <a:off x="2982785" y="3505200"/>
            <a:ext cx="3401568" cy="3831336"/>
          </a:xfrm>
          <a:prstGeom prst="rect">
            <a:avLst/>
          </a:prstGeom>
        </p:spPr>
      </p:pic>
      <p:pic>
        <p:nvPicPr>
          <p:cNvPr id="1026" name="Picture 2" descr="https://scontent-a-iad.xx.fbcdn.net/hphotos-ash3/t1.0-9/1794687_10202472834013430_1551508295_n.jpg"/>
          <p:cNvPicPr>
            <a:picLocks noChangeAspect="1" noChangeArrowheads="1"/>
          </p:cNvPicPr>
          <p:nvPr/>
        </p:nvPicPr>
        <p:blipFill rotWithShape="1">
          <a:blip r:embed="rId4">
            <a:extLst>
              <a:ext uri="{28A0092B-C50C-407E-A947-70E740481C1C}">
                <a14:useLocalDpi xmlns:a14="http://schemas.microsoft.com/office/drawing/2010/main" val="0"/>
              </a:ext>
            </a:extLst>
          </a:blip>
          <a:srcRect t="10241" r="6643" b="14247"/>
          <a:stretch/>
        </p:blipFill>
        <p:spPr bwMode="auto">
          <a:xfrm>
            <a:off x="7857954" y="2362200"/>
            <a:ext cx="4283647" cy="40386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295400" y="0"/>
            <a:ext cx="9601200" cy="6400800"/>
          </a:xfrm>
        </p:spPr>
      </p:pic>
    </p:spTree>
    <p:extLst>
      <p:ext uri="{BB962C8B-B14F-4D97-AF65-F5344CB8AC3E}">
        <p14:creationId xmlns:p14="http://schemas.microsoft.com/office/powerpoint/2010/main" val="30393447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43707" y="1536006"/>
            <a:ext cx="6652493" cy="5321995"/>
          </a:xfrm>
        </p:spPr>
      </p:pic>
      <p:pic>
        <p:nvPicPr>
          <p:cNvPr id="1026" name="Picture 2" descr="https://fbcdn-sphotos-f-a.akamaihd.net/hphotos-ak-xap1/v/t1.0-9/10521974_1586613871569336_4228619415886403837_n.jpg?oh=e9ab119399a3bf5b557503a457d11b79&amp;oe=5579195A&amp;__gda__=1434423139_ef0d12d809063ed1d7db47869af6e2d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9508" y="-36092"/>
            <a:ext cx="3998492" cy="4150892"/>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669508" y="3859131"/>
            <a:ext cx="3998492" cy="2998869"/>
          </a:xfrm>
          <a:prstGeom prst="rect">
            <a:avLst/>
          </a:prstGeom>
        </p:spPr>
      </p:pic>
    </p:spTree>
    <p:extLst>
      <p:ext uri="{BB962C8B-B14F-4D97-AF65-F5344CB8AC3E}">
        <p14:creationId xmlns:p14="http://schemas.microsoft.com/office/powerpoint/2010/main" val="379661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1"/>
            <a:ext cx="8229600" cy="636587"/>
          </a:xfrm>
        </p:spPr>
        <p:txBody>
          <a:bodyPr/>
          <a:lstStyle/>
          <a:p>
            <a:r>
              <a:rPr lang="en-US" dirty="0"/>
              <a:t>A few of my favorite things</a:t>
            </a:r>
          </a:p>
        </p:txBody>
      </p:sp>
      <p:sp>
        <p:nvSpPr>
          <p:cNvPr id="3" name="Content Placeholder 2"/>
          <p:cNvSpPr>
            <a:spLocks noGrp="1"/>
          </p:cNvSpPr>
          <p:nvPr>
            <p:ph idx="1"/>
          </p:nvPr>
        </p:nvSpPr>
        <p:spPr>
          <a:xfrm>
            <a:off x="1524000" y="685800"/>
            <a:ext cx="9144000" cy="4953000"/>
          </a:xfrm>
        </p:spPr>
        <p:txBody>
          <a:bodyPr/>
          <a:lstStyle/>
          <a:p>
            <a:pPr>
              <a:lnSpc>
                <a:spcPct val="95000"/>
              </a:lnSpc>
            </a:pPr>
            <a:r>
              <a:rPr lang="en-US" sz="2400" b="1" dirty="0">
                <a:solidFill>
                  <a:srgbClr val="FFFF00"/>
                </a:solidFill>
              </a:rPr>
              <a:t>Jesus Christ's resurrection and his grace toward me (though I don't deserve it)</a:t>
            </a:r>
          </a:p>
          <a:p>
            <a:pPr>
              <a:lnSpc>
                <a:spcPct val="95000"/>
              </a:lnSpc>
            </a:pPr>
            <a:r>
              <a:rPr lang="en-US" sz="2400" dirty="0"/>
              <a:t>Rocky Mtn. National Park </a:t>
            </a:r>
            <a:r>
              <a:rPr lang="en-US" sz="2400" b="1" dirty="0">
                <a:solidFill>
                  <a:srgbClr val="FFFF00"/>
                </a:solidFill>
              </a:rPr>
              <a:t>&amp;</a:t>
            </a:r>
            <a:r>
              <a:rPr lang="en-US" sz="2400" dirty="0"/>
              <a:t> Nashville, Indiana</a:t>
            </a:r>
          </a:p>
          <a:p>
            <a:pPr>
              <a:lnSpc>
                <a:spcPct val="95000"/>
              </a:lnSpc>
            </a:pPr>
            <a:r>
              <a:rPr lang="en-US" sz="2400" b="1" dirty="0">
                <a:solidFill>
                  <a:srgbClr val="FFFF00"/>
                </a:solidFill>
              </a:rPr>
              <a:t>Kimchi, kombucha, fresh squeezed orange juice (in case you're thinking of bribes! </a:t>
            </a:r>
            <a:r>
              <a:rPr lang="en-US" sz="2400" b="1" dirty="0">
                <a:solidFill>
                  <a:srgbClr val="FFFF00"/>
                </a:solidFill>
                <a:sym typeface="Wingdings" panose="05000000000000000000" pitchFamily="2" charset="2"/>
              </a:rPr>
              <a:t>)</a:t>
            </a:r>
            <a:endParaRPr lang="en-US" sz="2400" b="1" dirty="0">
              <a:solidFill>
                <a:srgbClr val="FFFF00"/>
              </a:solidFill>
            </a:endParaRPr>
          </a:p>
          <a:p>
            <a:pPr>
              <a:lnSpc>
                <a:spcPct val="95000"/>
              </a:lnSpc>
            </a:pPr>
            <a:r>
              <a:rPr lang="en-US" sz="2400" dirty="0"/>
              <a:t>JRR Tolkien, CS Lewis, Robert Jordan, Ted Dekker, David McCullough, John Piper, David Baldacci</a:t>
            </a:r>
          </a:p>
          <a:p>
            <a:pPr>
              <a:lnSpc>
                <a:spcPct val="95000"/>
              </a:lnSpc>
            </a:pPr>
            <a:r>
              <a:rPr lang="en-US" sz="2400" b="1" dirty="0">
                <a:solidFill>
                  <a:srgbClr val="FFFF00"/>
                </a:solidFill>
              </a:rPr>
              <a:t>Mozart, Phil Keaggy, David Grisman, Bob Bennett, Vivaldi, MarchFourth Marching Band, Haydn</a:t>
            </a:r>
          </a:p>
          <a:p>
            <a:pPr>
              <a:lnSpc>
                <a:spcPct val="95000"/>
              </a:lnSpc>
            </a:pPr>
            <a:r>
              <a:rPr lang="en-US" sz="2400" dirty="0"/>
              <a:t>The Blind Side, Return of the King, The Mission, What's Up Doc, Saving Mr. Banks, Knight and Day, Woodlawn, Mom's Night Out, Return to Me</a:t>
            </a:r>
          </a:p>
          <a:p>
            <a:pPr>
              <a:lnSpc>
                <a:spcPct val="95000"/>
              </a:lnSpc>
            </a:pPr>
            <a:r>
              <a:rPr lang="en-US" sz="2400" b="1" dirty="0">
                <a:solidFill>
                  <a:srgbClr val="FFFF00"/>
                </a:solidFill>
              </a:rPr>
              <a:t>Splitting wood to heat our house</a:t>
            </a:r>
          </a:p>
          <a:p>
            <a:pPr>
              <a:lnSpc>
                <a:spcPct val="95000"/>
              </a:lnSpc>
            </a:pPr>
            <a:r>
              <a:rPr lang="en-US" sz="2400" dirty="0"/>
              <a:t>Overdrive (thousands of free audiobooks, join VCPL)</a:t>
            </a:r>
          </a:p>
          <a:p>
            <a:pPr>
              <a:lnSpc>
                <a:spcPct val="95000"/>
              </a:lnSpc>
            </a:pPr>
            <a:r>
              <a:rPr lang="en-US" sz="2400" b="1" dirty="0">
                <a:solidFill>
                  <a:srgbClr val="FFFF00"/>
                </a:solidFill>
              </a:rPr>
              <a:t>and Rose-Hulman, of course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Another important thing about me  (a surprising fact from my junior year at Caltech), …</a:t>
            </a:r>
          </a:p>
        </p:txBody>
      </p:sp>
      <p:sp>
        <p:nvSpPr>
          <p:cNvPr id="3" name="Content Placeholder 2"/>
          <p:cNvSpPr>
            <a:spLocks noGrp="1"/>
          </p:cNvSpPr>
          <p:nvPr>
            <p:ph idx="1"/>
          </p:nvPr>
        </p:nvSpPr>
        <p:spPr>
          <a:xfrm>
            <a:off x="1981200" y="2327276"/>
            <a:ext cx="8229600" cy="4530725"/>
          </a:xfrm>
        </p:spPr>
        <p:txBody>
          <a:bodyPr/>
          <a:lstStyle/>
          <a:p>
            <a:r>
              <a:rPr lang="en-US" dirty="0"/>
              <a:t>… will be saved for another day so we have some time for Scheme today.</a:t>
            </a:r>
          </a:p>
          <a:p>
            <a:endParaRPr lang="en-US" dirty="0"/>
          </a:p>
          <a:p>
            <a:endParaRPr lang="en-US" dirty="0"/>
          </a:p>
          <a:p>
            <a:r>
              <a:rPr lang="en-US" dirty="0"/>
              <a:t>Stay tuned!</a:t>
            </a:r>
          </a:p>
        </p:txBody>
      </p:sp>
    </p:spTree>
  </p:cSld>
  <p:clrMapOvr>
    <a:masterClrMapping/>
  </p:clrMapOvr>
</p:sld>
</file>

<file path=ppt/theme/theme1.xml><?xml version="1.0" encoding="utf-8"?>
<a:theme xmlns:a="http://schemas.openxmlformats.org/drawingml/2006/main" name="Globe">
  <a:themeElements>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fontScheme name="Globe">
      <a:majorFont>
        <a:latin typeface="Arial"/>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Globe 1">
        <a:dk1>
          <a:srgbClr val="622100"/>
        </a:dk1>
        <a:lt1>
          <a:srgbClr val="FFFFFF"/>
        </a:lt1>
        <a:dk2>
          <a:srgbClr val="800000"/>
        </a:dk2>
        <a:lt2>
          <a:srgbClr val="FFFFCC"/>
        </a:lt2>
        <a:accent1>
          <a:srgbClr val="E42B00"/>
        </a:accent1>
        <a:accent2>
          <a:srgbClr val="996600"/>
        </a:accent2>
        <a:accent3>
          <a:srgbClr val="C0AAAA"/>
        </a:accent3>
        <a:accent4>
          <a:srgbClr val="DADADA"/>
        </a:accent4>
        <a:accent5>
          <a:srgbClr val="EFACAA"/>
        </a:accent5>
        <a:accent6>
          <a:srgbClr val="8A5C00"/>
        </a:accent6>
        <a:hlink>
          <a:srgbClr val="FADF6C"/>
        </a:hlink>
        <a:folHlink>
          <a:srgbClr val="FF9900"/>
        </a:folHlink>
      </a:clrScheme>
      <a:clrMap bg1="dk2" tx1="lt1" bg2="dk1" tx2="lt2" accent1="accent1" accent2="accent2" accent3="accent3" accent4="accent4" accent5="accent5" accent6="accent6" hlink="hlink" folHlink="folHlink"/>
    </a:extraClrScheme>
    <a:extraClrScheme>
      <a:clrScheme name="Globe 2">
        <a:dk1>
          <a:srgbClr val="5F4545"/>
        </a:dk1>
        <a:lt1>
          <a:srgbClr val="FFFFFF"/>
        </a:lt1>
        <a:dk2>
          <a:srgbClr val="8F6969"/>
        </a:dk2>
        <a:lt2>
          <a:srgbClr val="FFFFCC"/>
        </a:lt2>
        <a:accent1>
          <a:srgbClr val="CC6600"/>
        </a:accent1>
        <a:accent2>
          <a:srgbClr val="924C0C"/>
        </a:accent2>
        <a:accent3>
          <a:srgbClr val="C6B9B9"/>
        </a:accent3>
        <a:accent4>
          <a:srgbClr val="DADADA"/>
        </a:accent4>
        <a:accent5>
          <a:srgbClr val="E2B8AA"/>
        </a:accent5>
        <a:accent6>
          <a:srgbClr val="84440A"/>
        </a:accent6>
        <a:hlink>
          <a:srgbClr val="CFD375"/>
        </a:hlink>
        <a:folHlink>
          <a:srgbClr val="98BB91"/>
        </a:folHlink>
      </a:clrScheme>
      <a:clrMap bg1="dk2" tx1="lt1" bg2="dk1" tx2="lt2" accent1="accent1" accent2="accent2" accent3="accent3" accent4="accent4" accent5="accent5" accent6="accent6" hlink="hlink" folHlink="folHlink"/>
    </a:extraClrScheme>
    <a:extraClrScheme>
      <a:clrScheme name="Globe 3">
        <a:dk1>
          <a:srgbClr val="003B76"/>
        </a:dk1>
        <a:lt1>
          <a:srgbClr val="FFFFFF"/>
        </a:lt1>
        <a:dk2>
          <a:srgbClr val="0066CC"/>
        </a:dk2>
        <a:lt2>
          <a:srgbClr val="CCECFF"/>
        </a:lt2>
        <a:accent1>
          <a:srgbClr val="33CCCC"/>
        </a:accent1>
        <a:accent2>
          <a:srgbClr val="66CCFF"/>
        </a:accent2>
        <a:accent3>
          <a:srgbClr val="AAB8E2"/>
        </a:accent3>
        <a:accent4>
          <a:srgbClr val="DADADA"/>
        </a:accent4>
        <a:accent5>
          <a:srgbClr val="ADE2E2"/>
        </a:accent5>
        <a:accent6>
          <a:srgbClr val="5CB9E7"/>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Globe 4">
        <a:dk1>
          <a:srgbClr val="005856"/>
        </a:dk1>
        <a:lt1>
          <a:srgbClr val="FFFFFF"/>
        </a:lt1>
        <a:dk2>
          <a:srgbClr val="008080"/>
        </a:dk2>
        <a:lt2>
          <a:srgbClr val="FFFFCC"/>
        </a:lt2>
        <a:accent1>
          <a:srgbClr val="0099CC"/>
        </a:accent1>
        <a:accent2>
          <a:srgbClr val="00CCFF"/>
        </a:accent2>
        <a:accent3>
          <a:srgbClr val="AAC0C0"/>
        </a:accent3>
        <a:accent4>
          <a:srgbClr val="DADADA"/>
        </a:accent4>
        <a:accent5>
          <a:srgbClr val="AACAE2"/>
        </a:accent5>
        <a:accent6>
          <a:srgbClr val="00B9E7"/>
        </a:accent6>
        <a:hlink>
          <a:srgbClr val="1ACE9F"/>
        </a:hlink>
        <a:folHlink>
          <a:srgbClr val="948CCE"/>
        </a:folHlink>
      </a:clrScheme>
      <a:clrMap bg1="dk2" tx1="lt1" bg2="dk1" tx2="lt2" accent1="accent1" accent2="accent2" accent3="accent3" accent4="accent4" accent5="accent5" accent6="accent6" hlink="hlink" folHlink="folHlink"/>
    </a:extraClrScheme>
    <a:extraClrScheme>
      <a:clrScheme name="Globe 5">
        <a:dk1>
          <a:srgbClr val="3C5436"/>
        </a:dk1>
        <a:lt1>
          <a:srgbClr val="FFFFFF"/>
        </a:lt1>
        <a:dk2>
          <a:srgbClr val="5F8656"/>
        </a:dk2>
        <a:lt2>
          <a:srgbClr val="D6D8C0"/>
        </a:lt2>
        <a:accent1>
          <a:srgbClr val="61733D"/>
        </a:accent1>
        <a:accent2>
          <a:srgbClr val="324A39"/>
        </a:accent2>
        <a:accent3>
          <a:srgbClr val="B6C3B4"/>
        </a:accent3>
        <a:accent4>
          <a:srgbClr val="DADADA"/>
        </a:accent4>
        <a:accent5>
          <a:srgbClr val="B7BCAF"/>
        </a:accent5>
        <a:accent6>
          <a:srgbClr val="2C4233"/>
        </a:accent6>
        <a:hlink>
          <a:srgbClr val="73D588"/>
        </a:hlink>
        <a:folHlink>
          <a:srgbClr val="6F99B9"/>
        </a:folHlink>
      </a:clrScheme>
      <a:clrMap bg1="dk2" tx1="lt1" bg2="dk1" tx2="lt2" accent1="accent1" accent2="accent2" accent3="accent3" accent4="accent4" accent5="accent5" accent6="accent6" hlink="hlink" folHlink="folHlink"/>
    </a:extraClrScheme>
    <a:extraClrScheme>
      <a:clrScheme name="Globe 6">
        <a:dk1>
          <a:srgbClr val="5B7B65"/>
        </a:dk1>
        <a:lt1>
          <a:srgbClr val="FFFFFF"/>
        </a:lt1>
        <a:dk2>
          <a:srgbClr val="9ABE9D"/>
        </a:dk2>
        <a:lt2>
          <a:srgbClr val="336600"/>
        </a:lt2>
        <a:accent1>
          <a:srgbClr val="00CC66"/>
        </a:accent1>
        <a:accent2>
          <a:srgbClr val="4E7050"/>
        </a:accent2>
        <a:accent3>
          <a:srgbClr val="CADBCC"/>
        </a:accent3>
        <a:accent4>
          <a:srgbClr val="DADADA"/>
        </a:accent4>
        <a:accent5>
          <a:srgbClr val="AAE2B8"/>
        </a:accent5>
        <a:accent6>
          <a:srgbClr val="466548"/>
        </a:accent6>
        <a:hlink>
          <a:srgbClr val="FFFFCC"/>
        </a:hlink>
        <a:folHlink>
          <a:srgbClr val="9CE8A3"/>
        </a:folHlink>
      </a:clrScheme>
      <a:clrMap bg1="dk2" tx1="lt1" bg2="dk1" tx2="lt2" accent1="accent1" accent2="accent2" accent3="accent3" accent4="accent4" accent5="accent5" accent6="accent6" hlink="hlink" folHlink="folHlink"/>
    </a:extraClrScheme>
    <a:extraClrScheme>
      <a:clrScheme name="Globe 7">
        <a:dk1>
          <a:srgbClr val="4C4E44"/>
        </a:dk1>
        <a:lt1>
          <a:srgbClr val="FFFFFF"/>
        </a:lt1>
        <a:dk2>
          <a:srgbClr val="686B5D"/>
        </a:dk2>
        <a:lt2>
          <a:srgbClr val="D6D5C6"/>
        </a:lt2>
        <a:accent1>
          <a:srgbClr val="898D79"/>
        </a:accent1>
        <a:accent2>
          <a:srgbClr val="4D4F45"/>
        </a:accent2>
        <a:accent3>
          <a:srgbClr val="B9BAB6"/>
        </a:accent3>
        <a:accent4>
          <a:srgbClr val="DADADA"/>
        </a:accent4>
        <a:accent5>
          <a:srgbClr val="C4C5BE"/>
        </a:accent5>
        <a:accent6>
          <a:srgbClr val="45473E"/>
        </a:accent6>
        <a:hlink>
          <a:srgbClr val="58BE67"/>
        </a:hlink>
        <a:folHlink>
          <a:srgbClr val="C0C640"/>
        </a:folHlink>
      </a:clrScheme>
      <a:clrMap bg1="dk2" tx1="lt1" bg2="dk1" tx2="lt2" accent1="accent1" accent2="accent2" accent3="accent3" accent4="accent4" accent5="accent5" accent6="accent6" hlink="hlink" folHlink="folHlink"/>
    </a:extraClrScheme>
    <a:extraClrScheme>
      <a:clrScheme name="Globe 8">
        <a:dk1>
          <a:srgbClr val="000000"/>
        </a:dk1>
        <a:lt1>
          <a:srgbClr val="FFFFDD"/>
        </a:lt1>
        <a:dk2>
          <a:srgbClr val="000000"/>
        </a:dk2>
        <a:lt2>
          <a:srgbClr val="98977A"/>
        </a:lt2>
        <a:accent1>
          <a:srgbClr val="BDCDA7"/>
        </a:accent1>
        <a:accent2>
          <a:srgbClr val="A0D060"/>
        </a:accent2>
        <a:accent3>
          <a:srgbClr val="FFFFEB"/>
        </a:accent3>
        <a:accent4>
          <a:srgbClr val="000000"/>
        </a:accent4>
        <a:accent5>
          <a:srgbClr val="DBE3D0"/>
        </a:accent5>
        <a:accent6>
          <a:srgbClr val="91BC56"/>
        </a:accent6>
        <a:hlink>
          <a:srgbClr val="FADD4E"/>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Globe</Template>
  <TotalTime>11955</TotalTime>
  <Words>2444</Words>
  <Application>Microsoft Office PowerPoint</Application>
  <PresentationFormat>Widescreen</PresentationFormat>
  <Paragraphs>343</Paragraphs>
  <Slides>33</Slides>
  <Notes>31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33</vt:i4>
      </vt:variant>
    </vt:vector>
  </HeadingPairs>
  <TitlesOfParts>
    <vt:vector size="41" baseType="lpstr">
      <vt:lpstr>Arial</vt:lpstr>
      <vt:lpstr>Calibri</vt:lpstr>
      <vt:lpstr>Comic Sans MS</vt:lpstr>
      <vt:lpstr>Consolas</vt:lpstr>
      <vt:lpstr>Courier New</vt:lpstr>
      <vt:lpstr>Verdana</vt:lpstr>
      <vt:lpstr>Wingdings</vt:lpstr>
      <vt:lpstr>Globe</vt:lpstr>
      <vt:lpstr>CSSE 304 Day 3</vt:lpstr>
      <vt:lpstr>Instructor Intro  (More details on Moodle video)</vt:lpstr>
      <vt:lpstr>A Few Random Claude Facts</vt:lpstr>
      <vt:lpstr>Largest Consulting Gigs</vt:lpstr>
      <vt:lpstr>My Family</vt:lpstr>
      <vt:lpstr>PowerPoint Presentation</vt:lpstr>
      <vt:lpstr>PowerPoint Presentation</vt:lpstr>
      <vt:lpstr>A few of my favorite things</vt:lpstr>
      <vt:lpstr>Another important thing about me  (a surprising fact from my junior year at Caltech), …</vt:lpstr>
      <vt:lpstr>Rumors about the course</vt:lpstr>
      <vt:lpstr>Course Intro</vt:lpstr>
      <vt:lpstr>What the course is NOT called: </vt:lpstr>
      <vt:lpstr>I want you to become a linguist</vt:lpstr>
      <vt:lpstr>What to cover?</vt:lpstr>
      <vt:lpstr>Anatomy vs. Physiology</vt:lpstr>
      <vt:lpstr>Why Scheme for CSSE304?</vt:lpstr>
      <vt:lpstr>Why start the course with Scheme?</vt:lpstr>
      <vt:lpstr>Read the textbooks</vt:lpstr>
      <vt:lpstr>I won't pretend!</vt:lpstr>
      <vt:lpstr>Easy and hard problems</vt:lpstr>
      <vt:lpstr>Thinking outside the box</vt:lpstr>
      <vt:lpstr>The best language is ______</vt:lpstr>
      <vt:lpstr>Delayed reactions</vt:lpstr>
      <vt:lpstr>Some of my goals for you</vt:lpstr>
      <vt:lpstr>You have things to contribute</vt:lpstr>
      <vt:lpstr>End of Course Intro</vt:lpstr>
      <vt:lpstr>Recap - Predicates</vt:lpstr>
      <vt:lpstr>What is common to all procedures?</vt:lpstr>
      <vt:lpstr>Cond</vt:lpstr>
      <vt:lpstr>PowerPoint Presentation</vt:lpstr>
      <vt:lpstr>PowerPoint Presentation</vt:lpstr>
      <vt:lpstr>PowerPoint Presentation</vt:lpstr>
      <vt:lpstr>More recursive procedures</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Java Programming Day 2 Catapult Session II 2002</dc:title>
  <dc:creator>RHIT</dc:creator>
  <cp:lastModifiedBy>Claude Anderson</cp:lastModifiedBy>
  <cp:revision>148</cp:revision>
  <cp:lastPrinted>2016-09-05T15:57:30Z</cp:lastPrinted>
  <dcterms:created xsi:type="dcterms:W3CDTF">2002-07-10T02:18:35Z</dcterms:created>
  <dcterms:modified xsi:type="dcterms:W3CDTF">2018-09-03T00:25:28Z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8</vt:i4>
  </property>
</Properties>
</file>