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2"/>
  </p:notesMasterIdLst>
  <p:handoutMasterIdLst>
    <p:handoutMasterId r:id="rId13"/>
  </p:handoutMasterIdLst>
  <p:sldIdLst>
    <p:sldId id="256" r:id="rId2"/>
    <p:sldId id="358" r:id="rId3"/>
    <p:sldId id="359" r:id="rId4"/>
    <p:sldId id="316" r:id="rId5"/>
    <p:sldId id="357" r:id="rId6"/>
    <p:sldId id="317" r:id="rId7"/>
    <p:sldId id="355" r:id="rId8"/>
    <p:sldId id="354" r:id="rId9"/>
    <p:sldId id="360" r:id="rId10"/>
    <p:sldId id="361" r:id="rId1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D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24" autoAdjust="0"/>
    <p:restoredTop sz="86067" autoAdjust="0"/>
  </p:normalViewPr>
  <p:slideViewPr>
    <p:cSldViewPr>
      <p:cViewPr varScale="1">
        <p:scale>
          <a:sx n="74" d="100"/>
          <a:sy n="74" d="100"/>
        </p:scale>
        <p:origin x="300"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2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sz="quarter" idx="1"/>
          </p:nvPr>
        </p:nvSpPr>
        <p:spPr>
          <a:xfrm>
            <a:off x="4142752" y="1"/>
            <a:ext cx="3170763" cy="480388"/>
          </a:xfrm>
          <a:prstGeom prst="rect">
            <a:avLst/>
          </a:prstGeom>
        </p:spPr>
        <p:txBody>
          <a:bodyPr vert="horz" lIns="95430" tIns="47714" rIns="95430" bIns="47714" rtlCol="0"/>
          <a:lstStyle>
            <a:lvl1pPr algn="r">
              <a:defRPr sz="1300"/>
            </a:lvl1pPr>
          </a:lstStyle>
          <a:p>
            <a:fld id="{03077007-3A73-4E7D-991C-75440D09B976}" type="datetimeFigureOut">
              <a:rPr lang="en-US" smtClean="0"/>
              <a:pPr/>
              <a:t>9/6/2020</a:t>
            </a:fld>
            <a:endParaRPr lang="en-US"/>
          </a:p>
        </p:txBody>
      </p:sp>
      <p:sp>
        <p:nvSpPr>
          <p:cNvPr id="4" name="Footer Placeholder 3"/>
          <p:cNvSpPr>
            <a:spLocks noGrp="1"/>
          </p:cNvSpPr>
          <p:nvPr>
            <p:ph type="ftr" sz="quarter" idx="2"/>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5" name="Slide Number Placeholder 4"/>
          <p:cNvSpPr>
            <a:spLocks noGrp="1"/>
          </p:cNvSpPr>
          <p:nvPr>
            <p:ph type="sldNum" sz="quarter" idx="3"/>
          </p:nvPr>
        </p:nvSpPr>
        <p:spPr>
          <a:xfrm>
            <a:off x="4142752" y="9119175"/>
            <a:ext cx="3170763" cy="480388"/>
          </a:xfrm>
          <a:prstGeom prst="rect">
            <a:avLst/>
          </a:prstGeom>
        </p:spPr>
        <p:txBody>
          <a:bodyPr vert="horz" lIns="95430" tIns="47714" rIns="95430" bIns="47714" rtlCol="0" anchor="b"/>
          <a:lstStyle>
            <a:lvl1pPr algn="r">
              <a:defRPr sz="1300"/>
            </a:lvl1pPr>
          </a:lstStyle>
          <a:p>
            <a:fld id="{2C083445-8E90-4303-85C8-9F96477F3016}" type="slidenum">
              <a:rPr lang="en-US" smtClean="0"/>
              <a:pPr/>
              <a:t>‹#›</a:t>
            </a:fld>
            <a:endParaRPr lang="en-US"/>
          </a:p>
        </p:txBody>
      </p:sp>
    </p:spTree>
    <p:extLst>
      <p:ext uri="{BB962C8B-B14F-4D97-AF65-F5344CB8AC3E}">
        <p14:creationId xmlns:p14="http://schemas.microsoft.com/office/powerpoint/2010/main" val="53377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idx="1"/>
          </p:nvPr>
        </p:nvSpPr>
        <p:spPr>
          <a:xfrm>
            <a:off x="4142752" y="1"/>
            <a:ext cx="3170763" cy="480388"/>
          </a:xfrm>
          <a:prstGeom prst="rect">
            <a:avLst/>
          </a:prstGeom>
        </p:spPr>
        <p:txBody>
          <a:bodyPr vert="horz" lIns="95430" tIns="47714" rIns="95430" bIns="47714" rtlCol="0"/>
          <a:lstStyle>
            <a:lvl1pPr algn="r">
              <a:defRPr sz="1300"/>
            </a:lvl1pPr>
          </a:lstStyle>
          <a:p>
            <a:fld id="{0C12807D-967C-46EC-93C3-FE16C931482B}" type="datetimeFigureOut">
              <a:rPr lang="en-US" smtClean="0"/>
              <a:pPr/>
              <a:t>9/6/2020</a:t>
            </a:fld>
            <a:endParaRPr lang="en-US"/>
          </a:p>
        </p:txBody>
      </p:sp>
      <p:sp>
        <p:nvSpPr>
          <p:cNvPr id="4" name="Slide Image Placeholder 3"/>
          <p:cNvSpPr>
            <a:spLocks noGrp="1" noRot="1" noChangeAspect="1"/>
          </p:cNvSpPr>
          <p:nvPr>
            <p:ph type="sldImg" idx="2"/>
          </p:nvPr>
        </p:nvSpPr>
        <p:spPr>
          <a:xfrm>
            <a:off x="458788" y="720725"/>
            <a:ext cx="6399212" cy="3600450"/>
          </a:xfrm>
          <a:prstGeom prst="rect">
            <a:avLst/>
          </a:prstGeom>
          <a:noFill/>
          <a:ln w="12700">
            <a:solidFill>
              <a:prstClr val="black"/>
            </a:solidFill>
          </a:ln>
        </p:spPr>
        <p:txBody>
          <a:bodyPr vert="horz" lIns="95430" tIns="47714" rIns="95430" bIns="47714" rtlCol="0" anchor="ctr"/>
          <a:lstStyle/>
          <a:p>
            <a:endParaRPr lang="en-US"/>
          </a:p>
        </p:txBody>
      </p:sp>
      <p:sp>
        <p:nvSpPr>
          <p:cNvPr id="5" name="Notes Placeholder 4"/>
          <p:cNvSpPr>
            <a:spLocks noGrp="1"/>
          </p:cNvSpPr>
          <p:nvPr>
            <p:ph type="body" sz="quarter" idx="3"/>
          </p:nvPr>
        </p:nvSpPr>
        <p:spPr>
          <a:xfrm>
            <a:off x="732362" y="4561232"/>
            <a:ext cx="5852160" cy="4320213"/>
          </a:xfrm>
          <a:prstGeom prst="rect">
            <a:avLst/>
          </a:prstGeom>
        </p:spPr>
        <p:txBody>
          <a:bodyPr vert="horz" lIns="95430" tIns="47714" rIns="95430" bIns="47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7" name="Slide Number Placeholder 6"/>
          <p:cNvSpPr>
            <a:spLocks noGrp="1"/>
          </p:cNvSpPr>
          <p:nvPr>
            <p:ph type="sldNum" sz="quarter" idx="5"/>
          </p:nvPr>
        </p:nvSpPr>
        <p:spPr>
          <a:xfrm>
            <a:off x="4142752" y="9119175"/>
            <a:ext cx="3170763" cy="480388"/>
          </a:xfrm>
          <a:prstGeom prst="rect">
            <a:avLst/>
          </a:prstGeom>
        </p:spPr>
        <p:txBody>
          <a:bodyPr vert="horz" lIns="95430" tIns="47714" rIns="95430" bIns="47714" rtlCol="0" anchor="b"/>
          <a:lstStyle>
            <a:lvl1pPr algn="r">
              <a:defRPr sz="1300"/>
            </a:lvl1pPr>
          </a:lstStyle>
          <a:p>
            <a:fld id="{E772BBEE-0ED0-4AF6-8D22-ECE7454DC3FC}" type="slidenum">
              <a:rPr lang="en-US" smtClean="0"/>
              <a:pPr/>
              <a:t>‹#›</a:t>
            </a:fld>
            <a:endParaRPr lang="en-US"/>
          </a:p>
        </p:txBody>
      </p:sp>
    </p:spTree>
    <p:extLst>
      <p:ext uri="{BB962C8B-B14F-4D97-AF65-F5344CB8AC3E}">
        <p14:creationId xmlns:p14="http://schemas.microsoft.com/office/powerpoint/2010/main" val="174895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a:t>
            </a:fld>
            <a:endParaRPr lang="en-US"/>
          </a:p>
        </p:txBody>
      </p:sp>
    </p:spTree>
    <p:extLst>
      <p:ext uri="{BB962C8B-B14F-4D97-AF65-F5344CB8AC3E}">
        <p14:creationId xmlns:p14="http://schemas.microsoft.com/office/powerpoint/2010/main" val="146853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BBEE-0ED0-4AF6-8D22-ECE7454DC3FC}" type="slidenum">
              <a:rPr lang="en-US" smtClean="0"/>
              <a:pPr/>
              <a:t>2</a:t>
            </a:fld>
            <a:endParaRPr lang="en-US"/>
          </a:p>
        </p:txBody>
      </p:sp>
    </p:spTree>
    <p:extLst>
      <p:ext uri="{BB962C8B-B14F-4D97-AF65-F5344CB8AC3E}">
        <p14:creationId xmlns:p14="http://schemas.microsoft.com/office/powerpoint/2010/main" val="311969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4</a:t>
            </a:fld>
            <a:endParaRPr lang="en-US"/>
          </a:p>
        </p:txBody>
      </p:sp>
    </p:spTree>
    <p:extLst>
      <p:ext uri="{BB962C8B-B14F-4D97-AF65-F5344CB8AC3E}">
        <p14:creationId xmlns:p14="http://schemas.microsoft.com/office/powerpoint/2010/main" val="35023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dirty="0"/>
              <a:t>One thing lambda says is </a:t>
            </a:r>
          </a:p>
          <a:p>
            <a:r>
              <a:rPr lang="en-US" dirty="0"/>
              <a:t>"remember and parameterize this code, but don't execute it now."</a:t>
            </a:r>
          </a:p>
          <a:p>
            <a:r>
              <a:rPr lang="en-US" dirty="0"/>
              <a:t>Evaluation</a:t>
            </a:r>
            <a:r>
              <a:rPr lang="en-US" baseline="0" dirty="0"/>
              <a:t> a lambda expression NEVER causes its body to be evaluated.</a:t>
            </a:r>
          </a:p>
          <a:p>
            <a:endParaRPr lang="en-US" baseline="0" dirty="0"/>
          </a:p>
          <a:p>
            <a:r>
              <a:rPr lang="en-US" baseline="0" dirty="0"/>
              <a:t>Ask students about the order of evaluation …in scheme, java</a:t>
            </a:r>
          </a:p>
          <a:p>
            <a:r>
              <a:rPr lang="en-US" baseline="0" dirty="0" err="1"/>
              <a:t>Mwntiob</a:t>
            </a:r>
            <a:r>
              <a:rPr lang="en-US" baseline="0" dirty="0"/>
              <a:t> that this is the kind of question that you may not have been asking before that I want you to learn to ask.</a:t>
            </a:r>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6</a:t>
            </a:fld>
            <a:endParaRPr lang="en-US"/>
          </a:p>
        </p:txBody>
      </p:sp>
    </p:spTree>
    <p:extLst>
      <p:ext uri="{BB962C8B-B14F-4D97-AF65-F5344CB8AC3E}">
        <p14:creationId xmlns:p14="http://schemas.microsoft.com/office/powerpoint/2010/main" val="3896124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(numbers-up-to-increasing n)</a:t>
            </a:r>
          </a:p>
          <a:p>
            <a:r>
              <a:rPr lang="en-US" dirty="0"/>
              <a:t>  (numbers-up-to-with-accumulator n '()))</a:t>
            </a:r>
          </a:p>
          <a:p>
            <a:endParaRPr lang="en-US" dirty="0"/>
          </a:p>
          <a:p>
            <a:r>
              <a:rPr lang="en-US" dirty="0"/>
              <a:t>(define (numbers-up-to-with-accumulator n acc)</a:t>
            </a:r>
          </a:p>
          <a:p>
            <a:r>
              <a:rPr lang="en-US" dirty="0"/>
              <a:t>  (if (&lt; n 0)</a:t>
            </a:r>
          </a:p>
          <a:p>
            <a:r>
              <a:rPr lang="en-US" dirty="0"/>
              <a:t>      acc</a:t>
            </a:r>
          </a:p>
          <a:p>
            <a:r>
              <a:rPr lang="en-US" dirty="0"/>
              <a:t>      (numbers-up-to-with-accumulator (- n 1)</a:t>
            </a:r>
          </a:p>
          <a:p>
            <a:r>
              <a:rPr lang="en-US" dirty="0"/>
              <a:t>				      (cons n acc))))</a:t>
            </a:r>
          </a:p>
        </p:txBody>
      </p:sp>
      <p:sp>
        <p:nvSpPr>
          <p:cNvPr id="4" name="Slide Number Placeholder 3"/>
          <p:cNvSpPr>
            <a:spLocks noGrp="1"/>
          </p:cNvSpPr>
          <p:nvPr>
            <p:ph type="sldNum" sz="quarter" idx="5"/>
          </p:nvPr>
        </p:nvSpPr>
        <p:spPr/>
        <p:txBody>
          <a:bodyPr/>
          <a:lstStyle/>
          <a:p>
            <a:fld id="{E772BBEE-0ED0-4AF6-8D22-ECE7454DC3FC}" type="slidenum">
              <a:rPr lang="en-US" smtClean="0"/>
              <a:pPr/>
              <a:t>9</a:t>
            </a:fld>
            <a:endParaRPr lang="en-US"/>
          </a:p>
        </p:txBody>
      </p:sp>
    </p:spTree>
    <p:extLst>
      <p:ext uri="{BB962C8B-B14F-4D97-AF65-F5344CB8AC3E}">
        <p14:creationId xmlns:p14="http://schemas.microsoft.com/office/powerpoint/2010/main" val="1706807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47810" name="Group 2"/>
          <p:cNvGrpSpPr>
            <a:grpSpLocks/>
          </p:cNvGrpSpPr>
          <p:nvPr/>
        </p:nvGrpSpPr>
        <p:grpSpPr bwMode="auto">
          <a:xfrm>
            <a:off x="1" y="0"/>
            <a:ext cx="12198351" cy="6851650"/>
            <a:chOff x="1" y="0"/>
            <a:chExt cx="5763" cy="4316"/>
          </a:xfrm>
        </p:grpSpPr>
        <p:sp>
          <p:nvSpPr>
            <p:cNvPr id="2478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7814" name="Group 6"/>
            <p:cNvGrpSpPr>
              <a:grpSpLocks/>
            </p:cNvGrpSpPr>
            <p:nvPr/>
          </p:nvGrpSpPr>
          <p:grpSpPr bwMode="auto">
            <a:xfrm>
              <a:off x="288" y="0"/>
              <a:ext cx="5098" cy="4316"/>
              <a:chOff x="288" y="0"/>
              <a:chExt cx="5098" cy="4316"/>
            </a:xfrm>
          </p:grpSpPr>
          <p:sp>
            <p:nvSpPr>
              <p:cNvPr id="2478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78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1"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7832"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78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4"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7835"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7836"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7837"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7838"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7839" name="Group 31"/>
            <p:cNvGrpSpPr>
              <a:grpSpLocks/>
            </p:cNvGrpSpPr>
            <p:nvPr/>
          </p:nvGrpSpPr>
          <p:grpSpPr bwMode="auto">
            <a:xfrm>
              <a:off x="1" y="392"/>
              <a:ext cx="5758" cy="1571"/>
              <a:chOff x="1" y="392"/>
              <a:chExt cx="5758" cy="1571"/>
            </a:xfrm>
          </p:grpSpPr>
          <p:sp>
            <p:nvSpPr>
              <p:cNvPr id="24784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784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784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784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784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7845"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7846"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7847" name="Rectangle 39"/>
          <p:cNvSpPr>
            <a:spLocks noGrp="1" noChangeArrowheads="1"/>
          </p:cNvSpPr>
          <p:nvPr>
            <p:ph type="ctrTitle" sz="quarter"/>
          </p:nvPr>
        </p:nvSpPr>
        <p:spPr>
          <a:xfrm>
            <a:off x="914400" y="1692276"/>
            <a:ext cx="10363200" cy="1736725"/>
          </a:xfrm>
        </p:spPr>
        <p:txBody>
          <a:bodyPr anchor="b"/>
          <a:lstStyle>
            <a:lvl1pPr>
              <a:defRPr sz="5400"/>
            </a:lvl1pPr>
          </a:lstStyle>
          <a:p>
            <a:r>
              <a:rPr lang="en-US"/>
              <a:t>Click to edit Master title style</a:t>
            </a:r>
          </a:p>
        </p:txBody>
      </p:sp>
      <p:sp>
        <p:nvSpPr>
          <p:cNvPr id="247848" name="Rectangle 40"/>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247849" name="Rectangle 41"/>
          <p:cNvSpPr>
            <a:spLocks noGrp="1" noChangeArrowheads="1"/>
          </p:cNvSpPr>
          <p:nvPr>
            <p:ph type="dt" sz="quarter" idx="2"/>
          </p:nvPr>
        </p:nvSpPr>
        <p:spPr/>
        <p:txBody>
          <a:bodyPr/>
          <a:lstStyle>
            <a:lvl1pPr>
              <a:defRPr/>
            </a:lvl1pPr>
          </a:lstStyle>
          <a:p>
            <a:endParaRPr lang="en-US"/>
          </a:p>
        </p:txBody>
      </p:sp>
      <p:sp>
        <p:nvSpPr>
          <p:cNvPr id="247850" name="Rectangle 42"/>
          <p:cNvSpPr>
            <a:spLocks noGrp="1" noChangeArrowheads="1"/>
          </p:cNvSpPr>
          <p:nvPr>
            <p:ph type="ftr" sz="quarter" idx="3"/>
          </p:nvPr>
        </p:nvSpPr>
        <p:spPr/>
        <p:txBody>
          <a:bodyPr/>
          <a:lstStyle>
            <a:lvl1pPr>
              <a:defRPr/>
            </a:lvl1pPr>
          </a:lstStyle>
          <a:p>
            <a:endParaRPr lang="en-US"/>
          </a:p>
        </p:txBody>
      </p:sp>
      <p:sp>
        <p:nvSpPr>
          <p:cNvPr id="247851" name="Rectangle 43"/>
          <p:cNvSpPr>
            <a:spLocks noGrp="1" noChangeArrowheads="1"/>
          </p:cNvSpPr>
          <p:nvPr>
            <p:ph type="sldNum" sz="quarter" idx="4"/>
          </p:nvPr>
        </p:nvSpPr>
        <p:spPr/>
        <p:txBody>
          <a:bodyPr/>
          <a:lstStyle>
            <a:lvl1pPr>
              <a:defRPr/>
            </a:lvl1pPr>
          </a:lstStyle>
          <a:p>
            <a:fld id="{47FB2ED1-7D44-4B17-95E3-A36BE60D63B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8FACD6-9AED-4B5E-9EFC-B974ADE5FCE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D0B186-D861-4E4D-A82E-48974E0EDB1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3638"/>
            <a:ext cx="2844800" cy="457200"/>
          </a:xfrm>
        </p:spPr>
        <p:txBody>
          <a:bodyPr/>
          <a:lstStyle>
            <a:lvl1pPr>
              <a:defRPr/>
            </a:lvl1pPr>
          </a:lstStyle>
          <a:p>
            <a:endParaRPr 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3638"/>
            <a:ext cx="2844800" cy="457200"/>
          </a:xfrm>
        </p:spPr>
        <p:txBody>
          <a:bodyPr/>
          <a:lstStyle>
            <a:lvl1pPr>
              <a:defRPr/>
            </a:lvl1pPr>
          </a:lstStyle>
          <a:p>
            <a:fld id="{CB9ADB0E-4C8C-4C40-B2CC-A7EA872F08B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148CBBCA-5874-402D-866C-9872642CCAB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2C86AE-C0FC-4D7D-9362-A038D8CF71D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DB9ACC-FFD5-45B0-B185-BD861D8A88B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D71972B-33D4-4295-A3F0-8D34ABEAD78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E992FD3-6A99-4F83-A447-0655CD50A5F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64885B-43D5-4D90-BC3E-B725BEEC90B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63AF9E8-57AA-4278-AA3D-6F2996E2670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472A70D-05CA-41CC-90C3-EBB6B6D369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7D1919-0DCC-4B02-8CB2-B56A8909983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246786" name="Group 2"/>
          <p:cNvGrpSpPr>
            <a:grpSpLocks/>
          </p:cNvGrpSpPr>
          <p:nvPr/>
        </p:nvGrpSpPr>
        <p:grpSpPr bwMode="auto">
          <a:xfrm>
            <a:off x="2118" y="0"/>
            <a:ext cx="12198349" cy="6851650"/>
            <a:chOff x="1" y="0"/>
            <a:chExt cx="5763" cy="4316"/>
          </a:xfrm>
        </p:grpSpPr>
        <p:sp>
          <p:nvSpPr>
            <p:cNvPr id="246787"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8"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9"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6790" name="Group 6"/>
            <p:cNvGrpSpPr>
              <a:grpSpLocks/>
            </p:cNvGrpSpPr>
            <p:nvPr/>
          </p:nvGrpSpPr>
          <p:grpSpPr bwMode="auto">
            <a:xfrm>
              <a:off x="288" y="0"/>
              <a:ext cx="5098" cy="4316"/>
              <a:chOff x="288" y="0"/>
              <a:chExt cx="5098" cy="4316"/>
            </a:xfrm>
          </p:grpSpPr>
          <p:sp>
            <p:nvSpPr>
              <p:cNvPr id="246791"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2"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3"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4"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5"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6"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7"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8"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9"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0"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1"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2"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3"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6804"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5"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6"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07"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6808"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6809"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10"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6811"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6812"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6813"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6814"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6815" name="Group 31"/>
            <p:cNvGrpSpPr>
              <a:grpSpLocks/>
            </p:cNvGrpSpPr>
            <p:nvPr/>
          </p:nvGrpSpPr>
          <p:grpSpPr bwMode="auto">
            <a:xfrm>
              <a:off x="1" y="392"/>
              <a:ext cx="5758" cy="1571"/>
              <a:chOff x="1" y="392"/>
              <a:chExt cx="5758" cy="1571"/>
            </a:xfrm>
          </p:grpSpPr>
          <p:sp>
            <p:nvSpPr>
              <p:cNvPr id="246816"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6817"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6818"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6819"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6820"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6821"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6822"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6823" name="Rectangle 39"/>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246824" name="Rectangle 40"/>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p>
        </p:txBody>
      </p:sp>
      <p:sp>
        <p:nvSpPr>
          <p:cNvPr id="246825" name="Rectangle 41"/>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p>
        </p:txBody>
      </p:sp>
      <p:sp>
        <p:nvSpPr>
          <p:cNvPr id="246826" name="Rectangle 42"/>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8061D0A9-FECA-4FBD-9703-9A15C89EB24A}" type="slidenum">
              <a:rPr lang="en-US"/>
              <a:pPr/>
              <a:t>‹#›</a:t>
            </a:fld>
            <a:endParaRPr lang="en-US"/>
          </a:p>
        </p:txBody>
      </p:sp>
      <p:sp>
        <p:nvSpPr>
          <p:cNvPr id="246827" name="Rectangle 43"/>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en.wikipedia.org/wiki/String_inter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1981200" y="1692276"/>
            <a:ext cx="8305800" cy="1736725"/>
          </a:xfrm>
        </p:spPr>
        <p:txBody>
          <a:bodyPr/>
          <a:lstStyle/>
          <a:p>
            <a:r>
              <a:rPr lang="en-US" dirty="0"/>
              <a:t>CSSE 304 Day 3</a:t>
            </a:r>
          </a:p>
        </p:txBody>
      </p:sp>
      <p:sp>
        <p:nvSpPr>
          <p:cNvPr id="273411" name="Rectangle 3"/>
          <p:cNvSpPr>
            <a:spLocks noGrp="1" noChangeArrowheads="1"/>
          </p:cNvSpPr>
          <p:nvPr>
            <p:ph type="subTitle" idx="1"/>
          </p:nvPr>
        </p:nvSpPr>
        <p:spPr>
          <a:xfrm>
            <a:off x="1981200" y="3429000"/>
            <a:ext cx="7353300" cy="1752600"/>
          </a:xfrm>
        </p:spPr>
        <p:txBody>
          <a:bodyPr/>
          <a:lstStyle/>
          <a:p>
            <a:endParaRPr lang="en-US" dirty="0"/>
          </a:p>
        </p:txBody>
      </p:sp>
      <p:sp>
        <p:nvSpPr>
          <p:cNvPr id="2" name="TextBox 1"/>
          <p:cNvSpPr txBox="1"/>
          <p:nvPr/>
        </p:nvSpPr>
        <p:spPr>
          <a:xfrm>
            <a:off x="2209800" y="533400"/>
            <a:ext cx="7848600" cy="1569660"/>
          </a:xfrm>
          <a:prstGeom prst="rect">
            <a:avLst/>
          </a:prstGeom>
          <a:solidFill>
            <a:srgbClr val="3F6DFF"/>
          </a:solidFill>
        </p:spPr>
        <p:txBody>
          <a:bodyPr wrap="square" rtlCol="0">
            <a:spAutoFit/>
          </a:bodyPr>
          <a:lstStyle/>
          <a:p>
            <a:r>
              <a:rPr lang="en-US" sz="3200" dirty="0"/>
              <a:t>Puzzle:  </a:t>
            </a:r>
          </a:p>
          <a:p>
            <a:r>
              <a:rPr lang="en-US" sz="3200" dirty="0"/>
              <a:t>Can we overwrite  lambda?  </a:t>
            </a:r>
            <a:br>
              <a:rPr lang="en-US" sz="3200" dirty="0"/>
            </a:br>
            <a:r>
              <a:rPr lang="en-US" sz="3200" dirty="0"/>
              <a:t>I.e. </a:t>
            </a:r>
            <a:r>
              <a:rPr lang="en-US" sz="3200" b="1" dirty="0">
                <a:solidFill>
                  <a:srgbClr val="FFFF00"/>
                </a:solidFill>
              </a:rPr>
              <a:t>(define (lambda n) (* n n)) </a:t>
            </a:r>
            <a:r>
              <a:rPr lang="en-US" sz="32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EA85-5899-4767-BFD9-CB6471D57E33}"/>
              </a:ext>
            </a:extLst>
          </p:cNvPr>
          <p:cNvSpPr>
            <a:spLocks noGrp="1"/>
          </p:cNvSpPr>
          <p:nvPr>
            <p:ph type="title"/>
          </p:nvPr>
        </p:nvSpPr>
        <p:spPr>
          <a:xfrm>
            <a:off x="609600" y="8586"/>
            <a:ext cx="10972800" cy="1139825"/>
          </a:xfrm>
        </p:spPr>
        <p:txBody>
          <a:bodyPr/>
          <a:lstStyle/>
          <a:p>
            <a:r>
              <a:rPr lang="en-US" dirty="0"/>
              <a:t>Work in small groups</a:t>
            </a:r>
          </a:p>
        </p:txBody>
      </p:sp>
      <p:sp>
        <p:nvSpPr>
          <p:cNvPr id="3" name="Content Placeholder 2">
            <a:extLst>
              <a:ext uri="{FF2B5EF4-FFF2-40B4-BE49-F238E27FC236}">
                <a16:creationId xmlns:a16="http://schemas.microsoft.com/office/drawing/2014/main" id="{1F3C37FA-D5F5-47BE-B323-5B8FDA42CEF1}"/>
              </a:ext>
            </a:extLst>
          </p:cNvPr>
          <p:cNvSpPr>
            <a:spLocks noGrp="1"/>
          </p:cNvSpPr>
          <p:nvPr>
            <p:ph idx="1"/>
          </p:nvPr>
        </p:nvSpPr>
        <p:spPr>
          <a:xfrm>
            <a:off x="609600" y="1148411"/>
            <a:ext cx="10972800" cy="4530725"/>
          </a:xfrm>
        </p:spPr>
        <p:txBody>
          <a:bodyPr/>
          <a:lstStyle/>
          <a:p>
            <a:r>
              <a:rPr lang="en-US" dirty="0"/>
              <a:t>Introduce yourselves</a:t>
            </a:r>
          </a:p>
          <a:p>
            <a:r>
              <a:rPr lang="en-US" dirty="0"/>
              <a:t>Work on a problem from Assignment 3</a:t>
            </a:r>
          </a:p>
          <a:p>
            <a:r>
              <a:rPr lang="en-US" dirty="0"/>
              <a:t>I suggest #3, but you can pick any problem.</a:t>
            </a:r>
          </a:p>
          <a:p>
            <a:r>
              <a:rPr lang="en-US" dirty="0"/>
              <a:t>If one group member has finished the problem you work on</a:t>
            </a:r>
          </a:p>
          <a:p>
            <a:pPr lvl="1"/>
            <a:r>
              <a:rPr lang="en-US" dirty="0"/>
              <a:t>Thar student can act as “coach” while the others write and test the code.</a:t>
            </a:r>
          </a:p>
          <a:p>
            <a:r>
              <a:rPr lang="en-US" dirty="0"/>
              <a:t>If no one in your group has finished A2, feel free to work </a:t>
            </a:r>
            <a:r>
              <a:rPr lang="en-US"/>
              <a:t>on an </a:t>
            </a:r>
            <a:r>
              <a:rPr lang="en-US" dirty="0"/>
              <a:t>A2 problem instead.</a:t>
            </a:r>
          </a:p>
        </p:txBody>
      </p:sp>
    </p:spTree>
    <p:extLst>
      <p:ext uri="{BB962C8B-B14F-4D97-AF65-F5344CB8AC3E}">
        <p14:creationId xmlns:p14="http://schemas.microsoft.com/office/powerpoint/2010/main" val="108681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17A7-4ED8-4285-9A8D-EC59F2BF63F4}"/>
              </a:ext>
            </a:extLst>
          </p:cNvPr>
          <p:cNvSpPr>
            <a:spLocks noGrp="1"/>
          </p:cNvSpPr>
          <p:nvPr>
            <p:ph type="title"/>
          </p:nvPr>
        </p:nvSpPr>
        <p:spPr>
          <a:xfrm>
            <a:off x="1981200" y="-76200"/>
            <a:ext cx="8506630" cy="1232319"/>
          </a:xfrm>
        </p:spPr>
        <p:txBody>
          <a:bodyPr/>
          <a:lstStyle/>
          <a:p>
            <a:r>
              <a:rPr lang="en-US" sz="3600" dirty="0"/>
              <a:t>The “similar example in Java” Question from A0 hand-in</a:t>
            </a:r>
          </a:p>
        </p:txBody>
      </p:sp>
      <p:pic>
        <p:nvPicPr>
          <p:cNvPr id="4" name="Picture 3">
            <a:extLst>
              <a:ext uri="{FF2B5EF4-FFF2-40B4-BE49-F238E27FC236}">
                <a16:creationId xmlns:a16="http://schemas.microsoft.com/office/drawing/2014/main" id="{659A45D2-078F-4F81-8446-69CA31219E0D}"/>
              </a:ext>
            </a:extLst>
          </p:cNvPr>
          <p:cNvPicPr>
            <a:picLocks noChangeAspect="1"/>
          </p:cNvPicPr>
          <p:nvPr/>
        </p:nvPicPr>
        <p:blipFill>
          <a:blip r:embed="rId3"/>
          <a:stretch>
            <a:fillRect/>
          </a:stretch>
        </p:blipFill>
        <p:spPr>
          <a:xfrm>
            <a:off x="1557068" y="1121516"/>
            <a:ext cx="6319753" cy="2307485"/>
          </a:xfrm>
          <a:prstGeom prst="rect">
            <a:avLst/>
          </a:prstGeom>
        </p:spPr>
      </p:pic>
      <p:pic>
        <p:nvPicPr>
          <p:cNvPr id="6" name="Picture 5">
            <a:extLst>
              <a:ext uri="{FF2B5EF4-FFF2-40B4-BE49-F238E27FC236}">
                <a16:creationId xmlns:a16="http://schemas.microsoft.com/office/drawing/2014/main" id="{72F80CFA-1FAA-466B-8560-4890D030D482}"/>
              </a:ext>
            </a:extLst>
          </p:cNvPr>
          <p:cNvPicPr>
            <a:picLocks noChangeAspect="1"/>
          </p:cNvPicPr>
          <p:nvPr/>
        </p:nvPicPr>
        <p:blipFill>
          <a:blip r:embed="rId4"/>
          <a:stretch>
            <a:fillRect/>
          </a:stretch>
        </p:blipFill>
        <p:spPr>
          <a:xfrm>
            <a:off x="7439666" y="990601"/>
            <a:ext cx="3226897" cy="1232319"/>
          </a:xfrm>
          <a:prstGeom prst="rect">
            <a:avLst/>
          </a:prstGeom>
          <a:ln>
            <a:solidFill>
              <a:schemeClr val="bg2"/>
            </a:solidFill>
          </a:ln>
        </p:spPr>
      </p:pic>
      <p:pic>
        <p:nvPicPr>
          <p:cNvPr id="7" name="Picture 6">
            <a:extLst>
              <a:ext uri="{FF2B5EF4-FFF2-40B4-BE49-F238E27FC236}">
                <a16:creationId xmlns:a16="http://schemas.microsoft.com/office/drawing/2014/main" id="{7B2CCD86-62D8-4E76-B155-C6BA2BA840A2}"/>
              </a:ext>
            </a:extLst>
          </p:cNvPr>
          <p:cNvPicPr>
            <a:picLocks noChangeAspect="1"/>
          </p:cNvPicPr>
          <p:nvPr/>
        </p:nvPicPr>
        <p:blipFill>
          <a:blip r:embed="rId5"/>
          <a:stretch>
            <a:fillRect/>
          </a:stretch>
        </p:blipFill>
        <p:spPr>
          <a:xfrm>
            <a:off x="8029673" y="2408776"/>
            <a:ext cx="2432278" cy="654844"/>
          </a:xfrm>
          <a:prstGeom prst="rect">
            <a:avLst/>
          </a:prstGeom>
          <a:ln>
            <a:solidFill>
              <a:schemeClr val="bg2"/>
            </a:solidFill>
          </a:ln>
        </p:spPr>
      </p:pic>
      <p:pic>
        <p:nvPicPr>
          <p:cNvPr id="11" name="Picture 10">
            <a:extLst>
              <a:ext uri="{FF2B5EF4-FFF2-40B4-BE49-F238E27FC236}">
                <a16:creationId xmlns:a16="http://schemas.microsoft.com/office/drawing/2014/main" id="{D9A9B71B-2DB5-4250-8C77-8B6EDD9B1034}"/>
              </a:ext>
            </a:extLst>
          </p:cNvPr>
          <p:cNvPicPr>
            <a:picLocks noChangeAspect="1"/>
          </p:cNvPicPr>
          <p:nvPr/>
        </p:nvPicPr>
        <p:blipFill>
          <a:blip r:embed="rId6"/>
          <a:stretch>
            <a:fillRect/>
          </a:stretch>
        </p:blipFill>
        <p:spPr>
          <a:xfrm>
            <a:off x="1557067" y="4024109"/>
            <a:ext cx="9109495" cy="2852710"/>
          </a:xfrm>
          <a:prstGeom prst="rect">
            <a:avLst/>
          </a:prstGeom>
        </p:spPr>
      </p:pic>
      <p:sp>
        <p:nvSpPr>
          <p:cNvPr id="12" name="TextBox 11">
            <a:extLst>
              <a:ext uri="{FF2B5EF4-FFF2-40B4-BE49-F238E27FC236}">
                <a16:creationId xmlns:a16="http://schemas.microsoft.com/office/drawing/2014/main" id="{7B9F2BA8-C17A-4683-8CEA-FE3EBFC3A4F7}"/>
              </a:ext>
            </a:extLst>
          </p:cNvPr>
          <p:cNvSpPr txBox="1"/>
          <p:nvPr/>
        </p:nvSpPr>
        <p:spPr>
          <a:xfrm>
            <a:off x="1981200" y="3429001"/>
            <a:ext cx="8458200" cy="461665"/>
          </a:xfrm>
          <a:prstGeom prst="rect">
            <a:avLst/>
          </a:prstGeom>
          <a:noFill/>
        </p:spPr>
        <p:txBody>
          <a:bodyPr wrap="square" rtlCol="0">
            <a:spAutoFit/>
          </a:bodyPr>
          <a:lstStyle/>
          <a:p>
            <a:r>
              <a:rPr lang="en-US" sz="2400" dirty="0">
                <a:hlinkClick r:id="rId7"/>
              </a:rPr>
              <a:t>https://en.wikipedia.org/wiki/String_interning</a:t>
            </a:r>
            <a:endParaRPr lang="en-US" sz="2400" dirty="0"/>
          </a:p>
        </p:txBody>
      </p:sp>
      <p:sp>
        <p:nvSpPr>
          <p:cNvPr id="13" name="Rectangle 12">
            <a:extLst>
              <a:ext uri="{FF2B5EF4-FFF2-40B4-BE49-F238E27FC236}">
                <a16:creationId xmlns:a16="http://schemas.microsoft.com/office/drawing/2014/main" id="{A5DDD9E5-5899-464E-AC3A-FC61F648A8F1}"/>
              </a:ext>
            </a:extLst>
          </p:cNvPr>
          <p:cNvSpPr/>
          <p:nvPr/>
        </p:nvSpPr>
        <p:spPr bwMode="auto">
          <a:xfrm>
            <a:off x="3505200" y="5181600"/>
            <a:ext cx="6400800" cy="304800"/>
          </a:xfrm>
          <a:prstGeom prst="rect">
            <a:avLst/>
          </a:prstGeom>
          <a:solidFill>
            <a:srgbClr val="FFFF00">
              <a:alpha val="3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AE986C64-A4D3-4765-98EE-460B162E9D19}"/>
              </a:ext>
            </a:extLst>
          </p:cNvPr>
          <p:cNvSpPr/>
          <p:nvPr/>
        </p:nvSpPr>
        <p:spPr bwMode="auto">
          <a:xfrm>
            <a:off x="7010401" y="5750976"/>
            <a:ext cx="3515041" cy="345024"/>
          </a:xfrm>
          <a:prstGeom prst="rect">
            <a:avLst/>
          </a:prstGeom>
          <a:solidFill>
            <a:srgbClr val="FFFF00">
              <a:alpha val="3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549D80C2-EEC3-470E-90F3-D95BF4D8810F}"/>
              </a:ext>
            </a:extLst>
          </p:cNvPr>
          <p:cNvSpPr/>
          <p:nvPr/>
        </p:nvSpPr>
        <p:spPr bwMode="auto">
          <a:xfrm>
            <a:off x="1557066" y="6009097"/>
            <a:ext cx="4919934" cy="345024"/>
          </a:xfrm>
          <a:prstGeom prst="rect">
            <a:avLst/>
          </a:prstGeom>
          <a:solidFill>
            <a:srgbClr val="FFFF00">
              <a:alpha val="3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769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B706-7EE0-4F87-869B-C5EDA81286AA}"/>
              </a:ext>
            </a:extLst>
          </p:cNvPr>
          <p:cNvSpPr>
            <a:spLocks noGrp="1"/>
          </p:cNvSpPr>
          <p:nvPr>
            <p:ph type="title"/>
          </p:nvPr>
        </p:nvSpPr>
        <p:spPr/>
        <p:txBody>
          <a:bodyPr/>
          <a:lstStyle/>
          <a:p>
            <a:r>
              <a:rPr lang="en-US" dirty="0"/>
              <a:t>Which is better?</a:t>
            </a:r>
          </a:p>
        </p:txBody>
      </p:sp>
      <p:sp>
        <p:nvSpPr>
          <p:cNvPr id="3" name="Content Placeholder 2">
            <a:extLst>
              <a:ext uri="{FF2B5EF4-FFF2-40B4-BE49-F238E27FC236}">
                <a16:creationId xmlns:a16="http://schemas.microsoft.com/office/drawing/2014/main" id="{D28EAED9-8A3A-48AF-A136-23B272CEA72B}"/>
              </a:ext>
            </a:extLst>
          </p:cNvPr>
          <p:cNvSpPr>
            <a:spLocks noGrp="1"/>
          </p:cNvSpPr>
          <p:nvPr>
            <p:ph idx="1"/>
          </p:nvPr>
        </p:nvSpPr>
        <p:spPr>
          <a:xfrm>
            <a:off x="636431" y="1600200"/>
            <a:ext cx="10972800" cy="4530725"/>
          </a:xfrm>
        </p:spPr>
        <p:txBody>
          <a:bodyPr/>
          <a:lstStyle/>
          <a:p>
            <a:r>
              <a:rPr lang="en-US" dirty="0">
                <a:solidFill>
                  <a:srgbClr val="FFFF00"/>
                </a:solidFill>
              </a:rPr>
              <a:t>(cadr x) </a:t>
            </a:r>
            <a:r>
              <a:rPr lang="en-US" dirty="0"/>
              <a:t>or </a:t>
            </a:r>
            <a:r>
              <a:rPr lang="en-US" dirty="0">
                <a:solidFill>
                  <a:srgbClr val="FFFF00"/>
                </a:solidFill>
              </a:rPr>
              <a:t>(list-ref x 1)</a:t>
            </a:r>
            <a:r>
              <a:rPr lang="en-US" dirty="0"/>
              <a:t>?</a:t>
            </a:r>
          </a:p>
          <a:p>
            <a:r>
              <a:rPr lang="en-US" dirty="0">
                <a:solidFill>
                  <a:srgbClr val="FFFF00"/>
                </a:solidFill>
              </a:rPr>
              <a:t>(cadr x) </a:t>
            </a:r>
            <a:r>
              <a:rPr lang="en-US" dirty="0"/>
              <a:t>or </a:t>
            </a:r>
            <a:r>
              <a:rPr lang="en-US" dirty="0">
                <a:solidFill>
                  <a:srgbClr val="FFFF00"/>
                </a:solidFill>
              </a:rPr>
              <a:t>(car (cdr x))</a:t>
            </a:r>
            <a:r>
              <a:rPr lang="en-US" dirty="0"/>
              <a:t> ?</a:t>
            </a:r>
            <a:endParaRPr lang="en-US" dirty="0">
              <a:solidFill>
                <a:srgbClr val="FFFF00"/>
              </a:solidFill>
            </a:endParaRPr>
          </a:p>
          <a:p>
            <a:r>
              <a:rPr lang="en-US" dirty="0"/>
              <a:t>Local </a:t>
            </a:r>
            <a:r>
              <a:rPr lang="en-US" dirty="0">
                <a:solidFill>
                  <a:srgbClr val="FFFF00"/>
                </a:solidFill>
              </a:rPr>
              <a:t>define</a:t>
            </a:r>
            <a:r>
              <a:rPr lang="en-US" dirty="0"/>
              <a:t> or </a:t>
            </a:r>
            <a:r>
              <a:rPr lang="en-US" dirty="0">
                <a:solidFill>
                  <a:srgbClr val="FFFF00"/>
                </a:solidFill>
              </a:rPr>
              <a:t>let</a:t>
            </a:r>
            <a:r>
              <a:rPr lang="en-US" dirty="0"/>
              <a:t>?</a:t>
            </a:r>
          </a:p>
          <a:p>
            <a:endParaRPr lang="en-US" dirty="0"/>
          </a:p>
          <a:p>
            <a:endParaRPr lang="en-US" dirty="0"/>
          </a:p>
          <a:p>
            <a:endParaRPr lang="en-US" dirty="0"/>
          </a:p>
          <a:p>
            <a:r>
              <a:rPr lang="en-US" dirty="0"/>
              <a:t>By tomorrow, I plan to post a video on </a:t>
            </a:r>
            <a:r>
              <a:rPr lang="en-US" dirty="0">
                <a:solidFill>
                  <a:srgbClr val="FFFF00"/>
                </a:solidFill>
              </a:rPr>
              <a:t>let</a:t>
            </a:r>
            <a:r>
              <a:rPr lang="en-US" dirty="0"/>
              <a:t>, </a:t>
            </a:r>
            <a:r>
              <a:rPr lang="en-US" dirty="0">
                <a:solidFill>
                  <a:srgbClr val="FFFF00"/>
                </a:solidFill>
              </a:rPr>
              <a:t>let*</a:t>
            </a:r>
            <a:r>
              <a:rPr lang="en-US" dirty="0"/>
              <a:t>, </a:t>
            </a:r>
            <a:r>
              <a:rPr lang="en-US" dirty="0">
                <a:solidFill>
                  <a:srgbClr val="FFFF00"/>
                </a:solidFill>
              </a:rPr>
              <a:t>letrec</a:t>
            </a:r>
            <a:r>
              <a:rPr lang="en-US" dirty="0"/>
              <a:t>, and named </a:t>
            </a:r>
            <a:r>
              <a:rPr lang="en-US" dirty="0">
                <a:solidFill>
                  <a:srgbClr val="FFFF00"/>
                </a:solidFill>
              </a:rPr>
              <a:t>let</a:t>
            </a:r>
            <a:r>
              <a:rPr lang="en-US" dirty="0"/>
              <a:t>.</a:t>
            </a:r>
          </a:p>
        </p:txBody>
      </p:sp>
    </p:spTree>
    <p:extLst>
      <p:ext uri="{BB962C8B-B14F-4D97-AF65-F5344CB8AC3E}">
        <p14:creationId xmlns:p14="http://schemas.microsoft.com/office/powerpoint/2010/main" val="73036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a:t>Recap - Predicates</a:t>
            </a:r>
          </a:p>
        </p:txBody>
      </p:sp>
      <p:sp>
        <p:nvSpPr>
          <p:cNvPr id="327683" name="Rectangle 3"/>
          <p:cNvSpPr>
            <a:spLocks noGrp="1" noChangeArrowheads="1"/>
          </p:cNvSpPr>
          <p:nvPr>
            <p:ph type="body" idx="1"/>
          </p:nvPr>
        </p:nvSpPr>
        <p:spPr>
          <a:xfrm>
            <a:off x="1981200" y="1371600"/>
            <a:ext cx="8229600" cy="5257800"/>
          </a:xfrm>
        </p:spPr>
        <p:txBody>
          <a:bodyPr/>
          <a:lstStyle/>
          <a:p>
            <a:r>
              <a:rPr lang="en-US" sz="2800" dirty="0"/>
              <a:t>What's a predicate?</a:t>
            </a:r>
          </a:p>
          <a:p>
            <a:r>
              <a:rPr lang="en-US" sz="2800" b="1" dirty="0">
                <a:solidFill>
                  <a:srgbClr val="FFFF00"/>
                </a:solidFill>
              </a:rPr>
              <a:t>How can you usually recognize that a given procedure is a predicate?</a:t>
            </a:r>
          </a:p>
          <a:p>
            <a:r>
              <a:rPr lang="en-US" sz="2800" b="1" dirty="0" err="1"/>
              <a:t>eq</a:t>
            </a:r>
            <a:r>
              <a:rPr lang="en-US" sz="2800" b="1" dirty="0"/>
              <a:t>?</a:t>
            </a:r>
            <a:r>
              <a:rPr lang="en-US" sz="2800" dirty="0"/>
              <a:t> </a:t>
            </a:r>
            <a:r>
              <a:rPr lang="en-US" sz="2800" dirty="0" err="1"/>
              <a:t>vs</a:t>
            </a:r>
            <a:r>
              <a:rPr lang="en-US" sz="2800" dirty="0"/>
              <a:t> </a:t>
            </a:r>
            <a:r>
              <a:rPr lang="en-US" sz="2800" b="1" dirty="0"/>
              <a:t>equal?</a:t>
            </a:r>
            <a:r>
              <a:rPr lang="en-US" sz="2800" dirty="0"/>
              <a:t> </a:t>
            </a:r>
          </a:p>
          <a:p>
            <a:r>
              <a:rPr lang="en-US" sz="2800" b="1" dirty="0" err="1"/>
              <a:t>eqv</a:t>
            </a:r>
            <a:r>
              <a:rPr lang="en-US" sz="2800" b="1" dirty="0"/>
              <a:t>?</a:t>
            </a:r>
            <a:r>
              <a:rPr lang="en-US" sz="2800" dirty="0"/>
              <a:t>   From TSPL:</a:t>
            </a:r>
          </a:p>
          <a:p>
            <a:pPr lvl="1"/>
            <a:r>
              <a:rPr lang="en-US" sz="2400" b="1" dirty="0" err="1"/>
              <a:t>eq</a:t>
            </a:r>
            <a:r>
              <a:rPr lang="en-US" sz="2400" b="1" dirty="0"/>
              <a:t>?</a:t>
            </a:r>
            <a:r>
              <a:rPr lang="en-US" sz="2400" dirty="0"/>
              <a:t> cannot be used to compare numbers and characters reliably. Although every inexact number is distinct from every exact number, two exact numbers, two inexact numbers, or two characters with the same value may or may not be identical </a:t>
            </a:r>
            <a:r>
              <a:rPr lang="en-US" sz="2400" dirty="0">
                <a:solidFill>
                  <a:srgbClr val="FFFF00"/>
                </a:solidFill>
              </a:rPr>
              <a:t>(i.e., not </a:t>
            </a:r>
            <a:r>
              <a:rPr lang="en-US" sz="2400" b="1" dirty="0" err="1">
                <a:solidFill>
                  <a:srgbClr val="FFFF00"/>
                </a:solidFill>
              </a:rPr>
              <a:t>eq</a:t>
            </a:r>
            <a:r>
              <a:rPr lang="en-US" sz="2400" b="1" dirty="0">
                <a:solidFill>
                  <a:srgbClr val="FFFF00"/>
                </a:solidFill>
              </a:rPr>
              <a:t>?</a:t>
            </a:r>
            <a:r>
              <a:rPr lang="en-US" sz="2400" dirty="0">
                <a:solidFill>
                  <a:srgbClr val="FFFF00"/>
                </a:solidFill>
              </a:rPr>
              <a:t>)</a:t>
            </a:r>
          </a:p>
          <a:p>
            <a:pPr lvl="1"/>
            <a:r>
              <a:rPr lang="en-US" sz="2400" b="1" dirty="0" err="1"/>
              <a:t>eq</a:t>
            </a:r>
            <a:r>
              <a:rPr lang="en-US" sz="2400" b="1" dirty="0"/>
              <a:t>? </a:t>
            </a:r>
            <a:r>
              <a:rPr lang="en-US" sz="2400" dirty="0"/>
              <a:t>is cheaper than </a:t>
            </a:r>
            <a:r>
              <a:rPr lang="en-US" sz="2400" b="1" dirty="0" err="1"/>
              <a:t>eqv</a:t>
            </a:r>
            <a:r>
              <a:rPr lang="en-US" sz="2400" b="1"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155-8105-4369-A408-77D1A827EF50}"/>
              </a:ext>
            </a:extLst>
          </p:cNvPr>
          <p:cNvSpPr>
            <a:spLocks noGrp="1"/>
          </p:cNvSpPr>
          <p:nvPr>
            <p:ph type="title"/>
          </p:nvPr>
        </p:nvSpPr>
        <p:spPr>
          <a:xfrm>
            <a:off x="1981200" y="73305"/>
            <a:ext cx="8229600" cy="1139825"/>
          </a:xfrm>
        </p:spPr>
        <p:txBody>
          <a:bodyPr/>
          <a:lstStyle/>
          <a:p>
            <a:r>
              <a:rPr lang="en-US" dirty="0"/>
              <a:t>Some A1 solutions</a:t>
            </a:r>
          </a:p>
        </p:txBody>
      </p:sp>
      <p:sp>
        <p:nvSpPr>
          <p:cNvPr id="3" name="Content Placeholder 2">
            <a:extLst>
              <a:ext uri="{FF2B5EF4-FFF2-40B4-BE49-F238E27FC236}">
                <a16:creationId xmlns:a16="http://schemas.microsoft.com/office/drawing/2014/main" id="{A30A752C-E206-4321-9433-5E8E2101F74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9A62FC9-D9B3-43E0-8793-32DB6FE695EB}"/>
              </a:ext>
            </a:extLst>
          </p:cNvPr>
          <p:cNvPicPr>
            <a:picLocks noChangeAspect="1"/>
          </p:cNvPicPr>
          <p:nvPr/>
        </p:nvPicPr>
        <p:blipFill>
          <a:blip r:embed="rId2"/>
          <a:stretch>
            <a:fillRect/>
          </a:stretch>
        </p:blipFill>
        <p:spPr>
          <a:xfrm>
            <a:off x="1559859" y="1054989"/>
            <a:ext cx="8229600" cy="2341665"/>
          </a:xfrm>
          <a:prstGeom prst="rect">
            <a:avLst/>
          </a:prstGeom>
        </p:spPr>
      </p:pic>
      <p:pic>
        <p:nvPicPr>
          <p:cNvPr id="5" name="Picture 4">
            <a:extLst>
              <a:ext uri="{FF2B5EF4-FFF2-40B4-BE49-F238E27FC236}">
                <a16:creationId xmlns:a16="http://schemas.microsoft.com/office/drawing/2014/main" id="{86A2EA81-3FB2-41AC-8F67-07AC857FB3AB}"/>
              </a:ext>
            </a:extLst>
          </p:cNvPr>
          <p:cNvPicPr>
            <a:picLocks noChangeAspect="1"/>
          </p:cNvPicPr>
          <p:nvPr/>
        </p:nvPicPr>
        <p:blipFill>
          <a:blip r:embed="rId3"/>
          <a:stretch>
            <a:fillRect/>
          </a:stretch>
        </p:blipFill>
        <p:spPr>
          <a:xfrm>
            <a:off x="2895600" y="3513304"/>
            <a:ext cx="5859654" cy="1397094"/>
          </a:xfrm>
          <a:prstGeom prst="rect">
            <a:avLst/>
          </a:prstGeom>
        </p:spPr>
      </p:pic>
      <p:pic>
        <p:nvPicPr>
          <p:cNvPr id="6" name="Picture 5">
            <a:extLst>
              <a:ext uri="{FF2B5EF4-FFF2-40B4-BE49-F238E27FC236}">
                <a16:creationId xmlns:a16="http://schemas.microsoft.com/office/drawing/2014/main" id="{FA45F0C0-A81E-4BD7-BE35-F039DB6FA031}"/>
              </a:ext>
            </a:extLst>
          </p:cNvPr>
          <p:cNvPicPr>
            <a:picLocks noChangeAspect="1"/>
          </p:cNvPicPr>
          <p:nvPr/>
        </p:nvPicPr>
        <p:blipFill>
          <a:blip r:embed="rId4"/>
          <a:stretch>
            <a:fillRect/>
          </a:stretch>
        </p:blipFill>
        <p:spPr>
          <a:xfrm>
            <a:off x="1546412" y="5085043"/>
            <a:ext cx="8969188" cy="1481398"/>
          </a:xfrm>
          <a:prstGeom prst="rect">
            <a:avLst/>
          </a:prstGeom>
        </p:spPr>
      </p:pic>
    </p:spTree>
    <p:extLst>
      <p:ext uri="{BB962C8B-B14F-4D97-AF65-F5344CB8AC3E}">
        <p14:creationId xmlns:p14="http://schemas.microsoft.com/office/powerpoint/2010/main" val="11024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981200" y="277814"/>
            <a:ext cx="8229600" cy="788987"/>
          </a:xfrm>
        </p:spPr>
        <p:txBody>
          <a:bodyPr/>
          <a:lstStyle/>
          <a:p>
            <a:r>
              <a:rPr lang="en-US" sz="4000" dirty="0"/>
              <a:t>What is common to </a:t>
            </a:r>
            <a:r>
              <a:rPr lang="en-US" sz="2800" b="1" dirty="0">
                <a:solidFill>
                  <a:srgbClr val="FFFF00"/>
                </a:solidFill>
                <a:latin typeface="+mn-lt"/>
              </a:rPr>
              <a:t>all</a:t>
            </a:r>
            <a:r>
              <a:rPr lang="en-US" sz="4000" dirty="0"/>
              <a:t> procedures?</a:t>
            </a:r>
          </a:p>
        </p:txBody>
      </p:sp>
      <p:sp>
        <p:nvSpPr>
          <p:cNvPr id="362499" name="Rectangle 3"/>
          <p:cNvSpPr>
            <a:spLocks noGrp="1" noChangeArrowheads="1"/>
          </p:cNvSpPr>
          <p:nvPr>
            <p:ph type="body" idx="1"/>
          </p:nvPr>
        </p:nvSpPr>
        <p:spPr>
          <a:xfrm>
            <a:off x="1981200" y="1219200"/>
            <a:ext cx="8686800" cy="5257800"/>
          </a:xfrm>
        </p:spPr>
        <p:txBody>
          <a:bodyPr/>
          <a:lstStyle/>
          <a:p>
            <a:pPr>
              <a:lnSpc>
                <a:spcPct val="90000"/>
              </a:lnSpc>
            </a:pPr>
            <a:r>
              <a:rPr lang="en-US" dirty="0"/>
              <a:t>What is it that every procedure application always does?</a:t>
            </a:r>
          </a:p>
          <a:p>
            <a:pPr lvl="1">
              <a:lnSpc>
                <a:spcPct val="90000"/>
              </a:lnSpc>
            </a:pPr>
            <a:r>
              <a:rPr lang="en-US" dirty="0"/>
              <a:t>evaluates procedure and arguments first</a:t>
            </a:r>
          </a:p>
          <a:p>
            <a:pPr lvl="1">
              <a:lnSpc>
                <a:spcPct val="90000"/>
              </a:lnSpc>
            </a:pPr>
            <a:r>
              <a:rPr lang="en-US" b="1" dirty="0">
                <a:solidFill>
                  <a:srgbClr val="FFFF00"/>
                </a:solidFill>
              </a:rPr>
              <a:t>In which order?</a:t>
            </a:r>
          </a:p>
          <a:p>
            <a:pPr>
              <a:lnSpc>
                <a:spcPct val="90000"/>
              </a:lnSpc>
            </a:pPr>
            <a:r>
              <a:rPr lang="en-US" dirty="0"/>
              <a:t>Not necessarily true of non-procedures.</a:t>
            </a:r>
          </a:p>
          <a:p>
            <a:pPr lvl="1">
              <a:lnSpc>
                <a:spcPct val="90000"/>
              </a:lnSpc>
            </a:pPr>
            <a:r>
              <a:rPr lang="en-US" dirty="0"/>
              <a:t>(quote x)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(define x 3)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(if x y z)     </a:t>
            </a:r>
            <a:r>
              <a:rPr lang="en-US" sz="2400" dirty="0">
                <a:solidFill>
                  <a:srgbClr val="FFFF00"/>
                </a:solidFill>
              </a:rPr>
              <a:t>; either y or z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(or x y z)   </a:t>
            </a:r>
            <a:r>
              <a:rPr lang="en-US" sz="2400" dirty="0">
                <a:solidFill>
                  <a:srgbClr val="FFFF00"/>
                </a:solidFill>
              </a:rPr>
              <a:t>;</a:t>
            </a:r>
            <a:r>
              <a:rPr lang="en-US" dirty="0">
                <a:solidFill>
                  <a:srgbClr val="FFFF00"/>
                </a:solidFill>
              </a:rPr>
              <a:t> </a:t>
            </a:r>
            <a:r>
              <a:rPr lang="en-US" sz="2400" dirty="0">
                <a:solidFill>
                  <a:srgbClr val="FFFF00"/>
                </a:solidFill>
              </a:rPr>
              <a:t>y and z may </a:t>
            </a:r>
            <a:r>
              <a:rPr lang="en-US" sz="2400" b="1" dirty="0">
                <a:solidFill>
                  <a:srgbClr val="FFFF00"/>
                </a:solidFill>
              </a:rPr>
              <a:t>not</a:t>
            </a:r>
            <a:r>
              <a:rPr lang="en-US" sz="2400" dirty="0">
                <a:solidFill>
                  <a:srgbClr val="FFFF00"/>
                </a:solidFill>
              </a:rPr>
              <a:t> be evaluated.</a:t>
            </a:r>
            <a:endParaRPr lang="en-US" dirty="0">
              <a:solidFill>
                <a:srgbClr val="FFFF00"/>
              </a:solidFill>
            </a:endParaRPr>
          </a:p>
          <a:p>
            <a:pPr lvl="1">
              <a:lnSpc>
                <a:spcPct val="90000"/>
              </a:lnSpc>
            </a:pPr>
            <a:r>
              <a:rPr lang="en-US" dirty="0"/>
              <a:t>(lambda (x) (+ x 3))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2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FDC3-FA1E-4B4B-A755-187BF1BD1698}"/>
              </a:ext>
            </a:extLst>
          </p:cNvPr>
          <p:cNvSpPr>
            <a:spLocks noGrp="1"/>
          </p:cNvSpPr>
          <p:nvPr>
            <p:ph type="title"/>
          </p:nvPr>
        </p:nvSpPr>
        <p:spPr>
          <a:xfrm>
            <a:off x="1981200" y="76201"/>
            <a:ext cx="8229600" cy="690563"/>
          </a:xfrm>
        </p:spPr>
        <p:txBody>
          <a:bodyPr/>
          <a:lstStyle/>
          <a:p>
            <a:r>
              <a:rPr lang="en-US" sz="3200" b="1" dirty="0">
                <a:solidFill>
                  <a:srgbClr val="FFFF00"/>
                </a:solidFill>
              </a:rPr>
              <a:t>fact</a:t>
            </a:r>
            <a:r>
              <a:rPr lang="en-US" sz="3200" dirty="0"/>
              <a:t> example 1</a:t>
            </a:r>
          </a:p>
        </p:txBody>
      </p:sp>
      <p:sp>
        <p:nvSpPr>
          <p:cNvPr id="3" name="Content Placeholder 2">
            <a:extLst>
              <a:ext uri="{FF2B5EF4-FFF2-40B4-BE49-F238E27FC236}">
                <a16:creationId xmlns:a16="http://schemas.microsoft.com/office/drawing/2014/main" id="{026370E1-D91D-4F92-BFA2-B85D6A1D68C3}"/>
              </a:ext>
            </a:extLst>
          </p:cNvPr>
          <p:cNvSpPr>
            <a:spLocks noGrp="1"/>
          </p:cNvSpPr>
          <p:nvPr>
            <p:ph idx="1"/>
          </p:nvPr>
        </p:nvSpPr>
        <p:spPr>
          <a:xfrm>
            <a:off x="1600200" y="990600"/>
            <a:ext cx="4876800" cy="4114800"/>
          </a:xfrm>
        </p:spPr>
        <p:txBody>
          <a:bodyPr/>
          <a:lstStyle/>
          <a:p>
            <a:pPr marL="0" indent="0">
              <a:buNone/>
            </a:pPr>
            <a:r>
              <a:rPr lang="en-US" sz="2200" dirty="0"/>
              <a:t>&gt; (define fact</a:t>
            </a:r>
          </a:p>
          <a:p>
            <a:pPr marL="0" indent="0">
              <a:buNone/>
            </a:pPr>
            <a:r>
              <a:rPr lang="en-US" sz="2200" dirty="0"/>
              <a:t>     (lambda (n)</a:t>
            </a:r>
          </a:p>
          <a:p>
            <a:pPr marL="0" indent="0">
              <a:buNone/>
            </a:pPr>
            <a:r>
              <a:rPr lang="en-US" sz="2200" dirty="0"/>
              <a:t>       (cond </a:t>
            </a:r>
          </a:p>
          <a:p>
            <a:pPr marL="0" indent="0">
              <a:buNone/>
            </a:pPr>
            <a:r>
              <a:rPr lang="en-US" sz="2200" dirty="0"/>
              <a:t>        [(zero? n)  1]</a:t>
            </a:r>
          </a:p>
          <a:p>
            <a:pPr marL="0" indent="0">
              <a:buNone/>
            </a:pPr>
            <a:r>
              <a:rPr lang="en-US" sz="2200" dirty="0"/>
              <a:t>        [else (* n (fact (- n 1)))])))</a:t>
            </a:r>
          </a:p>
          <a:p>
            <a:pPr marL="0" indent="0">
              <a:buNone/>
            </a:pPr>
            <a:r>
              <a:rPr lang="en-US" sz="2200" dirty="0"/>
              <a:t>&gt; (fact 4)</a:t>
            </a:r>
          </a:p>
          <a:p>
            <a:pPr marL="0" indent="0">
              <a:buNone/>
            </a:pPr>
            <a:r>
              <a:rPr lang="en-US" sz="2200" dirty="0"/>
              <a:t>24</a:t>
            </a:r>
          </a:p>
          <a:p>
            <a:pPr marL="0" indent="0">
              <a:buNone/>
            </a:pPr>
            <a:r>
              <a:rPr lang="en-US" sz="2200" dirty="0"/>
              <a:t>&gt; (fact  -2)</a:t>
            </a:r>
          </a:p>
          <a:p>
            <a:pPr marL="0" indent="0">
              <a:buNone/>
            </a:pPr>
            <a:r>
              <a:rPr lang="en-US" sz="2200" dirty="0"/>
              <a:t>  C-c </a:t>
            </a:r>
            <a:r>
              <a:rPr lang="en-US" sz="2200" dirty="0" err="1"/>
              <a:t>C-c</a:t>
            </a:r>
            <a:endParaRPr lang="en-US" sz="2200" dirty="0"/>
          </a:p>
          <a:p>
            <a:pPr marL="0" indent="0">
              <a:buNone/>
            </a:pPr>
            <a:r>
              <a:rPr lang="en-US" sz="2200" dirty="0"/>
              <a:t>break&gt;q    </a:t>
            </a:r>
          </a:p>
        </p:txBody>
      </p:sp>
      <p:sp>
        <p:nvSpPr>
          <p:cNvPr id="6" name="Content Placeholder 2">
            <a:extLst>
              <a:ext uri="{FF2B5EF4-FFF2-40B4-BE49-F238E27FC236}">
                <a16:creationId xmlns:a16="http://schemas.microsoft.com/office/drawing/2014/main" id="{3EBAFB62-D57C-47C4-BA2E-81B0331C3363}"/>
              </a:ext>
            </a:extLst>
          </p:cNvPr>
          <p:cNvSpPr txBox="1">
            <a:spLocks/>
          </p:cNvSpPr>
          <p:nvPr/>
        </p:nvSpPr>
        <p:spPr bwMode="auto">
          <a:xfrm>
            <a:off x="6540910" y="838200"/>
            <a:ext cx="5181600" cy="59929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eaLnBrk="1" hangingPunct="1">
              <a:buNone/>
            </a:pPr>
            <a:r>
              <a:rPr lang="en-US" sz="2200" kern="0" dirty="0"/>
              <a:t>&gt; (trace fact fact2 fact-acc)</a:t>
            </a:r>
          </a:p>
          <a:p>
            <a:pPr marL="0" indent="0" eaLnBrk="1" hangingPunct="1">
              <a:buNone/>
            </a:pPr>
            <a:r>
              <a:rPr lang="en-US" sz="2200" kern="0" dirty="0"/>
              <a:t>(fact fact2 fact-acc)</a:t>
            </a:r>
          </a:p>
          <a:p>
            <a:pPr marL="0" indent="0" eaLnBrk="1" hangingPunct="1">
              <a:buNone/>
            </a:pPr>
            <a:r>
              <a:rPr lang="en-US" sz="2200" kern="0" dirty="0"/>
              <a:t>&gt; (fact 4)</a:t>
            </a:r>
          </a:p>
          <a:p>
            <a:pPr marL="0" indent="0" eaLnBrk="1" hangingPunct="1">
              <a:buNone/>
            </a:pPr>
            <a:r>
              <a:rPr lang="en-US" sz="2200" kern="0" dirty="0"/>
              <a:t>|(fact 4)</a:t>
            </a:r>
          </a:p>
          <a:p>
            <a:pPr marL="0" indent="0" eaLnBrk="1" hangingPunct="1">
              <a:buNone/>
            </a:pPr>
            <a:r>
              <a:rPr lang="en-US" sz="2200" kern="0" dirty="0"/>
              <a:t>| (fact 3)</a:t>
            </a:r>
          </a:p>
          <a:p>
            <a:pPr marL="0" indent="0" eaLnBrk="1" hangingPunct="1">
              <a:buNone/>
            </a:pPr>
            <a:r>
              <a:rPr lang="en-US" sz="2200" kern="0" dirty="0"/>
              <a:t>| |(fact 2)</a:t>
            </a:r>
          </a:p>
          <a:p>
            <a:pPr marL="0" indent="0" eaLnBrk="1" hangingPunct="1">
              <a:buNone/>
            </a:pPr>
            <a:r>
              <a:rPr lang="en-US" sz="2200" kern="0" dirty="0"/>
              <a:t>| | (fact 1)</a:t>
            </a:r>
          </a:p>
          <a:p>
            <a:pPr marL="0" indent="0" eaLnBrk="1" hangingPunct="1">
              <a:buNone/>
            </a:pPr>
            <a:r>
              <a:rPr lang="en-US" sz="2200" kern="0" dirty="0"/>
              <a:t>| | |(fact 0)</a:t>
            </a:r>
          </a:p>
          <a:p>
            <a:pPr marL="0" indent="0" eaLnBrk="1" hangingPunct="1">
              <a:buNone/>
            </a:pPr>
            <a:r>
              <a:rPr lang="en-US" sz="2200" kern="0" dirty="0"/>
              <a:t>| | |1</a:t>
            </a:r>
          </a:p>
          <a:p>
            <a:pPr marL="0" indent="0" eaLnBrk="1" hangingPunct="1">
              <a:buNone/>
            </a:pPr>
            <a:r>
              <a:rPr lang="en-US" sz="2200" kern="0" dirty="0"/>
              <a:t>| | 1</a:t>
            </a:r>
          </a:p>
          <a:p>
            <a:pPr marL="0" indent="0" eaLnBrk="1" hangingPunct="1">
              <a:buNone/>
            </a:pPr>
            <a:r>
              <a:rPr lang="en-US" sz="2200" kern="0" dirty="0"/>
              <a:t>| |2</a:t>
            </a:r>
          </a:p>
          <a:p>
            <a:pPr marL="0" indent="0" eaLnBrk="1" hangingPunct="1">
              <a:buNone/>
            </a:pPr>
            <a:r>
              <a:rPr lang="en-US" sz="2200" kern="0" dirty="0"/>
              <a:t>| 6</a:t>
            </a:r>
          </a:p>
          <a:p>
            <a:pPr marL="0" indent="0" eaLnBrk="1" hangingPunct="1">
              <a:buNone/>
            </a:pPr>
            <a:r>
              <a:rPr lang="en-US" sz="2200" kern="0" dirty="0"/>
              <a:t>|24</a:t>
            </a:r>
          </a:p>
          <a:p>
            <a:pPr marL="0" indent="0" eaLnBrk="1" hangingPunct="1">
              <a:buNone/>
            </a:pPr>
            <a:r>
              <a:rPr lang="en-US" sz="2200" kern="0" dirty="0"/>
              <a:t>24</a:t>
            </a:r>
          </a:p>
          <a:p>
            <a:pPr marL="0" indent="0" eaLnBrk="1" hangingPunct="1">
              <a:buNone/>
            </a:pPr>
            <a:r>
              <a:rPr lang="en-US" sz="2200" kern="0" dirty="0"/>
              <a:t>        </a:t>
            </a:r>
          </a:p>
          <a:p>
            <a:pPr marL="0" indent="0" eaLnBrk="1" hangingPunct="1">
              <a:buNone/>
            </a:pPr>
            <a:endParaRPr lang="en-US" sz="2200" kern="0" dirty="0"/>
          </a:p>
        </p:txBody>
      </p:sp>
      <p:sp>
        <p:nvSpPr>
          <p:cNvPr id="4" name="Wave 3">
            <a:extLst>
              <a:ext uri="{FF2B5EF4-FFF2-40B4-BE49-F238E27FC236}">
                <a16:creationId xmlns:a16="http://schemas.microsoft.com/office/drawing/2014/main" id="{B4E4E3C1-BD3D-46FA-AC0B-FC85957DAE2B}"/>
              </a:ext>
            </a:extLst>
          </p:cNvPr>
          <p:cNvSpPr/>
          <p:nvPr/>
        </p:nvSpPr>
        <p:spPr bwMode="auto">
          <a:xfrm>
            <a:off x="1828800" y="5334000"/>
            <a:ext cx="4419600" cy="1143000"/>
          </a:xfrm>
          <a:prstGeom prst="wav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solidFill>
                  <a:schemeClr val="tx2">
                    <a:lumMod val="25000"/>
                  </a:schemeClr>
                </a:solidFill>
              </a:rPr>
              <a:t>Escape from infinite loop by repeatedly pressing ctrl-c</a:t>
            </a:r>
          </a:p>
        </p:txBody>
      </p:sp>
    </p:spTree>
    <p:extLst>
      <p:ext uri="{BB962C8B-B14F-4D97-AF65-F5344CB8AC3E}">
        <p14:creationId xmlns:p14="http://schemas.microsoft.com/office/powerpoint/2010/main" val="67554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FDC3-FA1E-4B4B-A755-187BF1BD1698}"/>
              </a:ext>
            </a:extLst>
          </p:cNvPr>
          <p:cNvSpPr>
            <a:spLocks noGrp="1"/>
          </p:cNvSpPr>
          <p:nvPr>
            <p:ph type="title"/>
          </p:nvPr>
        </p:nvSpPr>
        <p:spPr>
          <a:xfrm>
            <a:off x="1981200" y="76201"/>
            <a:ext cx="8229600" cy="690563"/>
          </a:xfrm>
        </p:spPr>
        <p:txBody>
          <a:bodyPr/>
          <a:lstStyle/>
          <a:p>
            <a:r>
              <a:rPr lang="en-US" sz="3200" dirty="0"/>
              <a:t>Fact example 2</a:t>
            </a:r>
          </a:p>
        </p:txBody>
      </p:sp>
      <p:sp>
        <p:nvSpPr>
          <p:cNvPr id="3" name="Content Placeholder 2">
            <a:extLst>
              <a:ext uri="{FF2B5EF4-FFF2-40B4-BE49-F238E27FC236}">
                <a16:creationId xmlns:a16="http://schemas.microsoft.com/office/drawing/2014/main" id="{026370E1-D91D-4F92-BFA2-B85D6A1D68C3}"/>
              </a:ext>
            </a:extLst>
          </p:cNvPr>
          <p:cNvSpPr>
            <a:spLocks noGrp="1"/>
          </p:cNvSpPr>
          <p:nvPr>
            <p:ph idx="1"/>
          </p:nvPr>
        </p:nvSpPr>
        <p:spPr>
          <a:xfrm>
            <a:off x="1676400" y="788886"/>
            <a:ext cx="4876800" cy="5992914"/>
          </a:xfrm>
        </p:spPr>
        <p:txBody>
          <a:bodyPr/>
          <a:lstStyle/>
          <a:p>
            <a:pPr marL="0" indent="0">
              <a:buNone/>
            </a:pPr>
            <a:r>
              <a:rPr lang="en-US" sz="2200" dirty="0"/>
              <a:t>&gt; (define fact2</a:t>
            </a:r>
          </a:p>
          <a:p>
            <a:pPr marL="0" indent="0">
              <a:buNone/>
            </a:pPr>
            <a:r>
              <a:rPr lang="en-US" sz="2200" dirty="0"/>
              <a:t>     (lambda (n)</a:t>
            </a:r>
          </a:p>
          <a:p>
            <a:pPr marL="0" indent="0">
              <a:buNone/>
            </a:pPr>
            <a:r>
              <a:rPr lang="en-US" sz="2200" dirty="0"/>
              <a:t>       (if (or (negative? n) </a:t>
            </a:r>
          </a:p>
          <a:p>
            <a:pPr marL="0" indent="0">
              <a:buNone/>
            </a:pPr>
            <a:r>
              <a:rPr lang="en-US" sz="2200" dirty="0"/>
              <a:t>           (not (integer? n)))</a:t>
            </a:r>
          </a:p>
          <a:p>
            <a:pPr marL="0" indent="0">
              <a:buNone/>
            </a:pPr>
            <a:r>
              <a:rPr lang="en-US" sz="2200" dirty="0"/>
              <a:t>	  "error"</a:t>
            </a:r>
          </a:p>
          <a:p>
            <a:pPr marL="0" indent="0">
              <a:buNone/>
            </a:pPr>
            <a:r>
              <a:rPr lang="en-US" sz="2200" dirty="0"/>
              <a:t>	  (fact-acc n 1))))</a:t>
            </a:r>
          </a:p>
          <a:p>
            <a:pPr marL="0" indent="0">
              <a:buNone/>
            </a:pPr>
            <a:endParaRPr lang="en-US" sz="2200" dirty="0"/>
          </a:p>
          <a:p>
            <a:pPr marL="0" indent="0">
              <a:buNone/>
            </a:pPr>
            <a:r>
              <a:rPr lang="en-US" sz="2200" dirty="0"/>
              <a:t>&gt; (define fact-acc</a:t>
            </a:r>
          </a:p>
          <a:p>
            <a:pPr marL="0" indent="0">
              <a:buNone/>
            </a:pPr>
            <a:r>
              <a:rPr lang="en-US" sz="2200" dirty="0"/>
              <a:t>  (lambda (n acc)</a:t>
            </a:r>
          </a:p>
          <a:p>
            <a:pPr marL="0" indent="0">
              <a:buNone/>
            </a:pPr>
            <a:r>
              <a:rPr lang="en-US" sz="2200" dirty="0"/>
              <a:t>    (if (zero? n)</a:t>
            </a:r>
          </a:p>
          <a:p>
            <a:pPr marL="0" indent="0">
              <a:buNone/>
            </a:pPr>
            <a:r>
              <a:rPr lang="en-US" sz="2200" dirty="0"/>
              <a:t>         acc</a:t>
            </a:r>
          </a:p>
          <a:p>
            <a:pPr marL="0" indent="0">
              <a:buNone/>
            </a:pPr>
            <a:r>
              <a:rPr lang="en-US" sz="2200" dirty="0"/>
              <a:t>        (fact-acc (- n 1) </a:t>
            </a:r>
          </a:p>
          <a:p>
            <a:pPr marL="0" indent="0">
              <a:buNone/>
            </a:pPr>
            <a:r>
              <a:rPr lang="en-US" sz="2200" dirty="0"/>
              <a:t>                      (* n acc)))))</a:t>
            </a:r>
          </a:p>
          <a:p>
            <a:pPr marL="0" indent="0">
              <a:buNone/>
            </a:pPr>
            <a:endParaRPr lang="en-US" sz="1800" dirty="0"/>
          </a:p>
        </p:txBody>
      </p:sp>
      <p:sp>
        <p:nvSpPr>
          <p:cNvPr id="6" name="Content Placeholder 2">
            <a:extLst>
              <a:ext uri="{FF2B5EF4-FFF2-40B4-BE49-F238E27FC236}">
                <a16:creationId xmlns:a16="http://schemas.microsoft.com/office/drawing/2014/main" id="{3EBAFB62-D57C-47C4-BA2E-81B0331C3363}"/>
              </a:ext>
            </a:extLst>
          </p:cNvPr>
          <p:cNvSpPr txBox="1">
            <a:spLocks/>
          </p:cNvSpPr>
          <p:nvPr/>
        </p:nvSpPr>
        <p:spPr bwMode="auto">
          <a:xfrm>
            <a:off x="6400800" y="766764"/>
            <a:ext cx="5181600" cy="51006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eaLnBrk="1" hangingPunct="1">
              <a:buNone/>
            </a:pPr>
            <a:r>
              <a:rPr lang="en-US" sz="2200" kern="0" dirty="0"/>
              <a:t>&gt; (trace fact fact2 fact-acc)</a:t>
            </a:r>
          </a:p>
          <a:p>
            <a:pPr marL="0" indent="0" eaLnBrk="1" hangingPunct="1">
              <a:buNone/>
            </a:pPr>
            <a:r>
              <a:rPr lang="en-US" sz="2200" kern="0" dirty="0"/>
              <a:t>(fact fact2 fact-acc)</a:t>
            </a:r>
          </a:p>
          <a:p>
            <a:pPr marL="0" indent="0" eaLnBrk="1" hangingPunct="1">
              <a:buNone/>
            </a:pPr>
            <a:r>
              <a:rPr lang="en-US" sz="2200" kern="0" dirty="0"/>
              <a:t>&gt; (fact2 4)</a:t>
            </a:r>
          </a:p>
          <a:p>
            <a:pPr marL="0" indent="0" eaLnBrk="1" hangingPunct="1">
              <a:buNone/>
            </a:pPr>
            <a:r>
              <a:rPr lang="en-US" sz="2200" kern="0" dirty="0"/>
              <a:t>|(fact2 4)</a:t>
            </a:r>
          </a:p>
          <a:p>
            <a:pPr marL="0" indent="0" eaLnBrk="1" hangingPunct="1">
              <a:buNone/>
            </a:pPr>
            <a:r>
              <a:rPr lang="en-US" sz="2200" kern="0" dirty="0"/>
              <a:t>|(fact-acc 4 1)</a:t>
            </a:r>
          </a:p>
          <a:p>
            <a:pPr marL="0" indent="0" eaLnBrk="1" hangingPunct="1">
              <a:buNone/>
            </a:pPr>
            <a:r>
              <a:rPr lang="en-US" sz="2200" kern="0" dirty="0"/>
              <a:t>|(fact-acc 3 4)</a:t>
            </a:r>
          </a:p>
          <a:p>
            <a:pPr marL="0" indent="0" eaLnBrk="1" hangingPunct="1">
              <a:buNone/>
            </a:pPr>
            <a:r>
              <a:rPr lang="en-US" sz="2200" kern="0" dirty="0"/>
              <a:t>|(fact-acc 2 12)</a:t>
            </a:r>
          </a:p>
          <a:p>
            <a:pPr marL="0" indent="0" eaLnBrk="1" hangingPunct="1">
              <a:buNone/>
            </a:pPr>
            <a:r>
              <a:rPr lang="en-US" sz="2200" kern="0" dirty="0"/>
              <a:t>|(fact-acc 1 24)</a:t>
            </a:r>
          </a:p>
          <a:p>
            <a:pPr marL="0" indent="0" eaLnBrk="1" hangingPunct="1">
              <a:buNone/>
            </a:pPr>
            <a:r>
              <a:rPr lang="en-US" sz="2200" kern="0" dirty="0"/>
              <a:t>|(fact-acc 0 24)</a:t>
            </a:r>
          </a:p>
          <a:p>
            <a:pPr marL="0" indent="0" eaLnBrk="1" hangingPunct="1">
              <a:buNone/>
            </a:pPr>
            <a:r>
              <a:rPr lang="en-US" sz="2200" kern="0" dirty="0"/>
              <a:t>|24</a:t>
            </a:r>
          </a:p>
          <a:p>
            <a:pPr marL="0" indent="0" eaLnBrk="1" hangingPunct="1">
              <a:buNone/>
            </a:pPr>
            <a:r>
              <a:rPr lang="en-US" sz="2200" kern="0" dirty="0"/>
              <a:t>24</a:t>
            </a:r>
          </a:p>
        </p:txBody>
      </p:sp>
    </p:spTree>
    <p:extLst>
      <p:ext uri="{BB962C8B-B14F-4D97-AF65-F5344CB8AC3E}">
        <p14:creationId xmlns:p14="http://schemas.microsoft.com/office/powerpoint/2010/main" val="148994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1BC74-CBEF-4D19-BDE3-2CEBEF4D7549}"/>
              </a:ext>
            </a:extLst>
          </p:cNvPr>
          <p:cNvSpPr>
            <a:spLocks noGrp="1"/>
          </p:cNvSpPr>
          <p:nvPr>
            <p:ph idx="1"/>
          </p:nvPr>
        </p:nvSpPr>
        <p:spPr>
          <a:xfrm>
            <a:off x="609600" y="152400"/>
            <a:ext cx="10972800" cy="6019799"/>
          </a:xfrm>
        </p:spPr>
        <p:txBody>
          <a:bodyPr/>
          <a:lstStyle/>
          <a:p>
            <a:r>
              <a:rPr lang="en-US" dirty="0"/>
              <a:t>From the “more recursive functions” video:</a:t>
            </a:r>
            <a:br>
              <a:rPr lang="en-US" dirty="0"/>
            </a:br>
            <a:br>
              <a:rPr lang="en-US" dirty="0"/>
            </a:br>
            <a:br>
              <a:rPr lang="en-US" dirty="0"/>
            </a:br>
            <a:endParaRPr lang="en-US" dirty="0"/>
          </a:p>
          <a:p>
            <a:r>
              <a:rPr lang="en-US" dirty="0"/>
              <a:t>What if we want them in increasing order?</a:t>
            </a:r>
          </a:p>
        </p:txBody>
      </p:sp>
      <p:pic>
        <p:nvPicPr>
          <p:cNvPr id="4" name="Picture 3">
            <a:extLst>
              <a:ext uri="{FF2B5EF4-FFF2-40B4-BE49-F238E27FC236}">
                <a16:creationId xmlns:a16="http://schemas.microsoft.com/office/drawing/2014/main" id="{E065522A-BF4A-4B80-B0C3-F65BCF1FE1D1}"/>
              </a:ext>
            </a:extLst>
          </p:cNvPr>
          <p:cNvPicPr>
            <a:picLocks noChangeAspect="1"/>
          </p:cNvPicPr>
          <p:nvPr/>
        </p:nvPicPr>
        <p:blipFill>
          <a:blip r:embed="rId3"/>
          <a:stretch>
            <a:fillRect/>
          </a:stretch>
        </p:blipFill>
        <p:spPr>
          <a:xfrm>
            <a:off x="76200" y="685800"/>
            <a:ext cx="5728098" cy="1295400"/>
          </a:xfrm>
          <a:prstGeom prst="rect">
            <a:avLst/>
          </a:prstGeom>
        </p:spPr>
      </p:pic>
      <p:pic>
        <p:nvPicPr>
          <p:cNvPr id="5" name="Picture 4">
            <a:extLst>
              <a:ext uri="{FF2B5EF4-FFF2-40B4-BE49-F238E27FC236}">
                <a16:creationId xmlns:a16="http://schemas.microsoft.com/office/drawing/2014/main" id="{59EB7187-7BB7-44ED-B7F3-14FD32E128E1}"/>
              </a:ext>
            </a:extLst>
          </p:cNvPr>
          <p:cNvPicPr>
            <a:picLocks noChangeAspect="1"/>
          </p:cNvPicPr>
          <p:nvPr/>
        </p:nvPicPr>
        <p:blipFill>
          <a:blip r:embed="rId4"/>
          <a:stretch>
            <a:fillRect/>
          </a:stretch>
        </p:blipFill>
        <p:spPr>
          <a:xfrm>
            <a:off x="5943600" y="685800"/>
            <a:ext cx="3735292" cy="762000"/>
          </a:xfrm>
          <a:prstGeom prst="rect">
            <a:avLst/>
          </a:prstGeom>
        </p:spPr>
      </p:pic>
      <p:pic>
        <p:nvPicPr>
          <p:cNvPr id="6" name="Picture 5">
            <a:extLst>
              <a:ext uri="{FF2B5EF4-FFF2-40B4-BE49-F238E27FC236}">
                <a16:creationId xmlns:a16="http://schemas.microsoft.com/office/drawing/2014/main" id="{A7B58D2D-A99E-4F45-B41F-BE7892FC48CB}"/>
              </a:ext>
            </a:extLst>
          </p:cNvPr>
          <p:cNvPicPr>
            <a:picLocks noChangeAspect="1"/>
          </p:cNvPicPr>
          <p:nvPr/>
        </p:nvPicPr>
        <p:blipFill>
          <a:blip r:embed="rId5"/>
          <a:stretch>
            <a:fillRect/>
          </a:stretch>
        </p:blipFill>
        <p:spPr>
          <a:xfrm>
            <a:off x="5943600" y="1495425"/>
            <a:ext cx="5976470" cy="762000"/>
          </a:xfrm>
          <a:prstGeom prst="rect">
            <a:avLst/>
          </a:prstGeom>
        </p:spPr>
      </p:pic>
    </p:spTree>
    <p:extLst>
      <p:ext uri="{BB962C8B-B14F-4D97-AF65-F5344CB8AC3E}">
        <p14:creationId xmlns:p14="http://schemas.microsoft.com/office/powerpoint/2010/main" val="1167654594"/>
      </p:ext>
    </p:extLst>
  </p:cSld>
  <p:clrMapOvr>
    <a:masterClrMapping/>
  </p:clrMapOvr>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12424</TotalTime>
  <Words>664</Words>
  <Application>Microsoft Office PowerPoint</Application>
  <PresentationFormat>Widescreen</PresentationFormat>
  <Paragraphs>111</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Verdana</vt:lpstr>
      <vt:lpstr>Wingdings</vt:lpstr>
      <vt:lpstr>Globe</vt:lpstr>
      <vt:lpstr>CSSE 304 Day 3</vt:lpstr>
      <vt:lpstr>The “similar example in Java” Question from A0 hand-in</vt:lpstr>
      <vt:lpstr>Which is better?</vt:lpstr>
      <vt:lpstr>Recap - Predicates</vt:lpstr>
      <vt:lpstr>Some A1 solutions</vt:lpstr>
      <vt:lpstr>What is common to all procedures?</vt:lpstr>
      <vt:lpstr>fact example 1</vt:lpstr>
      <vt:lpstr>Fact example 2</vt:lpstr>
      <vt:lpstr>PowerPoint Presentation</vt:lpstr>
      <vt:lpstr>Work in small groups</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Day 2 Catapult Session II 2002</dc:title>
  <dc:creator>RHIT</dc:creator>
  <cp:lastModifiedBy>Claude Anderson</cp:lastModifiedBy>
  <cp:revision>174</cp:revision>
  <cp:lastPrinted>2018-11-27T19:35:01Z</cp:lastPrinted>
  <dcterms:created xsi:type="dcterms:W3CDTF">2002-07-10T02:18:35Z</dcterms:created>
  <dcterms:modified xsi:type="dcterms:W3CDTF">2020-09-07T11:00:49Z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