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5"/>
  </p:notesMasterIdLst>
  <p:handoutMasterIdLst>
    <p:handoutMasterId r:id="rId36"/>
  </p:handoutMasterIdLst>
  <p:sldIdLst>
    <p:sldId id="256" r:id="rId2"/>
    <p:sldId id="347" r:id="rId3"/>
    <p:sldId id="298" r:id="rId4"/>
    <p:sldId id="322" r:id="rId5"/>
    <p:sldId id="323" r:id="rId6"/>
    <p:sldId id="353" r:id="rId7"/>
    <p:sldId id="348" r:id="rId8"/>
    <p:sldId id="325" r:id="rId9"/>
    <p:sldId id="326" r:id="rId10"/>
    <p:sldId id="349" r:id="rId11"/>
    <p:sldId id="300" r:id="rId12"/>
    <p:sldId id="301" r:id="rId13"/>
    <p:sldId id="302" r:id="rId14"/>
    <p:sldId id="303" r:id="rId15"/>
    <p:sldId id="305" r:id="rId16"/>
    <p:sldId id="306" r:id="rId17"/>
    <p:sldId id="307" r:id="rId18"/>
    <p:sldId id="309" r:id="rId19"/>
    <p:sldId id="310" r:id="rId20"/>
    <p:sldId id="311" r:id="rId21"/>
    <p:sldId id="312" r:id="rId22"/>
    <p:sldId id="313" r:id="rId23"/>
    <p:sldId id="314" r:id="rId24"/>
    <p:sldId id="315" r:id="rId25"/>
    <p:sldId id="294" r:id="rId26"/>
    <p:sldId id="319" r:id="rId27"/>
    <p:sldId id="316" r:id="rId28"/>
    <p:sldId id="317" r:id="rId29"/>
    <p:sldId id="336" r:id="rId30"/>
    <p:sldId id="350" r:id="rId31"/>
    <p:sldId id="351" r:id="rId32"/>
    <p:sldId id="352" r:id="rId33"/>
    <p:sldId id="339" r:id="rId34"/>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D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24" autoAdjust="0"/>
    <p:restoredTop sz="81219" autoAdjust="0"/>
  </p:normalViewPr>
  <p:slideViewPr>
    <p:cSldViewPr>
      <p:cViewPr varScale="1">
        <p:scale>
          <a:sx n="80" d="100"/>
          <a:sy n="80" d="100"/>
        </p:scale>
        <p:origin x="120" y="22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2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170764" cy="480388"/>
          </a:xfrm>
          <a:prstGeom prst="rect">
            <a:avLst/>
          </a:prstGeom>
        </p:spPr>
        <p:txBody>
          <a:bodyPr vert="horz" lIns="95430" tIns="47714" rIns="95430" bIns="47714" rtlCol="0"/>
          <a:lstStyle>
            <a:lvl1pPr algn="l">
              <a:defRPr sz="1300"/>
            </a:lvl1pPr>
          </a:lstStyle>
          <a:p>
            <a:endParaRPr lang="en-US"/>
          </a:p>
        </p:txBody>
      </p:sp>
      <p:sp>
        <p:nvSpPr>
          <p:cNvPr id="3" name="Date Placeholder 2"/>
          <p:cNvSpPr>
            <a:spLocks noGrp="1"/>
          </p:cNvSpPr>
          <p:nvPr>
            <p:ph type="dt" sz="quarter" idx="1"/>
          </p:nvPr>
        </p:nvSpPr>
        <p:spPr>
          <a:xfrm>
            <a:off x="4142752" y="1"/>
            <a:ext cx="3170763" cy="480388"/>
          </a:xfrm>
          <a:prstGeom prst="rect">
            <a:avLst/>
          </a:prstGeom>
        </p:spPr>
        <p:txBody>
          <a:bodyPr vert="horz" lIns="95430" tIns="47714" rIns="95430" bIns="47714" rtlCol="0"/>
          <a:lstStyle>
            <a:lvl1pPr algn="r">
              <a:defRPr sz="1300"/>
            </a:lvl1pPr>
          </a:lstStyle>
          <a:p>
            <a:fld id="{03077007-3A73-4E7D-991C-75440D09B976}" type="datetimeFigureOut">
              <a:rPr lang="en-US" smtClean="0"/>
              <a:pPr/>
              <a:t>3/2/2017</a:t>
            </a:fld>
            <a:endParaRPr lang="en-US"/>
          </a:p>
        </p:txBody>
      </p:sp>
      <p:sp>
        <p:nvSpPr>
          <p:cNvPr id="4" name="Footer Placeholder 3"/>
          <p:cNvSpPr>
            <a:spLocks noGrp="1"/>
          </p:cNvSpPr>
          <p:nvPr>
            <p:ph type="ftr" sz="quarter" idx="2"/>
          </p:nvPr>
        </p:nvSpPr>
        <p:spPr>
          <a:xfrm>
            <a:off x="3" y="9119175"/>
            <a:ext cx="3170764" cy="480388"/>
          </a:xfrm>
          <a:prstGeom prst="rect">
            <a:avLst/>
          </a:prstGeom>
        </p:spPr>
        <p:txBody>
          <a:bodyPr vert="horz" lIns="95430" tIns="47714" rIns="95430" bIns="47714" rtlCol="0" anchor="b"/>
          <a:lstStyle>
            <a:lvl1pPr algn="l">
              <a:defRPr sz="1300"/>
            </a:lvl1pPr>
          </a:lstStyle>
          <a:p>
            <a:endParaRPr lang="en-US"/>
          </a:p>
        </p:txBody>
      </p:sp>
      <p:sp>
        <p:nvSpPr>
          <p:cNvPr id="5" name="Slide Number Placeholder 4"/>
          <p:cNvSpPr>
            <a:spLocks noGrp="1"/>
          </p:cNvSpPr>
          <p:nvPr>
            <p:ph type="sldNum" sz="quarter" idx="3"/>
          </p:nvPr>
        </p:nvSpPr>
        <p:spPr>
          <a:xfrm>
            <a:off x="4142752" y="9119175"/>
            <a:ext cx="3170763" cy="480388"/>
          </a:xfrm>
          <a:prstGeom prst="rect">
            <a:avLst/>
          </a:prstGeom>
        </p:spPr>
        <p:txBody>
          <a:bodyPr vert="horz" lIns="95430" tIns="47714" rIns="95430" bIns="47714" rtlCol="0" anchor="b"/>
          <a:lstStyle>
            <a:lvl1pPr algn="r">
              <a:defRPr sz="1300"/>
            </a:lvl1pPr>
          </a:lstStyle>
          <a:p>
            <a:fld id="{2C083445-8E90-4303-85C8-9F96477F3016}" type="slidenum">
              <a:rPr lang="en-US" smtClean="0"/>
              <a:pPr/>
              <a:t>‹#›</a:t>
            </a:fld>
            <a:endParaRPr lang="en-US"/>
          </a:p>
        </p:txBody>
      </p:sp>
    </p:spTree>
    <p:extLst>
      <p:ext uri="{BB962C8B-B14F-4D97-AF65-F5344CB8AC3E}">
        <p14:creationId xmlns:p14="http://schemas.microsoft.com/office/powerpoint/2010/main" val="53377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170764" cy="480388"/>
          </a:xfrm>
          <a:prstGeom prst="rect">
            <a:avLst/>
          </a:prstGeom>
        </p:spPr>
        <p:txBody>
          <a:bodyPr vert="horz" lIns="95430" tIns="47714" rIns="95430" bIns="47714" rtlCol="0"/>
          <a:lstStyle>
            <a:lvl1pPr algn="l">
              <a:defRPr sz="1300"/>
            </a:lvl1pPr>
          </a:lstStyle>
          <a:p>
            <a:endParaRPr lang="en-US"/>
          </a:p>
        </p:txBody>
      </p:sp>
      <p:sp>
        <p:nvSpPr>
          <p:cNvPr id="3" name="Date Placeholder 2"/>
          <p:cNvSpPr>
            <a:spLocks noGrp="1"/>
          </p:cNvSpPr>
          <p:nvPr>
            <p:ph type="dt" idx="1"/>
          </p:nvPr>
        </p:nvSpPr>
        <p:spPr>
          <a:xfrm>
            <a:off x="4142752" y="1"/>
            <a:ext cx="3170763" cy="480388"/>
          </a:xfrm>
          <a:prstGeom prst="rect">
            <a:avLst/>
          </a:prstGeom>
        </p:spPr>
        <p:txBody>
          <a:bodyPr vert="horz" lIns="95430" tIns="47714" rIns="95430" bIns="47714" rtlCol="0"/>
          <a:lstStyle>
            <a:lvl1pPr algn="r">
              <a:defRPr sz="1300"/>
            </a:lvl1pPr>
          </a:lstStyle>
          <a:p>
            <a:fld id="{0C12807D-967C-46EC-93C3-FE16C931482B}" type="datetimeFigureOut">
              <a:rPr lang="en-US" smtClean="0"/>
              <a:pPr/>
              <a:t>3/2/2017</a:t>
            </a:fld>
            <a:endParaRPr lang="en-US"/>
          </a:p>
        </p:txBody>
      </p:sp>
      <p:sp>
        <p:nvSpPr>
          <p:cNvPr id="4" name="Slide Image Placeholder 3"/>
          <p:cNvSpPr>
            <a:spLocks noGrp="1" noRot="1" noChangeAspect="1"/>
          </p:cNvSpPr>
          <p:nvPr>
            <p:ph type="sldImg" idx="2"/>
          </p:nvPr>
        </p:nvSpPr>
        <p:spPr>
          <a:xfrm>
            <a:off x="458788" y="720725"/>
            <a:ext cx="6399212" cy="3600450"/>
          </a:xfrm>
          <a:prstGeom prst="rect">
            <a:avLst/>
          </a:prstGeom>
          <a:noFill/>
          <a:ln w="12700">
            <a:solidFill>
              <a:prstClr val="black"/>
            </a:solidFill>
          </a:ln>
        </p:spPr>
        <p:txBody>
          <a:bodyPr vert="horz" lIns="95430" tIns="47714" rIns="95430" bIns="47714" rtlCol="0" anchor="ctr"/>
          <a:lstStyle/>
          <a:p>
            <a:endParaRPr lang="en-US"/>
          </a:p>
        </p:txBody>
      </p:sp>
      <p:sp>
        <p:nvSpPr>
          <p:cNvPr id="5" name="Notes Placeholder 4"/>
          <p:cNvSpPr>
            <a:spLocks noGrp="1"/>
          </p:cNvSpPr>
          <p:nvPr>
            <p:ph type="body" sz="quarter" idx="3"/>
          </p:nvPr>
        </p:nvSpPr>
        <p:spPr>
          <a:xfrm>
            <a:off x="732362" y="4561232"/>
            <a:ext cx="5852160" cy="4320213"/>
          </a:xfrm>
          <a:prstGeom prst="rect">
            <a:avLst/>
          </a:prstGeom>
        </p:spPr>
        <p:txBody>
          <a:bodyPr vert="horz" lIns="95430" tIns="47714" rIns="95430" bIns="477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9119175"/>
            <a:ext cx="3170764" cy="480388"/>
          </a:xfrm>
          <a:prstGeom prst="rect">
            <a:avLst/>
          </a:prstGeom>
        </p:spPr>
        <p:txBody>
          <a:bodyPr vert="horz" lIns="95430" tIns="47714" rIns="95430" bIns="47714" rtlCol="0" anchor="b"/>
          <a:lstStyle>
            <a:lvl1pPr algn="l">
              <a:defRPr sz="1300"/>
            </a:lvl1pPr>
          </a:lstStyle>
          <a:p>
            <a:endParaRPr lang="en-US"/>
          </a:p>
        </p:txBody>
      </p:sp>
      <p:sp>
        <p:nvSpPr>
          <p:cNvPr id="7" name="Slide Number Placeholder 6"/>
          <p:cNvSpPr>
            <a:spLocks noGrp="1"/>
          </p:cNvSpPr>
          <p:nvPr>
            <p:ph type="sldNum" sz="quarter" idx="5"/>
          </p:nvPr>
        </p:nvSpPr>
        <p:spPr>
          <a:xfrm>
            <a:off x="4142752" y="9119175"/>
            <a:ext cx="3170763" cy="480388"/>
          </a:xfrm>
          <a:prstGeom prst="rect">
            <a:avLst/>
          </a:prstGeom>
        </p:spPr>
        <p:txBody>
          <a:bodyPr vert="horz" lIns="95430" tIns="47714" rIns="95430" bIns="47714" rtlCol="0" anchor="b"/>
          <a:lstStyle>
            <a:lvl1pPr algn="r">
              <a:defRPr sz="1300"/>
            </a:lvl1pPr>
          </a:lstStyle>
          <a:p>
            <a:fld id="{E772BBEE-0ED0-4AF6-8D22-ECE7454DC3FC}" type="slidenum">
              <a:rPr lang="en-US" smtClean="0"/>
              <a:pPr/>
              <a:t>‹#›</a:t>
            </a:fld>
            <a:endParaRPr lang="en-US"/>
          </a:p>
        </p:txBody>
      </p:sp>
    </p:spTree>
    <p:extLst>
      <p:ext uri="{BB962C8B-B14F-4D97-AF65-F5344CB8AC3E}">
        <p14:creationId xmlns:p14="http://schemas.microsoft.com/office/powerpoint/2010/main" val="1748954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a:t>
            </a:fld>
            <a:endParaRPr lang="en-US"/>
          </a:p>
        </p:txBody>
      </p:sp>
    </p:spTree>
    <p:extLst>
      <p:ext uri="{BB962C8B-B14F-4D97-AF65-F5344CB8AC3E}">
        <p14:creationId xmlns:p14="http://schemas.microsoft.com/office/powerpoint/2010/main" val="146853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r>
              <a:rPr lang="en-US" dirty="0" smtClean="0"/>
              <a:t>The "PLC" course I took at Illinois was like that.</a:t>
            </a:r>
          </a:p>
          <a:p>
            <a:r>
              <a:rPr lang="en-US" dirty="0" smtClean="0"/>
              <a:t>Not</a:t>
            </a:r>
            <a:r>
              <a:rPr lang="en-US" baseline="0" dirty="0" smtClean="0"/>
              <a:t> worthless, but not great either.</a:t>
            </a:r>
          </a:p>
          <a:p>
            <a:r>
              <a:rPr lang="en-US" baseline="0" dirty="0" smtClean="0"/>
              <a:t>Taking a course like this one at IU was one of my great "CS enlightenment" times.</a:t>
            </a:r>
          </a:p>
          <a:p>
            <a:r>
              <a:rPr lang="en-US" baseline="0" dirty="0" smtClean="0"/>
              <a:t>Hundreds of RHIT students have had a similar experience.  Most have thought it was very beneficial.</a:t>
            </a:r>
          </a:p>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12</a:t>
            </a:fld>
            <a:endParaRPr lang="en-US"/>
          </a:p>
        </p:txBody>
      </p:sp>
    </p:spTree>
    <p:extLst>
      <p:ext uri="{BB962C8B-B14F-4D97-AF65-F5344CB8AC3E}">
        <p14:creationId xmlns:p14="http://schemas.microsoft.com/office/powerpoint/2010/main" val="3524713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13</a:t>
            </a:fld>
            <a:endParaRPr lang="en-US"/>
          </a:p>
        </p:txBody>
      </p:sp>
    </p:spTree>
    <p:extLst>
      <p:ext uri="{BB962C8B-B14F-4D97-AF65-F5344CB8AC3E}">
        <p14:creationId xmlns:p14="http://schemas.microsoft.com/office/powerpoint/2010/main" val="423984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r>
              <a:rPr lang="en-US" dirty="0" smtClean="0"/>
              <a:t>In fact, we do have a second course, PLP, which is being resurrected next year.</a:t>
            </a:r>
          </a:p>
          <a:p>
            <a:endParaRPr lang="en-US" dirty="0" smtClean="0"/>
          </a:p>
          <a:p>
            <a:pPr>
              <a:lnSpc>
                <a:spcPct val="90000"/>
              </a:lnSpc>
              <a:spcBef>
                <a:spcPts val="1797"/>
              </a:spcBef>
            </a:pPr>
            <a:r>
              <a:rPr lang="en-US" b="1" dirty="0" smtClean="0">
                <a:solidFill>
                  <a:srgbClr val="FFFF00"/>
                </a:solidFill>
              </a:rPr>
              <a:t>I, like you, will be disappointed by some of the things that we won't discuss.  </a:t>
            </a:r>
            <a:br>
              <a:rPr lang="en-US" b="1" dirty="0" smtClean="0">
                <a:solidFill>
                  <a:srgbClr val="FFFF00"/>
                </a:solidFill>
              </a:rPr>
            </a:br>
            <a:endParaRPr lang="en-US" b="1" dirty="0" smtClean="0">
              <a:solidFill>
                <a:srgbClr val="FFFF00"/>
              </a:solidFill>
            </a:endParaRPr>
          </a:p>
          <a:p>
            <a:pPr>
              <a:lnSpc>
                <a:spcPct val="90000"/>
              </a:lnSpc>
              <a:spcBef>
                <a:spcPts val="1797"/>
              </a:spcBef>
            </a:pPr>
            <a:r>
              <a:rPr lang="en-US" dirty="0" smtClean="0"/>
              <a:t>I hope that you, like I, will be happy to have discussed the things that we do discuss.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14</a:t>
            </a:fld>
            <a:endParaRPr lang="en-US"/>
          </a:p>
        </p:txBody>
      </p:sp>
    </p:spTree>
    <p:extLst>
      <p:ext uri="{BB962C8B-B14F-4D97-AF65-F5344CB8AC3E}">
        <p14:creationId xmlns:p14="http://schemas.microsoft.com/office/powerpoint/2010/main" val="3482549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r>
              <a:rPr lang="en-US" dirty="0" smtClean="0"/>
              <a:t>We feed the animals so we</a:t>
            </a:r>
            <a:r>
              <a:rPr lang="en-US" baseline="0" dirty="0" smtClean="0"/>
              <a:t> can learn about them by seeing how they react.</a:t>
            </a:r>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15</a:t>
            </a:fld>
            <a:endParaRPr lang="en-US"/>
          </a:p>
        </p:txBody>
      </p:sp>
    </p:spTree>
    <p:extLst>
      <p:ext uri="{BB962C8B-B14F-4D97-AF65-F5344CB8AC3E}">
        <p14:creationId xmlns:p14="http://schemas.microsoft.com/office/powerpoint/2010/main" val="276689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r>
              <a:rPr lang="en-US" dirty="0" smtClean="0"/>
              <a:t>I am not "selling scheme"  I am not saying it is the best language.  I do believe it’s the best language for this course.</a:t>
            </a:r>
          </a:p>
          <a:p>
            <a:endParaRPr lang="en-US" dirty="0" smtClean="0"/>
          </a:p>
          <a:p>
            <a:r>
              <a:rPr lang="en-US" dirty="0" smtClean="0"/>
              <a:t>To me, “does scheme get used a lot”? Is a peripheral question for this course.</a:t>
            </a:r>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16</a:t>
            </a:fld>
            <a:endParaRPr lang="en-US"/>
          </a:p>
        </p:txBody>
      </p:sp>
    </p:spTree>
    <p:extLst>
      <p:ext uri="{BB962C8B-B14F-4D97-AF65-F5344CB8AC3E}">
        <p14:creationId xmlns:p14="http://schemas.microsoft.com/office/powerpoint/2010/main" val="1299210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17</a:t>
            </a:fld>
            <a:endParaRPr lang="en-US"/>
          </a:p>
        </p:txBody>
      </p:sp>
    </p:spTree>
    <p:extLst>
      <p:ext uri="{BB962C8B-B14F-4D97-AF65-F5344CB8AC3E}">
        <p14:creationId xmlns:p14="http://schemas.microsoft.com/office/powerpoint/2010/main" val="4284253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876DE-2652-4617-A420-3AC1026B6CB8}" type="slidenum">
              <a:rPr lang="en-US"/>
              <a:pPr/>
              <a:t>18</a:t>
            </a:fld>
            <a:endParaRPr lang="en-US"/>
          </a:p>
        </p:txBody>
      </p:sp>
      <p:sp>
        <p:nvSpPr>
          <p:cNvPr id="342018" name="Rectangle 2"/>
          <p:cNvSpPr>
            <a:spLocks noGrp="1" noRot="1" noChangeAspect="1" noChangeArrowheads="1" noTextEdit="1"/>
          </p:cNvSpPr>
          <p:nvPr>
            <p:ph type="sldImg"/>
          </p:nvPr>
        </p:nvSpPr>
        <p:spPr>
          <a:xfrm>
            <a:off x="458788" y="720725"/>
            <a:ext cx="6399212" cy="3600450"/>
          </a:xfrm>
          <a:ln/>
        </p:spPr>
      </p:sp>
      <p:sp>
        <p:nvSpPr>
          <p:cNvPr id="342019" name="Rectangle 3"/>
          <p:cNvSpPr>
            <a:spLocks noGrp="1" noChangeArrowheads="1"/>
          </p:cNvSpPr>
          <p:nvPr>
            <p:ph type="body" idx="1"/>
          </p:nvPr>
        </p:nvSpPr>
        <p:spPr/>
        <p:txBody>
          <a:bodyPr/>
          <a:lstStyle/>
          <a:p>
            <a:r>
              <a:rPr lang="en-US" dirty="0"/>
              <a:t>You'll probably need to read some parts of EoPL multiple times before you'll “get it”.</a:t>
            </a:r>
          </a:p>
          <a:p>
            <a:pPr lvl="1"/>
            <a:r>
              <a:rPr lang="en-US" dirty="0"/>
              <a:t>Not because the book isn’t good, but because some of the ideas are deep.</a:t>
            </a:r>
          </a:p>
          <a:p>
            <a:r>
              <a:rPr lang="en-US" dirty="0"/>
              <a:t>Perhaps you will need a few days between readings.</a:t>
            </a:r>
          </a:p>
          <a:p>
            <a:r>
              <a:rPr lang="en-US" dirty="0"/>
              <a:t>I will often assign readings a few days before we discuss things so that you have an opportunity to read it a second time if necessary.</a:t>
            </a:r>
          </a:p>
          <a:p>
            <a:endParaRPr lang="en-US" dirty="0"/>
          </a:p>
        </p:txBody>
      </p:sp>
    </p:spTree>
    <p:extLst>
      <p:ext uri="{BB962C8B-B14F-4D97-AF65-F5344CB8AC3E}">
        <p14:creationId xmlns:p14="http://schemas.microsoft.com/office/powerpoint/2010/main" val="2993839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6A69B-31AB-42A4-AC60-C1D8A4034D3F}" type="slidenum">
              <a:rPr lang="en-US"/>
              <a:pPr/>
              <a:t>19</a:t>
            </a:fld>
            <a:endParaRPr lang="en-US"/>
          </a:p>
        </p:txBody>
      </p:sp>
      <p:sp>
        <p:nvSpPr>
          <p:cNvPr id="344066" name="Rectangle 2"/>
          <p:cNvSpPr>
            <a:spLocks noGrp="1" noRot="1" noChangeAspect="1" noChangeArrowheads="1" noTextEdit="1"/>
          </p:cNvSpPr>
          <p:nvPr>
            <p:ph type="sldImg"/>
          </p:nvPr>
        </p:nvSpPr>
        <p:spPr>
          <a:xfrm>
            <a:off x="458788" y="720725"/>
            <a:ext cx="6399212" cy="3600450"/>
          </a:xfrm>
          <a:ln/>
        </p:spPr>
      </p:sp>
      <p:sp>
        <p:nvSpPr>
          <p:cNvPr id="344067" name="Rectangle 3"/>
          <p:cNvSpPr>
            <a:spLocks noGrp="1" noChangeArrowheads="1"/>
          </p:cNvSpPr>
          <p:nvPr>
            <p:ph type="body" idx="1"/>
          </p:nvPr>
        </p:nvSpPr>
        <p:spPr/>
        <p:txBody>
          <a:bodyPr/>
          <a:lstStyle/>
          <a:p>
            <a:r>
              <a:rPr lang="en-US"/>
              <a:t>Perhaps the intellectual level is as high as any undergraduate course at Rose-Hulman.</a:t>
            </a:r>
          </a:p>
        </p:txBody>
      </p:sp>
    </p:spTree>
    <p:extLst>
      <p:ext uri="{BB962C8B-B14F-4D97-AF65-F5344CB8AC3E}">
        <p14:creationId xmlns:p14="http://schemas.microsoft.com/office/powerpoint/2010/main" val="3207685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77E80-E0DD-45FE-9DCA-4CF6592B778E}" type="slidenum">
              <a:rPr lang="en-US"/>
              <a:pPr/>
              <a:t>20</a:t>
            </a:fld>
            <a:endParaRPr lang="en-US"/>
          </a:p>
        </p:txBody>
      </p:sp>
      <p:sp>
        <p:nvSpPr>
          <p:cNvPr id="346114" name="Rectangle 2"/>
          <p:cNvSpPr>
            <a:spLocks noGrp="1" noRot="1" noChangeAspect="1" noChangeArrowheads="1" noTextEdit="1"/>
          </p:cNvSpPr>
          <p:nvPr>
            <p:ph type="sldImg"/>
          </p:nvPr>
        </p:nvSpPr>
        <p:spPr>
          <a:xfrm>
            <a:off x="458788" y="720725"/>
            <a:ext cx="6399212" cy="3600450"/>
          </a:xfrm>
          <a:ln/>
        </p:spPr>
      </p:sp>
      <p:sp>
        <p:nvSpPr>
          <p:cNvPr id="346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3937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83F18-0FEE-4299-B6F4-67F07548946E}" type="slidenum">
              <a:rPr lang="en-US"/>
              <a:pPr/>
              <a:t>21</a:t>
            </a:fld>
            <a:endParaRPr lang="en-US"/>
          </a:p>
        </p:txBody>
      </p:sp>
      <p:sp>
        <p:nvSpPr>
          <p:cNvPr id="350210" name="Rectangle 2"/>
          <p:cNvSpPr>
            <a:spLocks noGrp="1" noRot="1" noChangeAspect="1" noChangeArrowheads="1" noTextEdit="1"/>
          </p:cNvSpPr>
          <p:nvPr>
            <p:ph type="sldImg"/>
          </p:nvPr>
        </p:nvSpPr>
        <p:spPr>
          <a:xfrm>
            <a:off x="458788" y="720725"/>
            <a:ext cx="6399212" cy="3600450"/>
          </a:xfrm>
          <a:ln/>
        </p:spPr>
      </p:sp>
      <p:sp>
        <p:nvSpPr>
          <p:cNvPr id="350211" name="Rectangle 3"/>
          <p:cNvSpPr>
            <a:spLocks noGrp="1" noChangeArrowheads="1"/>
          </p:cNvSpPr>
          <p:nvPr>
            <p:ph type="body" idx="1"/>
          </p:nvPr>
        </p:nvSpPr>
        <p:spPr/>
        <p:txBody>
          <a:bodyPr/>
          <a:lstStyle/>
          <a:p>
            <a:r>
              <a:rPr lang="en-US" dirty="0" smtClean="0"/>
              <a:t>Don't think,</a:t>
            </a:r>
            <a:r>
              <a:rPr lang="en-US" baseline="0" dirty="0" smtClean="0"/>
              <a:t> "this is different than anything I ever saw before, thus not worthwhile."</a:t>
            </a:r>
          </a:p>
          <a:p>
            <a:endParaRPr lang="en-US" baseline="0" dirty="0" smtClean="0"/>
          </a:p>
          <a:p>
            <a:r>
              <a:rPr lang="en-US" baseline="0" dirty="0" smtClean="0"/>
              <a:t>In 1997 I went to the "Java One" conference. This was at the time of the release of Java 1.5.  Some </a:t>
            </a:r>
            <a:r>
              <a:rPr lang="en-US" baseline="0" dirty="0" err="1" smtClean="0"/>
              <a:t>eople</a:t>
            </a:r>
            <a:r>
              <a:rPr lang="en-US" baseline="0" dirty="0" smtClean="0"/>
              <a:t> were clamoring for first-class procedures in Java.</a:t>
            </a:r>
            <a:endParaRPr lang="en-US" dirty="0"/>
          </a:p>
        </p:txBody>
      </p:sp>
    </p:spTree>
    <p:extLst>
      <p:ext uri="{BB962C8B-B14F-4D97-AF65-F5344CB8AC3E}">
        <p14:creationId xmlns:p14="http://schemas.microsoft.com/office/powerpoint/2010/main" val="231302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725C-350C-46F5-844B-F6E4F7B10B15}" type="slidenum">
              <a:rPr lang="en-US" smtClean="0"/>
              <a:pPr/>
              <a:t>2</a:t>
            </a:fld>
            <a:endParaRPr lang="en-US"/>
          </a:p>
        </p:txBody>
      </p:sp>
    </p:spTree>
    <p:extLst>
      <p:ext uri="{BB962C8B-B14F-4D97-AF65-F5344CB8AC3E}">
        <p14:creationId xmlns:p14="http://schemas.microsoft.com/office/powerpoint/2010/main" val="219072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33BCC0-993B-472A-8ECF-B9ED73DC9385}" type="slidenum">
              <a:rPr lang="en-US"/>
              <a:pPr/>
              <a:t>22</a:t>
            </a:fld>
            <a:endParaRPr lang="en-US"/>
          </a:p>
        </p:txBody>
      </p:sp>
      <p:sp>
        <p:nvSpPr>
          <p:cNvPr id="352258" name="Rectangle 2"/>
          <p:cNvSpPr>
            <a:spLocks noGrp="1" noRot="1" noChangeAspect="1" noChangeArrowheads="1" noTextEdit="1"/>
          </p:cNvSpPr>
          <p:nvPr>
            <p:ph type="sldImg"/>
          </p:nvPr>
        </p:nvSpPr>
        <p:spPr>
          <a:xfrm>
            <a:off x="458788" y="720725"/>
            <a:ext cx="6399212" cy="3600450"/>
          </a:xfrm>
          <a:ln/>
        </p:spPr>
      </p:sp>
      <p:sp>
        <p:nvSpPr>
          <p:cNvPr id="352259" name="Rectangle 3"/>
          <p:cNvSpPr>
            <a:spLocks noGrp="1" noChangeArrowheads="1"/>
          </p:cNvSpPr>
          <p:nvPr>
            <p:ph type="body" idx="1"/>
          </p:nvPr>
        </p:nvSpPr>
        <p:spPr/>
        <p:txBody>
          <a:bodyPr/>
          <a:lstStyle/>
          <a:p>
            <a:r>
              <a:rPr lang="en-US" b="1" dirty="0"/>
              <a:t>At the beginning:  </a:t>
            </a:r>
            <a:r>
              <a:rPr lang="en-US" b="1" dirty="0" smtClean="0"/>
              <a:t>Everyone knows what is the best language.  </a:t>
            </a:r>
            <a:r>
              <a:rPr lang="en-US" dirty="0" smtClean="0"/>
              <a:t>I </a:t>
            </a:r>
            <a:r>
              <a:rPr lang="en-US" dirty="0"/>
              <a:t>am going to count to three, </a:t>
            </a:r>
            <a:r>
              <a:rPr lang="en-US" dirty="0" smtClean="0"/>
              <a:t>and </a:t>
            </a:r>
            <a:r>
              <a:rPr lang="en-US" dirty="0"/>
              <a:t>everyone say it all together</a:t>
            </a:r>
            <a:r>
              <a:rPr lang="en-US" dirty="0" smtClean="0"/>
              <a:t>.</a:t>
            </a:r>
          </a:p>
          <a:p>
            <a:endParaRPr lang="en-US" dirty="0" smtClean="0"/>
          </a:p>
          <a:p>
            <a:r>
              <a:rPr lang="en-US" dirty="0" smtClean="0"/>
              <a:t>One, two three.</a:t>
            </a:r>
            <a:endParaRPr lang="en-US" dirty="0"/>
          </a:p>
        </p:txBody>
      </p:sp>
    </p:spTree>
    <p:extLst>
      <p:ext uri="{BB962C8B-B14F-4D97-AF65-F5344CB8AC3E}">
        <p14:creationId xmlns:p14="http://schemas.microsoft.com/office/powerpoint/2010/main" val="1296919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23</a:t>
            </a:fld>
            <a:endParaRPr lang="en-US"/>
          </a:p>
        </p:txBody>
      </p:sp>
    </p:spTree>
    <p:extLst>
      <p:ext uri="{BB962C8B-B14F-4D97-AF65-F5344CB8AC3E}">
        <p14:creationId xmlns:p14="http://schemas.microsoft.com/office/powerpoint/2010/main" val="415409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24</a:t>
            </a:fld>
            <a:endParaRPr lang="en-US"/>
          </a:p>
        </p:txBody>
      </p:sp>
    </p:spTree>
    <p:extLst>
      <p:ext uri="{BB962C8B-B14F-4D97-AF65-F5344CB8AC3E}">
        <p14:creationId xmlns:p14="http://schemas.microsoft.com/office/powerpoint/2010/main" val="213843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25</a:t>
            </a:fld>
            <a:endParaRPr lang="en-US"/>
          </a:p>
        </p:txBody>
      </p:sp>
    </p:spTree>
    <p:extLst>
      <p:ext uri="{BB962C8B-B14F-4D97-AF65-F5344CB8AC3E}">
        <p14:creationId xmlns:p14="http://schemas.microsoft.com/office/powerpoint/2010/main" val="3227861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26</a:t>
            </a:fld>
            <a:endParaRPr lang="en-US"/>
          </a:p>
        </p:txBody>
      </p:sp>
    </p:spTree>
    <p:extLst>
      <p:ext uri="{BB962C8B-B14F-4D97-AF65-F5344CB8AC3E}">
        <p14:creationId xmlns:p14="http://schemas.microsoft.com/office/powerpoint/2010/main" val="2223221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27</a:t>
            </a:fld>
            <a:endParaRPr lang="en-US"/>
          </a:p>
        </p:txBody>
      </p:sp>
    </p:spTree>
    <p:extLst>
      <p:ext uri="{BB962C8B-B14F-4D97-AF65-F5344CB8AC3E}">
        <p14:creationId xmlns:p14="http://schemas.microsoft.com/office/powerpoint/2010/main" val="350237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r>
              <a:rPr lang="en-US" dirty="0" smtClean="0"/>
              <a:t>One thing lambda says is </a:t>
            </a:r>
          </a:p>
          <a:p>
            <a:r>
              <a:rPr lang="en-US" dirty="0" smtClean="0"/>
              <a:t>"remember and parameterize this code, but don't execute it now."</a:t>
            </a:r>
          </a:p>
          <a:p>
            <a:r>
              <a:rPr lang="en-US" dirty="0" smtClean="0"/>
              <a:t>Evaluation</a:t>
            </a:r>
            <a:r>
              <a:rPr lang="en-US" baseline="0" dirty="0" smtClean="0"/>
              <a:t> a lambda expression NEVER causes its body to be evaluated.</a:t>
            </a:r>
          </a:p>
          <a:p>
            <a:endParaRPr lang="en-US" baseline="0" dirty="0" smtClean="0"/>
          </a:p>
          <a:p>
            <a:r>
              <a:rPr lang="en-US" baseline="0" dirty="0" smtClean="0"/>
              <a:t>Ask students about the order of evaluation …in scheme, java</a:t>
            </a:r>
          </a:p>
          <a:p>
            <a:r>
              <a:rPr lang="en-US" baseline="0" dirty="0" err="1" smtClean="0"/>
              <a:t>Mwntiob</a:t>
            </a:r>
            <a:r>
              <a:rPr lang="en-US" baseline="0" dirty="0" smtClean="0"/>
              <a:t> that this is the kind of question that you may not have been asking before that I want you to learn to ask.</a:t>
            </a:r>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28</a:t>
            </a:fld>
            <a:endParaRPr lang="en-US"/>
          </a:p>
        </p:txBody>
      </p:sp>
    </p:spTree>
    <p:extLst>
      <p:ext uri="{BB962C8B-B14F-4D97-AF65-F5344CB8AC3E}">
        <p14:creationId xmlns:p14="http://schemas.microsoft.com/office/powerpoint/2010/main" val="3896124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r>
              <a:rPr lang="en-US" dirty="0" smtClean="0"/>
              <a:t>Mention</a:t>
            </a:r>
            <a:r>
              <a:rPr lang="en-US" baseline="0" dirty="0" smtClean="0"/>
              <a:t> the difference between member and member?    Is what member </a:t>
            </a:r>
            <a:r>
              <a:rPr lang="en-US" baseline="0" smtClean="0"/>
              <a:t>does inefficient?</a:t>
            </a:r>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29</a:t>
            </a:fld>
            <a:endParaRPr lang="en-US"/>
          </a:p>
        </p:txBody>
      </p:sp>
    </p:spTree>
    <p:extLst>
      <p:ext uri="{BB962C8B-B14F-4D97-AF65-F5344CB8AC3E}">
        <p14:creationId xmlns:p14="http://schemas.microsoft.com/office/powerpoint/2010/main" val="2003230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52D5B2-AE34-4C55-AB6F-517E1ACFB39F}" type="slidenum">
              <a:rPr lang="en-US" smtClean="0"/>
              <a:pPr/>
              <a:t>30</a:t>
            </a:fld>
            <a:endParaRPr lang="en-US"/>
          </a:p>
        </p:txBody>
      </p:sp>
    </p:spTree>
    <p:extLst>
      <p:ext uri="{BB962C8B-B14F-4D97-AF65-F5344CB8AC3E}">
        <p14:creationId xmlns:p14="http://schemas.microsoft.com/office/powerpoint/2010/main" val="2159845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52D5B2-AE34-4C55-AB6F-517E1ACFB39F}" type="slidenum">
              <a:rPr lang="en-US" smtClean="0"/>
              <a:pPr/>
              <a:t>31</a:t>
            </a:fld>
            <a:endParaRPr lang="en-US"/>
          </a:p>
        </p:txBody>
      </p:sp>
    </p:spTree>
    <p:extLst>
      <p:ext uri="{BB962C8B-B14F-4D97-AF65-F5344CB8AC3E}">
        <p14:creationId xmlns:p14="http://schemas.microsoft.com/office/powerpoint/2010/main" val="2163073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r>
              <a:rPr lang="en-US" sz="2000" b="1" dirty="0">
                <a:solidFill>
                  <a:srgbClr val="FFFF00"/>
                </a:solidFill>
              </a:rPr>
              <a:t>Student intros:</a:t>
            </a:r>
          </a:p>
          <a:p>
            <a:pPr lvl="1"/>
            <a:r>
              <a:rPr lang="en-US" sz="2000" dirty="0"/>
              <a:t>Due to large class, we will do it differently:</a:t>
            </a:r>
          </a:p>
          <a:p>
            <a:pPr lvl="2"/>
            <a:r>
              <a:rPr lang="en-US" sz="2000" dirty="0"/>
              <a:t>via a discussion forum on ANGEL</a:t>
            </a:r>
          </a:p>
          <a:p>
            <a:pPr lvl="2"/>
            <a:r>
              <a:rPr lang="en-US" sz="2000" dirty="0"/>
              <a:t>Post first, then you can read others</a:t>
            </a:r>
          </a:p>
          <a:p>
            <a:pPr lvl="2"/>
            <a:r>
              <a:rPr lang="en-US" sz="2000" dirty="0"/>
              <a:t>Reply to someone's post</a:t>
            </a:r>
          </a:p>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3</a:t>
            </a:fld>
            <a:endParaRPr lang="en-US"/>
          </a:p>
        </p:txBody>
      </p:sp>
    </p:spTree>
    <p:extLst>
      <p:ext uri="{BB962C8B-B14F-4D97-AF65-F5344CB8AC3E}">
        <p14:creationId xmlns:p14="http://schemas.microsoft.com/office/powerpoint/2010/main" val="6858841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52D5B2-AE34-4C55-AB6F-517E1ACFB39F}" type="slidenum">
              <a:rPr lang="en-US" smtClean="0"/>
              <a:pPr/>
              <a:t>32</a:t>
            </a:fld>
            <a:endParaRPr lang="en-US"/>
          </a:p>
        </p:txBody>
      </p:sp>
    </p:spTree>
    <p:extLst>
      <p:ext uri="{BB962C8B-B14F-4D97-AF65-F5344CB8AC3E}">
        <p14:creationId xmlns:p14="http://schemas.microsoft.com/office/powerpoint/2010/main" val="3767928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r>
              <a:rPr lang="en-US" b="1" dirty="0" smtClean="0"/>
              <a:t>On the board,</a:t>
            </a:r>
            <a:r>
              <a:rPr lang="en-US" b="1" baseline="0" dirty="0" smtClean="0"/>
              <a:t> like the previous one:</a:t>
            </a:r>
            <a:endParaRPr lang="en-US" baseline="0" dirty="0" smtClean="0"/>
          </a:p>
          <a:p>
            <a:r>
              <a:rPr lang="en-US" dirty="0" smtClean="0"/>
              <a:t>(define square-sum</a:t>
            </a:r>
          </a:p>
          <a:p>
            <a:r>
              <a:rPr lang="en-US" dirty="0" smtClean="0"/>
              <a:t>   (lambda (n)</a:t>
            </a:r>
          </a:p>
          <a:p>
            <a:r>
              <a:rPr lang="en-US" dirty="0" smtClean="0"/>
              <a:t>      (if (zero?</a:t>
            </a:r>
            <a:r>
              <a:rPr lang="en-US" baseline="0" dirty="0" smtClean="0"/>
              <a:t> n)</a:t>
            </a:r>
          </a:p>
          <a:p>
            <a:r>
              <a:rPr lang="en-US" baseline="0" dirty="0" smtClean="0"/>
              <a:t>          0</a:t>
            </a:r>
          </a:p>
          <a:p>
            <a:r>
              <a:rPr lang="en-US" baseline="0" dirty="0" smtClean="0"/>
              <a:t>          (+ (* n </a:t>
            </a:r>
            <a:r>
              <a:rPr lang="en-US" baseline="0" dirty="0" err="1" smtClean="0"/>
              <a:t>n</a:t>
            </a:r>
            <a:r>
              <a:rPr lang="en-US" baseline="0" dirty="0" smtClean="0"/>
              <a:t>)  (square-sum (- n 1))))))</a:t>
            </a:r>
          </a:p>
          <a:p>
            <a:endParaRPr lang="en-US" baseline="0" dirty="0" smtClean="0"/>
          </a:p>
          <a:p>
            <a:endParaRPr lang="en-US" baseline="0" dirty="0" smtClean="0"/>
          </a:p>
          <a:p>
            <a:r>
              <a:rPr lang="en-US" b="1" baseline="0" dirty="0" smtClean="0"/>
              <a:t>This one is on the quiz.  Let them have about 3 minutes to work on it.  </a:t>
            </a:r>
            <a:br>
              <a:rPr lang="en-US" b="1" baseline="0" dirty="0" smtClean="0"/>
            </a:br>
            <a:r>
              <a:rPr lang="en-US" b="1" baseline="0" dirty="0" smtClean="0"/>
              <a:t>Ask if everyone has it.  If so, then move on, and don't go over it.</a:t>
            </a:r>
          </a:p>
          <a:p>
            <a:r>
              <a:rPr lang="en-US" baseline="0" dirty="0" smtClean="0"/>
              <a:t>(define square-all</a:t>
            </a:r>
          </a:p>
          <a:p>
            <a:r>
              <a:rPr lang="en-US" baseline="0" dirty="0" smtClean="0"/>
              <a:t>   (lambda (</a:t>
            </a:r>
            <a:r>
              <a:rPr lang="en-US" baseline="0" dirty="0" err="1" smtClean="0"/>
              <a:t>ls</a:t>
            </a:r>
            <a:r>
              <a:rPr lang="en-US" baseline="0" dirty="0" smtClean="0"/>
              <a:t>)</a:t>
            </a:r>
          </a:p>
          <a:p>
            <a:r>
              <a:rPr lang="en-US" baseline="0" dirty="0" smtClean="0"/>
              <a:t>      (if (null? </a:t>
            </a:r>
            <a:r>
              <a:rPr lang="en-US" baseline="0" dirty="0" err="1" smtClean="0"/>
              <a:t>ls</a:t>
            </a:r>
            <a:r>
              <a:rPr lang="en-US" baseline="0" dirty="0" smtClean="0"/>
              <a:t>)</a:t>
            </a:r>
          </a:p>
          <a:p>
            <a:r>
              <a:rPr lang="en-US" baseline="0" dirty="0" smtClean="0"/>
              <a:t>           '()</a:t>
            </a:r>
          </a:p>
          <a:p>
            <a:r>
              <a:rPr lang="en-US" baseline="0" dirty="0" smtClean="0"/>
              <a:t>           (cons (* (car </a:t>
            </a:r>
            <a:r>
              <a:rPr lang="en-US" baseline="0" dirty="0" err="1" smtClean="0"/>
              <a:t>ls</a:t>
            </a:r>
            <a:r>
              <a:rPr lang="en-US" baseline="0" dirty="0" smtClean="0"/>
              <a:t>) (car </a:t>
            </a:r>
            <a:r>
              <a:rPr lang="en-US" baseline="0" dirty="0" err="1" smtClean="0"/>
              <a:t>ls</a:t>
            </a:r>
            <a:r>
              <a:rPr lang="en-US" baseline="0" dirty="0" smtClean="0"/>
              <a:t>))</a:t>
            </a:r>
          </a:p>
          <a:p>
            <a:r>
              <a:rPr lang="en-US" baseline="0" dirty="0" smtClean="0"/>
              <a:t>                    (square-all (</a:t>
            </a:r>
            <a:r>
              <a:rPr lang="en-US" baseline="0" dirty="0" err="1" smtClean="0"/>
              <a:t>cdr</a:t>
            </a:r>
            <a:r>
              <a:rPr lang="en-US" baseline="0" dirty="0" smtClean="0"/>
              <a:t> </a:t>
            </a:r>
            <a:r>
              <a:rPr lang="en-US" baseline="0" dirty="0" err="1" smtClean="0"/>
              <a:t>ls</a:t>
            </a:r>
            <a:r>
              <a:rPr lang="en-US" baseline="0" dirty="0" smtClean="0"/>
              <a:t>))))))</a:t>
            </a:r>
          </a:p>
          <a:p>
            <a:endParaRPr lang="en-US" baseline="0" dirty="0" smtClean="0"/>
          </a:p>
          <a:p>
            <a:pPr defTabSz="912860">
              <a:defRPr/>
            </a:pPr>
            <a:r>
              <a:rPr lang="en-US" b="1" dirty="0" smtClean="0"/>
              <a:t>On the board,</a:t>
            </a:r>
            <a:r>
              <a:rPr lang="en-US" b="1" baseline="0" dirty="0" smtClean="0"/>
              <a:t> like the previous one:</a:t>
            </a:r>
            <a:endParaRPr lang="en-US" baseline="0" dirty="0" smtClean="0"/>
          </a:p>
          <a:p>
            <a:r>
              <a:rPr lang="en-US" baseline="0" dirty="0" smtClean="0"/>
              <a:t>(define make-list</a:t>
            </a:r>
          </a:p>
          <a:p>
            <a:r>
              <a:rPr lang="en-US" baseline="0" dirty="0" smtClean="0"/>
              <a:t>   (lambda (n </a:t>
            </a:r>
            <a:r>
              <a:rPr lang="en-US" baseline="0" dirty="0" err="1" smtClean="0"/>
              <a:t>obj</a:t>
            </a:r>
            <a:r>
              <a:rPr lang="en-US" baseline="0" dirty="0" smtClean="0"/>
              <a:t>)</a:t>
            </a:r>
          </a:p>
          <a:p>
            <a:r>
              <a:rPr lang="en-US" baseline="0" dirty="0" smtClean="0"/>
              <a:t>       (if (zero?  n)</a:t>
            </a:r>
          </a:p>
          <a:p>
            <a:r>
              <a:rPr lang="en-US" baseline="0" dirty="0" smtClean="0"/>
              <a:t>           '()</a:t>
            </a:r>
          </a:p>
          <a:p>
            <a:r>
              <a:rPr lang="en-US" baseline="0" dirty="0" smtClean="0"/>
              <a:t>            (cons </a:t>
            </a:r>
            <a:r>
              <a:rPr lang="en-US" baseline="0" dirty="0" err="1" smtClean="0"/>
              <a:t>obj</a:t>
            </a:r>
            <a:r>
              <a:rPr lang="en-US" baseline="0" dirty="0" smtClean="0"/>
              <a:t> (make-list (- n 1))))))</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352D5B2-AE34-4C55-AB6F-517E1ACFB39F}" type="slidenum">
              <a:rPr lang="en-US" smtClean="0"/>
              <a:pPr/>
              <a:t>33</a:t>
            </a:fld>
            <a:endParaRPr lang="en-US"/>
          </a:p>
        </p:txBody>
      </p:sp>
    </p:spTree>
    <p:extLst>
      <p:ext uri="{BB962C8B-B14F-4D97-AF65-F5344CB8AC3E}">
        <p14:creationId xmlns:p14="http://schemas.microsoft.com/office/powerpoint/2010/main" val="1799310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4</a:t>
            </a:fld>
            <a:endParaRPr lang="en-US"/>
          </a:p>
        </p:txBody>
      </p:sp>
    </p:spTree>
    <p:extLst>
      <p:ext uri="{BB962C8B-B14F-4D97-AF65-F5344CB8AC3E}">
        <p14:creationId xmlns:p14="http://schemas.microsoft.com/office/powerpoint/2010/main" val="1437644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5</a:t>
            </a:fld>
            <a:endParaRPr lang="en-US"/>
          </a:p>
        </p:txBody>
      </p:sp>
    </p:spTree>
    <p:extLst>
      <p:ext uri="{BB962C8B-B14F-4D97-AF65-F5344CB8AC3E}">
        <p14:creationId xmlns:p14="http://schemas.microsoft.com/office/powerpoint/2010/main" val="54587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8</a:t>
            </a:fld>
            <a:endParaRPr lang="en-US"/>
          </a:p>
        </p:txBody>
      </p:sp>
    </p:spTree>
    <p:extLst>
      <p:ext uri="{BB962C8B-B14F-4D97-AF65-F5344CB8AC3E}">
        <p14:creationId xmlns:p14="http://schemas.microsoft.com/office/powerpoint/2010/main" val="3393545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9</a:t>
            </a:fld>
            <a:endParaRPr lang="en-US"/>
          </a:p>
        </p:txBody>
      </p:sp>
    </p:spTree>
    <p:extLst>
      <p:ext uri="{BB962C8B-B14F-4D97-AF65-F5344CB8AC3E}">
        <p14:creationId xmlns:p14="http://schemas.microsoft.com/office/powerpoint/2010/main" val="3829526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r>
              <a:rPr lang="en-US" dirty="0" smtClean="0"/>
              <a:t>The first one is true. And according to the evaluations from the 13 or so times I have taught this, most of the students like it too!</a:t>
            </a:r>
          </a:p>
          <a:p>
            <a:endParaRPr lang="en-US" dirty="0" smtClean="0"/>
          </a:p>
          <a:p>
            <a:r>
              <a:rPr lang="en-US" dirty="0" smtClean="0"/>
              <a:t>On Senior exit surveys, one question we ask is "What is your favorite</a:t>
            </a:r>
            <a:r>
              <a:rPr lang="en-US" baseline="0" dirty="0" smtClean="0"/>
              <a:t> CSSE course?"  Every year, this one gets the most votes.</a:t>
            </a:r>
          </a:p>
          <a:p>
            <a:r>
              <a:rPr lang="en-US" b="1" baseline="0" dirty="0" smtClean="0"/>
              <a:t>Full </a:t>
            </a:r>
            <a:r>
              <a:rPr lang="en-US" b="1" baseline="0" dirty="0" err="1" smtClean="0"/>
              <a:t>dusclosure</a:t>
            </a:r>
            <a:r>
              <a:rPr lang="en-US" b="1" baseline="0" dirty="0" smtClean="0"/>
              <a:t>:</a:t>
            </a:r>
            <a:r>
              <a:rPr lang="en-US" baseline="0" dirty="0" smtClean="0"/>
              <a:t>  It usually also gets one or two votes for least favorite course</a:t>
            </a:r>
            <a:endParaRPr lang="en-US" dirty="0" smtClean="0"/>
          </a:p>
          <a:p>
            <a:endParaRPr lang="en-US" dirty="0" smtClean="0"/>
          </a:p>
          <a:p>
            <a:r>
              <a:rPr lang="en-US" dirty="0" smtClean="0"/>
              <a:t>The second</a:t>
            </a:r>
            <a:r>
              <a:rPr lang="en-US" baseline="0" dirty="0" smtClean="0"/>
              <a:t> one is true only if you don't keep up!</a:t>
            </a:r>
          </a:p>
          <a:p>
            <a:r>
              <a:rPr lang="en-US" baseline="0" dirty="0" smtClean="0"/>
              <a:t>In Spring of 2009, 61 students.  28 A's and 10 B+'s</a:t>
            </a:r>
          </a:p>
          <a:p>
            <a:r>
              <a:rPr lang="en-US" baseline="0" dirty="0" smtClean="0"/>
              <a:t>Unfortunately, every time I teach the course a few students get behind and can never catch up.</a:t>
            </a:r>
          </a:p>
          <a:p>
            <a:r>
              <a:rPr lang="en-US" baseline="0" dirty="0" smtClean="0"/>
              <a:t>Decide now that this will not be you!</a:t>
            </a:r>
          </a:p>
          <a:p>
            <a:endParaRPr lang="en-US" baseline="0" dirty="0" smtClean="0"/>
          </a:p>
          <a:p>
            <a:r>
              <a:rPr lang="en-US" baseline="0" dirty="0" smtClean="0"/>
              <a:t>On most assignments, you will spend a lot of time writing a little bit of code, and you will learn a lot.  The assignments are key.  They are cumulative.  Do not miss any,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5B7D4F8-BAB4-41B3-BA43-7C65ACC6C01C}" type="slidenum">
              <a:rPr lang="en-US" smtClean="0"/>
              <a:pPr/>
              <a:t>10</a:t>
            </a:fld>
            <a:endParaRPr lang="en-US"/>
          </a:p>
        </p:txBody>
      </p:sp>
    </p:spTree>
    <p:extLst>
      <p:ext uri="{BB962C8B-B14F-4D97-AF65-F5344CB8AC3E}">
        <p14:creationId xmlns:p14="http://schemas.microsoft.com/office/powerpoint/2010/main" val="2844561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D4BF8-2EA7-4921-B18A-5F155B1E0717}" type="slidenum">
              <a:rPr lang="en-US"/>
              <a:pPr/>
              <a:t>11</a:t>
            </a:fld>
            <a:endParaRPr lang="en-US"/>
          </a:p>
        </p:txBody>
      </p:sp>
      <p:sp>
        <p:nvSpPr>
          <p:cNvPr id="331778" name="Rectangle 2"/>
          <p:cNvSpPr>
            <a:spLocks noGrp="1" noRot="1" noChangeAspect="1" noChangeArrowheads="1" noTextEdit="1"/>
          </p:cNvSpPr>
          <p:nvPr>
            <p:ph type="sldImg"/>
          </p:nvPr>
        </p:nvSpPr>
        <p:spPr>
          <a:xfrm>
            <a:off x="458788" y="720725"/>
            <a:ext cx="6399212" cy="3600450"/>
          </a:xfrm>
          <a:ln/>
        </p:spPr>
      </p:sp>
      <p:sp>
        <p:nvSpPr>
          <p:cNvPr id="331779" name="Rectangle 3"/>
          <p:cNvSpPr>
            <a:spLocks noGrp="1" noChangeArrowheads="1"/>
          </p:cNvSpPr>
          <p:nvPr>
            <p:ph type="body" idx="1"/>
          </p:nvPr>
        </p:nvSpPr>
        <p:spPr/>
        <p:txBody>
          <a:bodyPr/>
          <a:lstStyle/>
          <a:p>
            <a:r>
              <a:rPr lang="en-US" dirty="0"/>
              <a:t>I hope to give you some background, then </a:t>
            </a:r>
            <a:r>
              <a:rPr lang="en-US" dirty="0" smtClean="0"/>
              <a:t>assign a lot of problems </a:t>
            </a:r>
            <a:r>
              <a:rPr lang="en-US" dirty="0"/>
              <a:t>that will lead you into the real learning.  </a:t>
            </a:r>
          </a:p>
          <a:p>
            <a:r>
              <a:rPr lang="en-US" dirty="0"/>
              <a:t>Don't bypass them.  </a:t>
            </a:r>
          </a:p>
          <a:p>
            <a:r>
              <a:rPr lang="en-US" dirty="0"/>
              <a:t>Welcome them.</a:t>
            </a:r>
          </a:p>
        </p:txBody>
      </p:sp>
    </p:spTree>
    <p:extLst>
      <p:ext uri="{BB962C8B-B14F-4D97-AF65-F5344CB8AC3E}">
        <p14:creationId xmlns:p14="http://schemas.microsoft.com/office/powerpoint/2010/main" val="219385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47810" name="Group 2"/>
          <p:cNvGrpSpPr>
            <a:grpSpLocks/>
          </p:cNvGrpSpPr>
          <p:nvPr/>
        </p:nvGrpSpPr>
        <p:grpSpPr bwMode="auto">
          <a:xfrm>
            <a:off x="1" y="0"/>
            <a:ext cx="12198351" cy="6851650"/>
            <a:chOff x="1" y="0"/>
            <a:chExt cx="5763" cy="4316"/>
          </a:xfrm>
        </p:grpSpPr>
        <p:sp>
          <p:nvSpPr>
            <p:cNvPr id="2478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grpSp>
          <p:nvGrpSpPr>
            <p:cNvPr id="247814" name="Group 6"/>
            <p:cNvGrpSpPr>
              <a:grpSpLocks/>
            </p:cNvGrpSpPr>
            <p:nvPr/>
          </p:nvGrpSpPr>
          <p:grpSpPr bwMode="auto">
            <a:xfrm>
              <a:off x="288" y="0"/>
              <a:ext cx="5098" cy="4316"/>
              <a:chOff x="288" y="0"/>
              <a:chExt cx="5098" cy="4316"/>
            </a:xfrm>
          </p:grpSpPr>
          <p:sp>
            <p:nvSpPr>
              <p:cNvPr id="2478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grpSp>
        <p:sp>
          <p:nvSpPr>
            <p:cNvPr id="2478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7831"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n-US"/>
            </a:p>
          </p:txBody>
        </p:sp>
        <p:sp>
          <p:nvSpPr>
            <p:cNvPr id="247832"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n-US"/>
            </a:p>
          </p:txBody>
        </p:sp>
        <p:sp>
          <p:nvSpPr>
            <p:cNvPr id="2478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7834"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n-US"/>
            </a:p>
          </p:txBody>
        </p:sp>
        <p:sp>
          <p:nvSpPr>
            <p:cNvPr id="247835"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n-US"/>
            </a:p>
          </p:txBody>
        </p:sp>
        <p:sp>
          <p:nvSpPr>
            <p:cNvPr id="247836"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n-US"/>
            </a:p>
          </p:txBody>
        </p:sp>
        <p:sp>
          <p:nvSpPr>
            <p:cNvPr id="247837"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n-US"/>
            </a:p>
          </p:txBody>
        </p:sp>
        <p:sp>
          <p:nvSpPr>
            <p:cNvPr id="247838"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n-US"/>
            </a:p>
          </p:txBody>
        </p:sp>
        <p:grpSp>
          <p:nvGrpSpPr>
            <p:cNvPr id="247839" name="Group 31"/>
            <p:cNvGrpSpPr>
              <a:grpSpLocks/>
            </p:cNvGrpSpPr>
            <p:nvPr/>
          </p:nvGrpSpPr>
          <p:grpSpPr bwMode="auto">
            <a:xfrm>
              <a:off x="1" y="392"/>
              <a:ext cx="5758" cy="1571"/>
              <a:chOff x="1" y="392"/>
              <a:chExt cx="5758" cy="1571"/>
            </a:xfrm>
          </p:grpSpPr>
          <p:sp>
            <p:nvSpPr>
              <p:cNvPr id="24784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n-US"/>
              </a:p>
            </p:txBody>
          </p:sp>
          <p:sp>
            <p:nvSpPr>
              <p:cNvPr id="24784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n-US"/>
              </a:p>
            </p:txBody>
          </p:sp>
          <p:sp>
            <p:nvSpPr>
              <p:cNvPr id="24784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n-US"/>
              </a:p>
            </p:txBody>
          </p:sp>
          <p:sp>
            <p:nvSpPr>
              <p:cNvPr id="24784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n-US"/>
              </a:p>
            </p:txBody>
          </p:sp>
          <p:sp>
            <p:nvSpPr>
              <p:cNvPr id="24784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n-US"/>
              </a:p>
            </p:txBody>
          </p:sp>
        </p:grpSp>
        <p:sp>
          <p:nvSpPr>
            <p:cNvPr id="247845"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n-US"/>
            </a:p>
          </p:txBody>
        </p:sp>
        <p:sp>
          <p:nvSpPr>
            <p:cNvPr id="247846"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n-US"/>
            </a:p>
          </p:txBody>
        </p:sp>
      </p:grpSp>
      <p:sp>
        <p:nvSpPr>
          <p:cNvPr id="247847" name="Rectangle 39"/>
          <p:cNvSpPr>
            <a:spLocks noGrp="1" noChangeArrowheads="1"/>
          </p:cNvSpPr>
          <p:nvPr>
            <p:ph type="ctrTitle" sz="quarter"/>
          </p:nvPr>
        </p:nvSpPr>
        <p:spPr>
          <a:xfrm>
            <a:off x="914400" y="1692276"/>
            <a:ext cx="10363200" cy="1736725"/>
          </a:xfrm>
        </p:spPr>
        <p:txBody>
          <a:bodyPr anchor="b"/>
          <a:lstStyle>
            <a:lvl1pPr>
              <a:defRPr sz="5400"/>
            </a:lvl1pPr>
          </a:lstStyle>
          <a:p>
            <a:r>
              <a:rPr lang="en-US"/>
              <a:t>Click to edit Master title style</a:t>
            </a:r>
          </a:p>
        </p:txBody>
      </p:sp>
      <p:sp>
        <p:nvSpPr>
          <p:cNvPr id="247848" name="Rectangle 40"/>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247849" name="Rectangle 41"/>
          <p:cNvSpPr>
            <a:spLocks noGrp="1" noChangeArrowheads="1"/>
          </p:cNvSpPr>
          <p:nvPr>
            <p:ph type="dt" sz="quarter" idx="2"/>
          </p:nvPr>
        </p:nvSpPr>
        <p:spPr/>
        <p:txBody>
          <a:bodyPr/>
          <a:lstStyle>
            <a:lvl1pPr>
              <a:defRPr/>
            </a:lvl1pPr>
          </a:lstStyle>
          <a:p>
            <a:endParaRPr lang="en-US"/>
          </a:p>
        </p:txBody>
      </p:sp>
      <p:sp>
        <p:nvSpPr>
          <p:cNvPr id="247850" name="Rectangle 42"/>
          <p:cNvSpPr>
            <a:spLocks noGrp="1" noChangeArrowheads="1"/>
          </p:cNvSpPr>
          <p:nvPr>
            <p:ph type="ftr" sz="quarter" idx="3"/>
          </p:nvPr>
        </p:nvSpPr>
        <p:spPr/>
        <p:txBody>
          <a:bodyPr/>
          <a:lstStyle>
            <a:lvl1pPr>
              <a:defRPr/>
            </a:lvl1pPr>
          </a:lstStyle>
          <a:p>
            <a:endParaRPr lang="en-US"/>
          </a:p>
        </p:txBody>
      </p:sp>
      <p:sp>
        <p:nvSpPr>
          <p:cNvPr id="247851" name="Rectangle 43"/>
          <p:cNvSpPr>
            <a:spLocks noGrp="1" noChangeArrowheads="1"/>
          </p:cNvSpPr>
          <p:nvPr>
            <p:ph type="sldNum" sz="quarter" idx="4"/>
          </p:nvPr>
        </p:nvSpPr>
        <p:spPr/>
        <p:txBody>
          <a:bodyPr/>
          <a:lstStyle>
            <a:lvl1pPr>
              <a:defRPr/>
            </a:lvl1pPr>
          </a:lstStyle>
          <a:p>
            <a:fld id="{47FB2ED1-7D44-4B17-95E3-A36BE60D63B1}"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8FACD6-9AED-4B5E-9EFC-B974ADE5FCE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D0B186-D861-4E4D-A82E-48974E0EDB1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1"/>
            <a:ext cx="53848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41763"/>
            <a:ext cx="53848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43638"/>
            <a:ext cx="2844800" cy="457200"/>
          </a:xfrm>
        </p:spPr>
        <p:txBody>
          <a:bodyPr/>
          <a:lstStyle>
            <a:lvl1pPr>
              <a:defRPr/>
            </a:lvl1pPr>
          </a:lstStyle>
          <a:p>
            <a:endParaRPr 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3638"/>
            <a:ext cx="2844800" cy="457200"/>
          </a:xfrm>
        </p:spPr>
        <p:txBody>
          <a:bodyPr/>
          <a:lstStyle>
            <a:lvl1pPr>
              <a:defRPr/>
            </a:lvl1pPr>
          </a:lstStyle>
          <a:p>
            <a:fld id="{CB9ADB0E-4C8C-4C40-B2CC-A7EA872F08B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3638"/>
            <a:ext cx="28448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3638"/>
            <a:ext cx="2844800" cy="457200"/>
          </a:xfrm>
        </p:spPr>
        <p:txBody>
          <a:bodyPr/>
          <a:lstStyle>
            <a:lvl1pPr>
              <a:defRPr/>
            </a:lvl1pPr>
          </a:lstStyle>
          <a:p>
            <a:fld id="{148CBBCA-5874-402D-866C-9872642CCAB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2C86AE-C0FC-4D7D-9362-A038D8CF71D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DB9ACC-FFD5-45B0-B185-BD861D8A88B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D71972B-33D4-4295-A3F0-8D34ABEAD78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E992FD3-6A99-4F83-A447-0655CD50A5F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64885B-43D5-4D90-BC3E-B725BEEC90B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63AF9E8-57AA-4278-AA3D-6F2996E2670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472A70D-05CA-41CC-90C3-EBB6B6D369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57D1919-0DCC-4B02-8CB2-B56A8909983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246786" name="Group 2"/>
          <p:cNvGrpSpPr>
            <a:grpSpLocks/>
          </p:cNvGrpSpPr>
          <p:nvPr/>
        </p:nvGrpSpPr>
        <p:grpSpPr bwMode="auto">
          <a:xfrm>
            <a:off x="2118" y="0"/>
            <a:ext cx="12198349" cy="6851650"/>
            <a:chOff x="1" y="0"/>
            <a:chExt cx="5763" cy="4316"/>
          </a:xfrm>
        </p:grpSpPr>
        <p:sp>
          <p:nvSpPr>
            <p:cNvPr id="246787"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788"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789"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grpSp>
          <p:nvGrpSpPr>
            <p:cNvPr id="246790" name="Group 6"/>
            <p:cNvGrpSpPr>
              <a:grpSpLocks/>
            </p:cNvGrpSpPr>
            <p:nvPr/>
          </p:nvGrpSpPr>
          <p:grpSpPr bwMode="auto">
            <a:xfrm>
              <a:off x="288" y="0"/>
              <a:ext cx="5098" cy="4316"/>
              <a:chOff x="288" y="0"/>
              <a:chExt cx="5098" cy="4316"/>
            </a:xfrm>
          </p:grpSpPr>
          <p:sp>
            <p:nvSpPr>
              <p:cNvPr id="246791"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2"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3"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4"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5"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6"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7"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8"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9"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0"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1"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2"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3"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grpSp>
        <p:sp>
          <p:nvSpPr>
            <p:cNvPr id="246804"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805"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806"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6807"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n-US"/>
            </a:p>
          </p:txBody>
        </p:sp>
        <p:sp>
          <p:nvSpPr>
            <p:cNvPr id="246808"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n-US"/>
            </a:p>
          </p:txBody>
        </p:sp>
        <p:sp>
          <p:nvSpPr>
            <p:cNvPr id="246809"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6810"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n-US"/>
            </a:p>
          </p:txBody>
        </p:sp>
        <p:sp>
          <p:nvSpPr>
            <p:cNvPr id="246811"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n-US"/>
            </a:p>
          </p:txBody>
        </p:sp>
        <p:sp>
          <p:nvSpPr>
            <p:cNvPr id="246812"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n-US"/>
            </a:p>
          </p:txBody>
        </p:sp>
        <p:sp>
          <p:nvSpPr>
            <p:cNvPr id="246813"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n-US"/>
            </a:p>
          </p:txBody>
        </p:sp>
        <p:sp>
          <p:nvSpPr>
            <p:cNvPr id="246814"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n-US"/>
            </a:p>
          </p:txBody>
        </p:sp>
        <p:grpSp>
          <p:nvGrpSpPr>
            <p:cNvPr id="246815" name="Group 31"/>
            <p:cNvGrpSpPr>
              <a:grpSpLocks/>
            </p:cNvGrpSpPr>
            <p:nvPr/>
          </p:nvGrpSpPr>
          <p:grpSpPr bwMode="auto">
            <a:xfrm>
              <a:off x="1" y="392"/>
              <a:ext cx="5758" cy="1571"/>
              <a:chOff x="1" y="392"/>
              <a:chExt cx="5758" cy="1571"/>
            </a:xfrm>
          </p:grpSpPr>
          <p:sp>
            <p:nvSpPr>
              <p:cNvPr id="246816"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n-US"/>
              </a:p>
            </p:txBody>
          </p:sp>
          <p:sp>
            <p:nvSpPr>
              <p:cNvPr id="246817"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n-US"/>
              </a:p>
            </p:txBody>
          </p:sp>
          <p:sp>
            <p:nvSpPr>
              <p:cNvPr id="246818"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n-US"/>
              </a:p>
            </p:txBody>
          </p:sp>
          <p:sp>
            <p:nvSpPr>
              <p:cNvPr id="246819"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n-US"/>
              </a:p>
            </p:txBody>
          </p:sp>
          <p:sp>
            <p:nvSpPr>
              <p:cNvPr id="246820"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n-US"/>
              </a:p>
            </p:txBody>
          </p:sp>
        </p:grpSp>
        <p:sp>
          <p:nvSpPr>
            <p:cNvPr id="246821"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n-US"/>
            </a:p>
          </p:txBody>
        </p:sp>
        <p:sp>
          <p:nvSpPr>
            <p:cNvPr id="246822"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n-US"/>
            </a:p>
          </p:txBody>
        </p:sp>
      </p:grpSp>
      <p:sp>
        <p:nvSpPr>
          <p:cNvPr id="246823" name="Rectangle 39"/>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246824" name="Rectangle 40"/>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endParaRPr lang="en-US"/>
          </a:p>
        </p:txBody>
      </p:sp>
      <p:sp>
        <p:nvSpPr>
          <p:cNvPr id="246825" name="Rectangle 41"/>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endParaRPr lang="en-US"/>
          </a:p>
        </p:txBody>
      </p:sp>
      <p:sp>
        <p:nvSpPr>
          <p:cNvPr id="246826" name="Rectangle 42"/>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8061D0A9-FECA-4FBD-9703-9A15C89EB24A}" type="slidenum">
              <a:rPr lang="en-US"/>
              <a:pPr/>
              <a:t>‹#›</a:t>
            </a:fld>
            <a:endParaRPr lang="en-US"/>
          </a:p>
        </p:txBody>
      </p:sp>
      <p:sp>
        <p:nvSpPr>
          <p:cNvPr id="246827" name="Rectangle 43"/>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ctrTitle"/>
          </p:nvPr>
        </p:nvSpPr>
        <p:spPr>
          <a:xfrm>
            <a:off x="1981200" y="1692276"/>
            <a:ext cx="8305800" cy="1736725"/>
          </a:xfrm>
        </p:spPr>
        <p:txBody>
          <a:bodyPr/>
          <a:lstStyle/>
          <a:p>
            <a:r>
              <a:rPr lang="en-US" dirty="0"/>
              <a:t>CSSE 304 </a:t>
            </a:r>
            <a:r>
              <a:rPr lang="en-US" dirty="0" smtClean="0"/>
              <a:t>Day 3</a:t>
            </a:r>
            <a:endParaRPr lang="en-US" dirty="0"/>
          </a:p>
        </p:txBody>
      </p:sp>
      <p:sp>
        <p:nvSpPr>
          <p:cNvPr id="273411" name="Rectangle 3"/>
          <p:cNvSpPr>
            <a:spLocks noGrp="1" noChangeArrowheads="1"/>
          </p:cNvSpPr>
          <p:nvPr>
            <p:ph type="subTitle" idx="1"/>
          </p:nvPr>
        </p:nvSpPr>
        <p:spPr>
          <a:xfrm>
            <a:off x="2933700" y="3429000"/>
            <a:ext cx="6400800" cy="1752600"/>
          </a:xfrm>
        </p:spPr>
        <p:txBody>
          <a:bodyPr/>
          <a:lstStyle/>
          <a:p>
            <a:r>
              <a:rPr lang="en-US" dirty="0" smtClean="0"/>
              <a:t>(Announcements</a:t>
            </a:r>
            <a:br>
              <a:rPr lang="en-US" dirty="0" smtClean="0"/>
            </a:br>
            <a:r>
              <a:rPr lang="en-US" dirty="0" smtClean="0"/>
              <a:t>Call Roll)</a:t>
            </a:r>
          </a:p>
          <a:p>
            <a:r>
              <a:rPr lang="en-US" dirty="0" smtClean="0"/>
              <a:t>Instructor Intro</a:t>
            </a:r>
            <a:endParaRPr lang="en-US" dirty="0"/>
          </a:p>
          <a:p>
            <a:r>
              <a:rPr lang="en-US" dirty="0" smtClean="0"/>
              <a:t>Course Intro</a:t>
            </a:r>
          </a:p>
          <a:p>
            <a:r>
              <a:rPr lang="en-US" dirty="0" smtClean="0"/>
              <a:t>Cond</a:t>
            </a:r>
          </a:p>
          <a:p>
            <a:r>
              <a:rPr lang="en-US" dirty="0" smtClean="0"/>
              <a:t>Recursion practice</a:t>
            </a:r>
            <a:endParaRPr lang="en-US" dirty="0"/>
          </a:p>
        </p:txBody>
      </p:sp>
      <p:sp>
        <p:nvSpPr>
          <p:cNvPr id="2" name="TextBox 1"/>
          <p:cNvSpPr txBox="1"/>
          <p:nvPr/>
        </p:nvSpPr>
        <p:spPr>
          <a:xfrm>
            <a:off x="2209800" y="533400"/>
            <a:ext cx="7848600" cy="1569660"/>
          </a:xfrm>
          <a:prstGeom prst="rect">
            <a:avLst/>
          </a:prstGeom>
          <a:solidFill>
            <a:srgbClr val="3F6DFF"/>
          </a:solidFill>
        </p:spPr>
        <p:txBody>
          <a:bodyPr wrap="square" rtlCol="0">
            <a:spAutoFit/>
          </a:bodyPr>
          <a:lstStyle/>
          <a:p>
            <a:r>
              <a:rPr lang="en-US" sz="3200" dirty="0"/>
              <a:t>Puzzle:  </a:t>
            </a:r>
          </a:p>
          <a:p>
            <a:r>
              <a:rPr lang="en-US" sz="3200" dirty="0"/>
              <a:t>Can we overwrite  lambda?  </a:t>
            </a:r>
            <a:br>
              <a:rPr lang="en-US" sz="3200" dirty="0"/>
            </a:br>
            <a:r>
              <a:rPr lang="en-US" sz="3200" dirty="0"/>
              <a:t>I.e. </a:t>
            </a:r>
            <a:r>
              <a:rPr lang="en-US" sz="3200" b="1" dirty="0">
                <a:solidFill>
                  <a:srgbClr val="FFFF00"/>
                </a:solidFill>
              </a:rPr>
              <a:t>(define (lambda n) (* n n)) </a:t>
            </a:r>
            <a:r>
              <a:rPr lang="en-US" sz="3200" dirty="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Rumors about the course</a:t>
            </a:r>
          </a:p>
        </p:txBody>
      </p:sp>
      <p:sp>
        <p:nvSpPr>
          <p:cNvPr id="92163" name="Rectangle 3"/>
          <p:cNvSpPr>
            <a:spLocks noGrp="1" noChangeArrowheads="1"/>
          </p:cNvSpPr>
          <p:nvPr>
            <p:ph type="body" idx="1"/>
          </p:nvPr>
        </p:nvSpPr>
        <p:spPr/>
        <p:txBody>
          <a:bodyPr/>
          <a:lstStyle/>
          <a:p>
            <a:r>
              <a:rPr lang="en-US" dirty="0"/>
              <a:t>You may have heard these:</a:t>
            </a:r>
          </a:p>
          <a:p>
            <a:pPr lvl="1"/>
            <a:r>
              <a:rPr lang="en-US" dirty="0"/>
              <a:t>I like to teach it</a:t>
            </a:r>
          </a:p>
          <a:p>
            <a:pPr lvl="1"/>
            <a:r>
              <a:rPr lang="en-US" dirty="0"/>
              <a:t>It’s impossibly difficult</a:t>
            </a:r>
          </a:p>
        </p:txBody>
      </p:sp>
    </p:spTree>
    <p:extLst>
      <p:ext uri="{BB962C8B-B14F-4D97-AF65-F5344CB8AC3E}">
        <p14:creationId xmlns:p14="http://schemas.microsoft.com/office/powerpoint/2010/main" val="2572670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1981200" y="277813"/>
            <a:ext cx="8229600" cy="596900"/>
          </a:xfrm>
        </p:spPr>
        <p:txBody>
          <a:bodyPr/>
          <a:lstStyle/>
          <a:p>
            <a:r>
              <a:rPr lang="en-US"/>
              <a:t>Course Intro</a:t>
            </a:r>
          </a:p>
        </p:txBody>
      </p:sp>
      <p:sp>
        <p:nvSpPr>
          <p:cNvPr id="329731" name="Rectangle 3"/>
          <p:cNvSpPr>
            <a:spLocks noGrp="1" noChangeArrowheads="1"/>
          </p:cNvSpPr>
          <p:nvPr>
            <p:ph type="body" idx="1"/>
          </p:nvPr>
        </p:nvSpPr>
        <p:spPr>
          <a:xfrm>
            <a:off x="2286000" y="1371600"/>
            <a:ext cx="8077200" cy="4419600"/>
          </a:xfrm>
        </p:spPr>
        <p:txBody>
          <a:bodyPr/>
          <a:lstStyle/>
          <a:p>
            <a:pPr>
              <a:lnSpc>
                <a:spcPct val="90000"/>
              </a:lnSpc>
              <a:spcBef>
                <a:spcPts val="1200"/>
              </a:spcBef>
            </a:pPr>
            <a:r>
              <a:rPr lang="en-US" dirty="0"/>
              <a:t>Education is not a spectator sport.  </a:t>
            </a:r>
          </a:p>
          <a:p>
            <a:pPr>
              <a:lnSpc>
                <a:spcPct val="90000"/>
              </a:lnSpc>
              <a:spcBef>
                <a:spcPts val="1200"/>
              </a:spcBef>
            </a:pPr>
            <a:r>
              <a:rPr lang="en-US" dirty="0">
                <a:solidFill>
                  <a:srgbClr val="FFFF00"/>
                </a:solidFill>
              </a:rPr>
              <a:t>You can only learn a little bit by watching me.  </a:t>
            </a:r>
          </a:p>
          <a:p>
            <a:pPr>
              <a:lnSpc>
                <a:spcPct val="90000"/>
              </a:lnSpc>
              <a:spcBef>
                <a:spcPts val="1200"/>
              </a:spcBef>
            </a:pPr>
            <a:r>
              <a:rPr lang="en-US" dirty="0"/>
              <a:t>Most of what you learn will be because of what you read for yourself, think for yourself, code for yourself.</a:t>
            </a:r>
          </a:p>
          <a:p>
            <a:pPr>
              <a:lnSpc>
                <a:spcPct val="90000"/>
              </a:lnSpc>
              <a:spcBef>
                <a:spcPts val="1200"/>
              </a:spcBef>
            </a:pPr>
            <a:r>
              <a:rPr lang="en-US" dirty="0">
                <a:solidFill>
                  <a:srgbClr val="FFFF00"/>
                </a:solidFill>
              </a:rPr>
              <a:t>Don't </a:t>
            </a:r>
            <a:r>
              <a:rPr lang="en-US" dirty="0" smtClean="0">
                <a:solidFill>
                  <a:srgbClr val="FFFF00"/>
                </a:solidFill>
              </a:rPr>
              <a:t>take </a:t>
            </a:r>
            <a:r>
              <a:rPr lang="en-US" dirty="0">
                <a:solidFill>
                  <a:srgbClr val="FFFF00"/>
                </a:solidFill>
              </a:rPr>
              <a:t>the "Here I am, teach me!" approach!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t>What the course is NOT called: </a:t>
            </a:r>
          </a:p>
        </p:txBody>
      </p:sp>
      <p:sp>
        <p:nvSpPr>
          <p:cNvPr id="332803" name="Rectangle 3"/>
          <p:cNvSpPr>
            <a:spLocks noGrp="1" noChangeArrowheads="1"/>
          </p:cNvSpPr>
          <p:nvPr>
            <p:ph type="body" idx="1"/>
          </p:nvPr>
        </p:nvSpPr>
        <p:spPr>
          <a:xfrm>
            <a:off x="2438400" y="1676400"/>
            <a:ext cx="7696200" cy="3810000"/>
          </a:xfrm>
        </p:spPr>
        <p:txBody>
          <a:bodyPr/>
          <a:lstStyle/>
          <a:p>
            <a:pPr>
              <a:lnSpc>
                <a:spcPct val="80000"/>
              </a:lnSpc>
              <a:spcBef>
                <a:spcPts val="1200"/>
              </a:spcBef>
            </a:pPr>
            <a:r>
              <a:rPr lang="en-US" sz="2800" dirty="0"/>
              <a:t>Let's superficially learn about 5 new languages.</a:t>
            </a:r>
          </a:p>
          <a:p>
            <a:pPr lvl="1">
              <a:lnSpc>
                <a:spcPct val="80000"/>
              </a:lnSpc>
              <a:spcBef>
                <a:spcPts val="1200"/>
              </a:spcBef>
            </a:pPr>
            <a:r>
              <a:rPr lang="en-US" dirty="0"/>
              <a:t>Which ones should we study?  </a:t>
            </a:r>
          </a:p>
          <a:p>
            <a:pPr lvl="1">
              <a:lnSpc>
                <a:spcPct val="80000"/>
              </a:lnSpc>
              <a:spcBef>
                <a:spcPts val="1200"/>
              </a:spcBef>
            </a:pPr>
            <a:r>
              <a:rPr lang="en-US" dirty="0"/>
              <a:t>Which are going to be most important in 20 years?  </a:t>
            </a:r>
            <a:r>
              <a:rPr lang="en-US" dirty="0" smtClean="0"/>
              <a:t>40 years?</a:t>
            </a:r>
            <a:endParaRPr lang="en-US" dirty="0"/>
          </a:p>
          <a:p>
            <a:pPr lvl="1">
              <a:lnSpc>
                <a:spcPct val="80000"/>
              </a:lnSpc>
              <a:spcBef>
                <a:spcPts val="1200"/>
              </a:spcBef>
            </a:pPr>
            <a:r>
              <a:rPr lang="en-US" dirty="0"/>
              <a:t>How many people think you will program in C, C++, </a:t>
            </a:r>
            <a:r>
              <a:rPr lang="en-US" dirty="0" smtClean="0"/>
              <a:t>Python, </a:t>
            </a:r>
            <a:r>
              <a:rPr lang="en-US" dirty="0"/>
              <a:t>PHP, or Java in </a:t>
            </a:r>
            <a:r>
              <a:rPr lang="en-US" dirty="0" smtClean="0"/>
              <a:t>2050?  </a:t>
            </a:r>
            <a:endParaRPr lang="en-US" dirty="0"/>
          </a:p>
          <a:p>
            <a:pPr lvl="1">
              <a:lnSpc>
                <a:spcPct val="80000"/>
              </a:lnSpc>
              <a:spcBef>
                <a:spcPts val="1200"/>
              </a:spcBef>
            </a:pPr>
            <a:r>
              <a:rPr lang="en-US" dirty="0"/>
              <a:t>Actually, you probably will!  </a:t>
            </a:r>
          </a:p>
          <a:p>
            <a:pPr lvl="1">
              <a:lnSpc>
                <a:spcPct val="80000"/>
              </a:lnSpc>
              <a:spcBef>
                <a:spcPts val="1200"/>
              </a:spcBef>
            </a:pPr>
            <a:r>
              <a:rPr lang="en-US" b="1" dirty="0"/>
              <a:t>Old languages never die, they just mutate to include new paradigms.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28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28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28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28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28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1981200" y="152400"/>
            <a:ext cx="8229600" cy="1600200"/>
          </a:xfrm>
        </p:spPr>
        <p:txBody>
          <a:bodyPr/>
          <a:lstStyle/>
          <a:p>
            <a:r>
              <a:rPr lang="en-US"/>
              <a:t>I want you to become a linguist</a:t>
            </a:r>
          </a:p>
        </p:txBody>
      </p:sp>
      <p:sp>
        <p:nvSpPr>
          <p:cNvPr id="333827" name="Rectangle 3"/>
          <p:cNvSpPr>
            <a:spLocks noGrp="1" noChangeArrowheads="1"/>
          </p:cNvSpPr>
          <p:nvPr>
            <p:ph type="body" idx="1"/>
          </p:nvPr>
        </p:nvSpPr>
        <p:spPr>
          <a:xfrm>
            <a:off x="1752600" y="1828800"/>
            <a:ext cx="8686800" cy="2971800"/>
          </a:xfrm>
        </p:spPr>
        <p:txBody>
          <a:bodyPr/>
          <a:lstStyle/>
          <a:p>
            <a:pPr>
              <a:lnSpc>
                <a:spcPct val="90000"/>
              </a:lnSpc>
              <a:spcAft>
                <a:spcPts val="1800"/>
              </a:spcAft>
            </a:pPr>
            <a:r>
              <a:rPr lang="en-US" sz="2800" dirty="0"/>
              <a:t>A linguist usually knows only few languages well, but she knows bits and pieces of other languages.  </a:t>
            </a:r>
          </a:p>
          <a:p>
            <a:pPr>
              <a:lnSpc>
                <a:spcPct val="90000"/>
              </a:lnSpc>
              <a:spcAft>
                <a:spcPts val="1800"/>
              </a:spcAft>
            </a:pPr>
            <a:r>
              <a:rPr lang="en-US" sz="2800" dirty="0"/>
              <a:t>What distinguishes the linguist is knowing </a:t>
            </a:r>
            <a:r>
              <a:rPr lang="en-US" sz="2800" b="1" dirty="0">
                <a:solidFill>
                  <a:srgbClr val="FFFF00"/>
                </a:solidFill>
              </a:rPr>
              <a:t>principles</a:t>
            </a:r>
            <a:r>
              <a:rPr lang="en-US" sz="2800" dirty="0">
                <a:solidFill>
                  <a:srgbClr val="FFFF00"/>
                </a:solidFill>
              </a:rPr>
              <a:t> </a:t>
            </a:r>
            <a:r>
              <a:rPr lang="en-US" sz="2800" dirty="0"/>
              <a:t>behind languages.  </a:t>
            </a:r>
          </a:p>
          <a:p>
            <a:pPr>
              <a:lnSpc>
                <a:spcPct val="90000"/>
              </a:lnSpc>
              <a:spcAft>
                <a:spcPts val="1800"/>
              </a:spcAft>
            </a:pPr>
            <a:r>
              <a:rPr lang="en-US" sz="2800" dirty="0"/>
              <a:t>My dictionary defines </a:t>
            </a:r>
            <a:r>
              <a:rPr lang="en-US" sz="2800" i="1" dirty="0"/>
              <a:t>linguist</a:t>
            </a:r>
            <a:r>
              <a:rPr lang="en-US" sz="2800" dirty="0"/>
              <a:t> as "a person who studies the history and structure of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3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38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t>What to cover?</a:t>
            </a:r>
          </a:p>
        </p:txBody>
      </p:sp>
      <p:sp>
        <p:nvSpPr>
          <p:cNvPr id="334851" name="Rectangle 3"/>
          <p:cNvSpPr>
            <a:spLocks noGrp="1" noChangeArrowheads="1"/>
          </p:cNvSpPr>
          <p:nvPr>
            <p:ph type="body" idx="1"/>
          </p:nvPr>
        </p:nvSpPr>
        <p:spPr>
          <a:xfrm>
            <a:off x="1828800" y="1295400"/>
            <a:ext cx="8412480" cy="5334000"/>
          </a:xfrm>
        </p:spPr>
        <p:txBody>
          <a:bodyPr/>
          <a:lstStyle/>
          <a:p>
            <a:pPr>
              <a:spcAft>
                <a:spcPts val="1800"/>
              </a:spcAft>
            </a:pPr>
            <a:r>
              <a:rPr lang="en-US" dirty="0"/>
              <a:t>"PLC" is such a broad area that we could easily offer 3 courses on just the elementary concepts central to programming languages today, with almost no intersection.  (</a:t>
            </a:r>
            <a:r>
              <a:rPr lang="en-US" dirty="0" smtClean="0"/>
              <a:t>PLP)</a:t>
            </a:r>
            <a:endParaRPr lang="en-US" dirty="0"/>
          </a:p>
          <a:p>
            <a:pPr>
              <a:spcAft>
                <a:spcPts val="1800"/>
              </a:spcAft>
            </a:pPr>
            <a:r>
              <a:rPr lang="en-US" dirty="0" smtClean="0"/>
              <a:t>Some </a:t>
            </a:r>
            <a:r>
              <a:rPr lang="en-US" dirty="0"/>
              <a:t>hard choices have to be </a:t>
            </a:r>
            <a:r>
              <a:rPr lang="en-US" dirty="0" smtClean="0"/>
              <a:t>made</a:t>
            </a:r>
          </a:p>
          <a:p>
            <a:r>
              <a:rPr lang="en-US" dirty="0" smtClean="0"/>
              <a:t>Will you like my choices?</a:t>
            </a:r>
          </a:p>
          <a:p>
            <a:pPr lvl="1"/>
            <a:r>
              <a:rPr lang="en-US" dirty="0"/>
              <a:t>No matter what choices I make, many important things will be left out.  </a:t>
            </a:r>
          </a:p>
          <a:p>
            <a:pPr marL="0" indent="0">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1981200" y="76201"/>
            <a:ext cx="8229600" cy="650875"/>
          </a:xfrm>
        </p:spPr>
        <p:txBody>
          <a:bodyPr/>
          <a:lstStyle/>
          <a:p>
            <a:r>
              <a:rPr lang="en-US" b="1"/>
              <a:t>Anatomy vs. Physiology</a:t>
            </a:r>
          </a:p>
        </p:txBody>
      </p:sp>
      <p:sp>
        <p:nvSpPr>
          <p:cNvPr id="336899" name="Rectangle 3"/>
          <p:cNvSpPr>
            <a:spLocks noGrp="1" noChangeArrowheads="1"/>
          </p:cNvSpPr>
          <p:nvPr>
            <p:ph type="body" idx="1"/>
          </p:nvPr>
        </p:nvSpPr>
        <p:spPr>
          <a:xfrm>
            <a:off x="1752600" y="685800"/>
            <a:ext cx="8610600" cy="3276600"/>
          </a:xfrm>
        </p:spPr>
        <p:txBody>
          <a:bodyPr/>
          <a:lstStyle/>
          <a:p>
            <a:pPr>
              <a:spcBef>
                <a:spcPts val="1800"/>
              </a:spcBef>
              <a:buNone/>
            </a:pPr>
            <a:r>
              <a:rPr lang="en-US" b="1" dirty="0"/>
              <a:t>from Encyclopedia Americana:</a:t>
            </a:r>
          </a:p>
          <a:p>
            <a:pPr>
              <a:spcBef>
                <a:spcPts val="1800"/>
              </a:spcBef>
              <a:buNone/>
            </a:pPr>
            <a:r>
              <a:rPr lang="en-US" sz="2800" b="1" i="1" dirty="0">
                <a:solidFill>
                  <a:srgbClr val="FFFF00"/>
                </a:solidFill>
              </a:rPr>
              <a:t>Physiology</a:t>
            </a:r>
            <a:r>
              <a:rPr lang="en-US" sz="2800" dirty="0"/>
              <a:t> is the study of processes common to all living organisms, as well as those special to particular groups of animals and plants. </a:t>
            </a:r>
          </a:p>
          <a:p>
            <a:pPr>
              <a:spcBef>
                <a:spcPts val="1800"/>
              </a:spcBef>
              <a:buNone/>
            </a:pPr>
            <a:r>
              <a:rPr lang="en-US" sz="2800" dirty="0"/>
              <a:t>Traditionally physiology has focused on the </a:t>
            </a:r>
            <a:r>
              <a:rPr lang="en-US" sz="2800" b="1" dirty="0">
                <a:solidFill>
                  <a:srgbClr val="FFFF00"/>
                </a:solidFill>
              </a:rPr>
              <a:t>FUNCTIONS</a:t>
            </a:r>
            <a:r>
              <a:rPr lang="en-US" sz="2800" dirty="0"/>
              <a:t> of these processes, relying on experimental methods to observe the processes under controlled conditions.</a:t>
            </a:r>
          </a:p>
        </p:txBody>
      </p:sp>
      <p:sp>
        <p:nvSpPr>
          <p:cNvPr id="336900" name="Text Box 4"/>
          <p:cNvSpPr txBox="1">
            <a:spLocks noChangeArrowheads="1"/>
          </p:cNvSpPr>
          <p:nvPr/>
        </p:nvSpPr>
        <p:spPr bwMode="auto">
          <a:xfrm>
            <a:off x="2057400" y="5181600"/>
            <a:ext cx="8077200" cy="1600438"/>
          </a:xfrm>
          <a:prstGeom prst="rect">
            <a:avLst/>
          </a:prstGeom>
          <a:solidFill>
            <a:srgbClr val="3F6DFF"/>
          </a:solidFill>
          <a:ln w="9525">
            <a:noFill/>
            <a:miter lim="800000"/>
            <a:headEnd/>
            <a:tailEnd/>
          </a:ln>
          <a:effectLst/>
        </p:spPr>
        <p:txBody>
          <a:bodyPr>
            <a:spAutoFit/>
          </a:bodyPr>
          <a:lstStyle/>
          <a:p>
            <a:pPr>
              <a:spcBef>
                <a:spcPct val="50000"/>
              </a:spcBef>
            </a:pPr>
            <a:r>
              <a:rPr lang="en-US" sz="2800" dirty="0">
                <a:effectLst>
                  <a:outerShdw blurRad="38100" dist="38100" dir="2700000" algn="tl">
                    <a:srgbClr val="000000"/>
                  </a:outerShdw>
                </a:effectLst>
                <a:latin typeface="+mn-lt"/>
              </a:rPr>
              <a:t>A visit to the zoo:   </a:t>
            </a:r>
          </a:p>
          <a:p>
            <a:pPr>
              <a:spcBef>
                <a:spcPct val="50000"/>
              </a:spcBef>
            </a:pPr>
            <a:r>
              <a:rPr lang="en-US" sz="2800" b="1" dirty="0">
                <a:solidFill>
                  <a:srgbClr val="FFFF00"/>
                </a:solidFill>
                <a:latin typeface="Comic Sans MS" pitchFamily="66" charset="0"/>
              </a:rPr>
              <a:t>   Feeding  the animals  </a:t>
            </a:r>
            <a:r>
              <a:rPr lang="en-US" sz="2800" b="1" i="1" dirty="0">
                <a:solidFill>
                  <a:schemeClr val="tx1">
                    <a:lumMod val="95000"/>
                  </a:schemeClr>
                </a:solidFill>
                <a:latin typeface="Comic Sans MS" pitchFamily="66" charset="0"/>
              </a:rPr>
              <a:t>vs</a:t>
            </a:r>
            <a:r>
              <a:rPr lang="en-US" sz="2800" b="1" dirty="0">
                <a:solidFill>
                  <a:schemeClr val="tx1">
                    <a:lumMod val="95000"/>
                  </a:schemeClr>
                </a:solidFill>
                <a:latin typeface="Comic Sans MS" pitchFamily="66" charset="0"/>
              </a:rPr>
              <a:t>.</a:t>
            </a:r>
            <a:r>
              <a:rPr lang="en-US" sz="2800" b="1" dirty="0">
                <a:solidFill>
                  <a:srgbClr val="FFFF00"/>
                </a:solidFill>
                <a:latin typeface="Comic Sans MS" pitchFamily="66" charset="0"/>
              </a:rPr>
              <a:t>  </a:t>
            </a:r>
            <a:br>
              <a:rPr lang="en-US" sz="2800" b="1" dirty="0">
                <a:solidFill>
                  <a:srgbClr val="FFFF00"/>
                </a:solidFill>
                <a:latin typeface="Comic Sans MS" pitchFamily="66" charset="0"/>
              </a:rPr>
            </a:br>
            <a:r>
              <a:rPr lang="en-US" sz="2800" b="1" dirty="0">
                <a:solidFill>
                  <a:srgbClr val="FFFF00"/>
                </a:solidFill>
                <a:latin typeface="Comic Sans MS" pitchFamily="66" charset="0"/>
              </a:rPr>
              <a:t>   making a giraffe-tiger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2286000" y="0"/>
            <a:ext cx="7772400" cy="838200"/>
          </a:xfrm>
        </p:spPr>
        <p:txBody>
          <a:bodyPr/>
          <a:lstStyle/>
          <a:p>
            <a:r>
              <a:rPr lang="en-US" dirty="0" smtClean="0"/>
              <a:t>Why Scheme </a:t>
            </a:r>
            <a:r>
              <a:rPr lang="en-US" dirty="0"/>
              <a:t>for CSSE304?</a:t>
            </a:r>
          </a:p>
        </p:txBody>
      </p:sp>
      <p:sp>
        <p:nvSpPr>
          <p:cNvPr id="337923" name="Rectangle 3"/>
          <p:cNvSpPr>
            <a:spLocks noGrp="1" noChangeArrowheads="1"/>
          </p:cNvSpPr>
          <p:nvPr>
            <p:ph type="body" idx="1"/>
          </p:nvPr>
        </p:nvSpPr>
        <p:spPr>
          <a:xfrm>
            <a:off x="1524000" y="838200"/>
            <a:ext cx="8991600" cy="5867400"/>
          </a:xfrm>
        </p:spPr>
        <p:txBody>
          <a:bodyPr/>
          <a:lstStyle/>
          <a:p>
            <a:pPr marL="609600" indent="-609600">
              <a:lnSpc>
                <a:spcPct val="90000"/>
              </a:lnSpc>
            </a:pPr>
            <a:r>
              <a:rPr lang="en-US" sz="3000" dirty="0"/>
              <a:t>In PLC, Scheme is not an end in itself. </a:t>
            </a:r>
          </a:p>
          <a:p>
            <a:pPr marL="609600" indent="-609600">
              <a:lnSpc>
                <a:spcPct val="90000"/>
              </a:lnSpc>
            </a:pPr>
            <a:r>
              <a:rPr lang="en-US" sz="3000" b="1" dirty="0">
                <a:solidFill>
                  <a:srgbClr val="FFFF00"/>
                </a:solidFill>
              </a:rPr>
              <a:t>Scheme will serve two purposes </a:t>
            </a:r>
            <a:br>
              <a:rPr lang="en-US" sz="3000" b="1" dirty="0">
                <a:solidFill>
                  <a:srgbClr val="FFFF00"/>
                </a:solidFill>
              </a:rPr>
            </a:br>
            <a:r>
              <a:rPr lang="en-US" sz="3000" b="1" dirty="0">
                <a:solidFill>
                  <a:srgbClr val="FFFF00"/>
                </a:solidFill>
              </a:rPr>
              <a:t>in this course:</a:t>
            </a:r>
          </a:p>
          <a:p>
            <a:pPr marL="1009650" lvl="1" indent="-609600">
              <a:lnSpc>
                <a:spcPct val="90000"/>
              </a:lnSpc>
              <a:spcAft>
                <a:spcPts val="1800"/>
              </a:spcAft>
              <a:buFontTx/>
              <a:buAutoNum type="arabicPeriod"/>
            </a:pPr>
            <a:r>
              <a:rPr lang="en-US" sz="2600" dirty="0"/>
              <a:t>A place to see new programming concepts without having to learn syntax of lots of languages.</a:t>
            </a:r>
          </a:p>
          <a:p>
            <a:pPr marL="1009650" lvl="1" indent="-609600">
              <a:lnSpc>
                <a:spcPct val="90000"/>
              </a:lnSpc>
              <a:buFontTx/>
              <a:buAutoNum type="arabicPeriod"/>
            </a:pPr>
            <a:r>
              <a:rPr lang="en-US" sz="2600" dirty="0"/>
              <a:t>A laboratory environment in which to better understand PL concepts by implementing them in our own interpreters.</a:t>
            </a:r>
          </a:p>
          <a:p>
            <a:pPr marL="609600" indent="-609600">
              <a:lnSpc>
                <a:spcPct val="90000"/>
              </a:lnSpc>
            </a:pPr>
            <a:r>
              <a:rPr lang="en-US" sz="2800" dirty="0"/>
              <a:t>After a steep initial language learning curve, the overhead cost of introducing each new programming concept or paradigm in Scheme is low.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1524000" y="533400"/>
            <a:ext cx="9144000" cy="609600"/>
          </a:xfrm>
        </p:spPr>
        <p:txBody>
          <a:bodyPr/>
          <a:lstStyle/>
          <a:p>
            <a:r>
              <a:rPr lang="en-US" sz="4000" b="1" dirty="0"/>
              <a:t>Why </a:t>
            </a:r>
            <a:r>
              <a:rPr lang="en-US" sz="4000" b="1" dirty="0">
                <a:solidFill>
                  <a:srgbClr val="FFFF00"/>
                </a:solidFill>
              </a:rPr>
              <a:t>start</a:t>
            </a:r>
            <a:r>
              <a:rPr lang="en-US" sz="4000" b="1" dirty="0"/>
              <a:t> the course with Scheme?</a:t>
            </a:r>
          </a:p>
        </p:txBody>
      </p:sp>
      <p:sp>
        <p:nvSpPr>
          <p:cNvPr id="338947" name="Rectangle 3"/>
          <p:cNvSpPr>
            <a:spLocks noGrp="1" noChangeArrowheads="1"/>
          </p:cNvSpPr>
          <p:nvPr>
            <p:ph type="body" idx="1"/>
          </p:nvPr>
        </p:nvSpPr>
        <p:spPr>
          <a:xfrm>
            <a:off x="2133600" y="1447800"/>
            <a:ext cx="8229600" cy="5105400"/>
          </a:xfrm>
        </p:spPr>
        <p:txBody>
          <a:bodyPr/>
          <a:lstStyle/>
          <a:p>
            <a:pPr>
              <a:lnSpc>
                <a:spcPct val="80000"/>
              </a:lnSpc>
            </a:pPr>
            <a:r>
              <a:rPr lang="en-US" sz="2800" dirty="0"/>
              <a:t>In an introductory Chemistry lab, the first couple of weeks would mainly involve</a:t>
            </a:r>
          </a:p>
          <a:p>
            <a:pPr lvl="1">
              <a:lnSpc>
                <a:spcPct val="80000"/>
              </a:lnSpc>
            </a:pPr>
            <a:r>
              <a:rPr lang="en-US" sz="2400" dirty="0"/>
              <a:t>Learning to use the lab equipment efficiently and safely </a:t>
            </a:r>
          </a:p>
          <a:p>
            <a:pPr lvl="1">
              <a:lnSpc>
                <a:spcPct val="80000"/>
              </a:lnSpc>
            </a:pPr>
            <a:r>
              <a:rPr lang="en-US" sz="2400" dirty="0"/>
              <a:t>while doing a little bit of real chemistry</a:t>
            </a:r>
          </a:p>
          <a:p>
            <a:pPr>
              <a:lnSpc>
                <a:spcPct val="90000"/>
              </a:lnSpc>
            </a:pPr>
            <a:r>
              <a:rPr lang="en-US" sz="2800" b="1" dirty="0">
                <a:solidFill>
                  <a:srgbClr val="FFFF00"/>
                </a:solidFill>
              </a:rPr>
              <a:t>Scheme-a-thon in this </a:t>
            </a:r>
            <a:r>
              <a:rPr lang="en-US" sz="2800" b="1">
                <a:solidFill>
                  <a:srgbClr val="FFFF00"/>
                </a:solidFill>
              </a:rPr>
              <a:t>course is similar</a:t>
            </a:r>
            <a:r>
              <a:rPr lang="en-US" sz="2800" b="1" dirty="0">
                <a:solidFill>
                  <a:srgbClr val="FFFF00"/>
                </a:solidFill>
              </a:rPr>
              <a:t>.</a:t>
            </a:r>
            <a:r>
              <a:rPr lang="en-US" sz="2800" dirty="0"/>
              <a:t> </a:t>
            </a:r>
          </a:p>
          <a:p>
            <a:pPr>
              <a:lnSpc>
                <a:spcPct val="90000"/>
              </a:lnSpc>
            </a:pPr>
            <a:r>
              <a:rPr lang="en-US" sz="2800" dirty="0"/>
              <a:t>At the end of that time, you should be comfortable with the Lab Equipment </a:t>
            </a:r>
          </a:p>
          <a:p>
            <a:pPr lvl="1">
              <a:lnSpc>
                <a:spcPct val="90000"/>
              </a:lnSpc>
            </a:pPr>
            <a:r>
              <a:rPr lang="en-US" sz="2400" dirty="0"/>
              <a:t>Scheme should then be a springboard (not a barrier)  when we use it later</a:t>
            </a:r>
          </a:p>
          <a:p>
            <a:pPr lvl="1">
              <a:lnSpc>
                <a:spcPct val="90000"/>
              </a:lnSpc>
            </a:pPr>
            <a:r>
              <a:rPr lang="en-US" sz="2400" dirty="0"/>
              <a:t>During the Scheme introduction, we'll also encounter several important new PL concepts</a:t>
            </a:r>
          </a:p>
          <a:p>
            <a:pPr lvl="1">
              <a:lnSpc>
                <a:spcPct val="80000"/>
              </a:lnSpc>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89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89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89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9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94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9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Read the textbooks</a:t>
            </a:r>
          </a:p>
        </p:txBody>
      </p:sp>
      <p:sp>
        <p:nvSpPr>
          <p:cNvPr id="340995" name="Rectangle 3"/>
          <p:cNvSpPr>
            <a:spLocks noGrp="1" noChangeArrowheads="1"/>
          </p:cNvSpPr>
          <p:nvPr>
            <p:ph type="body" idx="1"/>
          </p:nvPr>
        </p:nvSpPr>
        <p:spPr>
          <a:xfrm>
            <a:off x="2209800" y="1524000"/>
            <a:ext cx="7772400" cy="4191000"/>
          </a:xfrm>
        </p:spPr>
        <p:txBody>
          <a:bodyPr/>
          <a:lstStyle/>
          <a:p>
            <a:r>
              <a:rPr lang="en-US" dirty="0" smtClean="0"/>
              <a:t>Most of TSPL is easy to read. But there are exceptions.</a:t>
            </a:r>
          </a:p>
          <a:p>
            <a:r>
              <a:rPr lang="en-US" dirty="0" smtClean="0"/>
              <a:t>Multiple </a:t>
            </a:r>
            <a:r>
              <a:rPr lang="en-US" dirty="0"/>
              <a:t>passes through some parts of EoPL . </a:t>
            </a:r>
          </a:p>
          <a:p>
            <a:pPr lvl="1"/>
            <a:r>
              <a:rPr lang="en-US" dirty="0"/>
              <a:t>Perhaps a few days between readings.</a:t>
            </a:r>
          </a:p>
          <a:p>
            <a:r>
              <a:rPr lang="en-US" dirty="0"/>
              <a:t>Reading assignments </a:t>
            </a:r>
            <a:r>
              <a:rPr lang="en-US" dirty="0" smtClean="0"/>
              <a:t>are usually </a:t>
            </a:r>
            <a:r>
              <a:rPr lang="en-US" dirty="0"/>
              <a:t>a </a:t>
            </a:r>
            <a:r>
              <a:rPr lang="en-US" dirty="0" smtClean="0"/>
              <a:t>little bit </a:t>
            </a:r>
            <a:r>
              <a:rPr lang="en-US" dirty="0"/>
              <a:t>ahead of lectures.</a:t>
            </a:r>
          </a:p>
          <a:p>
            <a:pPr lvl="1"/>
            <a:r>
              <a:rPr lang="en-US" dirty="0"/>
              <a:t>Because of the above.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0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981200" y="277813"/>
            <a:ext cx="8229600" cy="379412"/>
          </a:xfrm>
        </p:spPr>
        <p:txBody>
          <a:bodyPr/>
          <a:lstStyle/>
          <a:p>
            <a:r>
              <a:rPr lang="en-US" sz="4000" b="1"/>
              <a:t>I won't pretend!</a:t>
            </a:r>
          </a:p>
        </p:txBody>
      </p:sp>
      <p:sp>
        <p:nvSpPr>
          <p:cNvPr id="343043" name="Rectangle 3"/>
          <p:cNvSpPr>
            <a:spLocks noGrp="1" noChangeArrowheads="1"/>
          </p:cNvSpPr>
          <p:nvPr>
            <p:ph type="body" idx="1"/>
          </p:nvPr>
        </p:nvSpPr>
        <p:spPr>
          <a:xfrm>
            <a:off x="2209800" y="914400"/>
            <a:ext cx="7696200" cy="4953000"/>
          </a:xfrm>
        </p:spPr>
        <p:txBody>
          <a:bodyPr/>
          <a:lstStyle/>
          <a:p>
            <a:pPr>
              <a:lnSpc>
                <a:spcPct val="90000"/>
              </a:lnSpc>
            </a:pPr>
            <a:r>
              <a:rPr lang="en-US" dirty="0"/>
              <a:t>This is a </a:t>
            </a:r>
            <a:r>
              <a:rPr lang="en-US" dirty="0" smtClean="0"/>
              <a:t>difficult course </a:t>
            </a:r>
            <a:r>
              <a:rPr lang="en-US" dirty="0"/>
              <a:t>for some people.  </a:t>
            </a:r>
          </a:p>
          <a:p>
            <a:pPr>
              <a:lnSpc>
                <a:spcPct val="90000"/>
              </a:lnSpc>
            </a:pPr>
            <a:r>
              <a:rPr lang="en-US" b="1" dirty="0">
                <a:solidFill>
                  <a:srgbClr val="FFFF00"/>
                </a:solidFill>
              </a:rPr>
              <a:t>Intellectual level is high.</a:t>
            </a:r>
          </a:p>
          <a:p>
            <a:pPr>
              <a:lnSpc>
                <a:spcPct val="90000"/>
              </a:lnSpc>
            </a:pPr>
            <a:r>
              <a:rPr lang="en-US" dirty="0"/>
              <a:t>Don't let it get away from you.  </a:t>
            </a:r>
          </a:p>
          <a:p>
            <a:pPr>
              <a:lnSpc>
                <a:spcPct val="90000"/>
              </a:lnSpc>
            </a:pPr>
            <a:r>
              <a:rPr lang="en-US" b="1" dirty="0">
                <a:solidFill>
                  <a:srgbClr val="FFFF00"/>
                </a:solidFill>
              </a:rPr>
              <a:t>You’ll have to </a:t>
            </a:r>
            <a:r>
              <a:rPr lang="en-US" b="1" dirty="0" smtClean="0">
                <a:solidFill>
                  <a:srgbClr val="FFFF00"/>
                </a:solidFill>
              </a:rPr>
              <a:t>"keep </a:t>
            </a:r>
            <a:r>
              <a:rPr lang="en-US" b="1" dirty="0">
                <a:solidFill>
                  <a:srgbClr val="FFFF00"/>
                </a:solidFill>
              </a:rPr>
              <a:t>at </a:t>
            </a:r>
            <a:r>
              <a:rPr lang="en-US" b="1" dirty="0" smtClean="0">
                <a:solidFill>
                  <a:srgbClr val="FFFF00"/>
                </a:solidFill>
              </a:rPr>
              <a:t>it".</a:t>
            </a:r>
            <a:endParaRPr lang="en-US" b="1" dirty="0">
              <a:solidFill>
                <a:srgbClr val="FFFF00"/>
              </a:solidFill>
            </a:endParaRPr>
          </a:p>
          <a:p>
            <a:pPr lvl="1">
              <a:lnSpc>
                <a:spcPct val="90000"/>
              </a:lnSpc>
            </a:pPr>
            <a:r>
              <a:rPr lang="en-US" dirty="0"/>
              <a:t>as I should have done in Math 120 at Caltech</a:t>
            </a:r>
            <a:r>
              <a:rPr lang="en-US" dirty="0" smtClean="0"/>
              <a:t>.  More on that soon!</a:t>
            </a:r>
            <a:endParaRPr lang="en-US" dirty="0"/>
          </a:p>
          <a:p>
            <a:pPr>
              <a:lnSpc>
                <a:spcPct val="90000"/>
              </a:lnSpc>
            </a:pPr>
            <a:r>
              <a:rPr lang="en-US" b="1" dirty="0">
                <a:solidFill>
                  <a:srgbClr val="FFFF00"/>
                </a:solidFill>
              </a:rPr>
              <a:t>Especially if it was a real struggle </a:t>
            </a:r>
            <a:r>
              <a:rPr lang="en-US" dirty="0"/>
              <a:t>for you to earn a B </a:t>
            </a:r>
            <a:r>
              <a:rPr lang="en-US"/>
              <a:t>in  </a:t>
            </a:r>
            <a:r>
              <a:rPr lang="en-US" smtClean="0"/>
              <a:t>CSSE </a:t>
            </a:r>
            <a:r>
              <a:rPr lang="en-US" dirty="0"/>
              <a:t>230.</a:t>
            </a:r>
          </a:p>
          <a:p>
            <a:pPr lvl="1">
              <a:lnSpc>
                <a:spcPct val="90000"/>
              </a:lnSpc>
            </a:pPr>
            <a:r>
              <a:rPr lang="en-US" dirty="0"/>
              <a:t>OOTH, </a:t>
            </a:r>
            <a:r>
              <a:rPr lang="en-US" dirty="0" smtClean="0"/>
              <a:t>some people </a:t>
            </a:r>
            <a:r>
              <a:rPr lang="en-US" dirty="0"/>
              <a:t>who did not do well in 230 </a:t>
            </a:r>
            <a:r>
              <a:rPr lang="en-US" dirty="0" smtClean="0"/>
              <a:t>do very </a:t>
            </a:r>
            <a:r>
              <a:rPr lang="en-US" dirty="0"/>
              <a:t>well in 304!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139825"/>
          </a:xfrm>
        </p:spPr>
        <p:txBody>
          <a:bodyPr/>
          <a:lstStyle/>
          <a:p>
            <a:r>
              <a:rPr lang="en-US" dirty="0" smtClean="0"/>
              <a:t>A Few Random Claude Facts</a:t>
            </a:r>
            <a:endParaRPr lang="en-US" dirty="0"/>
          </a:p>
        </p:txBody>
      </p:sp>
      <p:sp>
        <p:nvSpPr>
          <p:cNvPr id="3" name="Content Placeholder 2"/>
          <p:cNvSpPr>
            <a:spLocks noGrp="1"/>
          </p:cNvSpPr>
          <p:nvPr>
            <p:ph idx="1"/>
          </p:nvPr>
        </p:nvSpPr>
        <p:spPr>
          <a:xfrm>
            <a:off x="1524000" y="1066800"/>
            <a:ext cx="9144000" cy="5140569"/>
          </a:xfrm>
        </p:spPr>
        <p:txBody>
          <a:bodyPr>
            <a:normAutofit fontScale="92500" lnSpcReduction="20000"/>
          </a:bodyPr>
          <a:lstStyle/>
          <a:p>
            <a:r>
              <a:rPr lang="en-US" dirty="0" smtClean="0"/>
              <a:t>2016-17: my 29</a:t>
            </a:r>
            <a:r>
              <a:rPr lang="en-US" baseline="30000" dirty="0" smtClean="0"/>
              <a:t>th</a:t>
            </a:r>
            <a:r>
              <a:rPr lang="en-US" dirty="0" smtClean="0"/>
              <a:t> year at Rose-Hulman</a:t>
            </a:r>
          </a:p>
          <a:p>
            <a:r>
              <a:rPr lang="en-US" b="1" dirty="0" smtClean="0">
                <a:solidFill>
                  <a:srgbClr val="FFFF00"/>
                </a:solidFill>
              </a:rPr>
              <a:t>Have taught about 22 different courses</a:t>
            </a:r>
          </a:p>
          <a:p>
            <a:r>
              <a:rPr lang="en-US" dirty="0" smtClean="0"/>
              <a:t>I live </a:t>
            </a:r>
            <a:r>
              <a:rPr lang="en-US" b="1" dirty="0" smtClean="0"/>
              <a:t>very</a:t>
            </a:r>
            <a:r>
              <a:rPr lang="en-US" dirty="0" smtClean="0"/>
              <a:t> close to campus</a:t>
            </a:r>
          </a:p>
          <a:p>
            <a:r>
              <a:rPr lang="en-US" b="1" dirty="0" smtClean="0">
                <a:solidFill>
                  <a:srgbClr val="FFFF00"/>
                </a:solidFill>
              </a:rPr>
              <a:t>In 2010 I was diagnosed with a very rare connective tissue disease</a:t>
            </a:r>
            <a:r>
              <a:rPr lang="en-US" b="1" dirty="0">
                <a:solidFill>
                  <a:srgbClr val="FFFF00"/>
                </a:solidFill>
              </a:rPr>
              <a:t> </a:t>
            </a:r>
            <a:r>
              <a:rPr lang="en-US" b="1" dirty="0" smtClean="0">
                <a:solidFill>
                  <a:srgbClr val="FFFF00"/>
                </a:solidFill>
              </a:rPr>
              <a:t>that has skin manifestations, scleromyxedema.   </a:t>
            </a:r>
          </a:p>
          <a:p>
            <a:pPr lvl="1"/>
            <a:r>
              <a:rPr lang="en-US" dirty="0" smtClean="0"/>
              <a:t>2-day infusions every 6 -7 weeks.  </a:t>
            </a:r>
            <a:br>
              <a:rPr lang="en-US" dirty="0" smtClean="0"/>
            </a:br>
            <a:r>
              <a:rPr lang="en-US" dirty="0" smtClean="0"/>
              <a:t>Next ones March 21-22, again later in the term.</a:t>
            </a:r>
            <a:br>
              <a:rPr lang="en-US" dirty="0" smtClean="0"/>
            </a:br>
            <a:r>
              <a:rPr lang="en-US" dirty="0" smtClean="0"/>
              <a:t>We will have class on that Tuesday.</a:t>
            </a:r>
          </a:p>
          <a:p>
            <a:pPr lvl="1"/>
            <a:r>
              <a:rPr lang="en-US" b="1" dirty="0" smtClean="0">
                <a:solidFill>
                  <a:srgbClr val="FFFF00"/>
                </a:solidFill>
              </a:rPr>
              <a:t>Despite ugly prognosis, I still know that God's in control.</a:t>
            </a:r>
          </a:p>
          <a:p>
            <a:r>
              <a:rPr lang="en-US" dirty="0" smtClean="0"/>
              <a:t>I </a:t>
            </a:r>
            <a:r>
              <a:rPr lang="en-US" i="1" dirty="0" smtClean="0"/>
              <a:t>really </a:t>
            </a:r>
            <a:r>
              <a:rPr lang="en-US" dirty="0" smtClean="0"/>
              <a:t> like it when you put 304 as part of the subject line in your email to me.</a:t>
            </a:r>
          </a:p>
        </p:txBody>
      </p:sp>
    </p:spTree>
    <p:extLst>
      <p:ext uri="{BB962C8B-B14F-4D97-AF65-F5344CB8AC3E}">
        <p14:creationId xmlns:p14="http://schemas.microsoft.com/office/powerpoint/2010/main" val="320312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1524000" y="304800"/>
            <a:ext cx="9144000" cy="533400"/>
          </a:xfrm>
        </p:spPr>
        <p:txBody>
          <a:bodyPr/>
          <a:lstStyle/>
          <a:p>
            <a:r>
              <a:rPr lang="en-US" sz="4000" dirty="0"/>
              <a:t>Easy and hard problems</a:t>
            </a:r>
          </a:p>
        </p:txBody>
      </p:sp>
      <p:sp>
        <p:nvSpPr>
          <p:cNvPr id="345091" name="Rectangle 3"/>
          <p:cNvSpPr>
            <a:spLocks noGrp="1" noChangeArrowheads="1"/>
          </p:cNvSpPr>
          <p:nvPr>
            <p:ph type="body" idx="1"/>
          </p:nvPr>
        </p:nvSpPr>
        <p:spPr>
          <a:xfrm>
            <a:off x="1828800" y="990600"/>
            <a:ext cx="8610600" cy="5334000"/>
          </a:xfrm>
        </p:spPr>
        <p:txBody>
          <a:bodyPr/>
          <a:lstStyle/>
          <a:p>
            <a:pPr>
              <a:lnSpc>
                <a:spcPct val="80000"/>
              </a:lnSpc>
              <a:spcBef>
                <a:spcPts val="1800"/>
              </a:spcBef>
            </a:pPr>
            <a:r>
              <a:rPr lang="en-US" sz="2400" dirty="0"/>
              <a:t>Some problems are easy, some are hard.  </a:t>
            </a:r>
          </a:p>
          <a:p>
            <a:pPr>
              <a:lnSpc>
                <a:spcPct val="80000"/>
              </a:lnSpc>
              <a:spcBef>
                <a:spcPts val="1800"/>
              </a:spcBef>
            </a:pPr>
            <a:r>
              <a:rPr lang="en-US" sz="2400" dirty="0">
                <a:solidFill>
                  <a:srgbClr val="FFFF00"/>
                </a:solidFill>
              </a:rPr>
              <a:t>In some RHIT courses, there seems to be the expectation that all students will get all of the problems.   </a:t>
            </a:r>
            <a:r>
              <a:rPr lang="en-US" sz="2400" dirty="0"/>
              <a:t>Not here!</a:t>
            </a:r>
            <a:endParaRPr lang="en-US" sz="2400" dirty="0">
              <a:solidFill>
                <a:srgbClr val="FFFF00"/>
              </a:solidFill>
            </a:endParaRPr>
          </a:p>
          <a:p>
            <a:pPr>
              <a:lnSpc>
                <a:spcPct val="80000"/>
              </a:lnSpc>
              <a:spcBef>
                <a:spcPts val="1800"/>
              </a:spcBef>
            </a:pPr>
            <a:r>
              <a:rPr lang="en-US" sz="2400" dirty="0"/>
              <a:t>In this class, I expect that all students will get </a:t>
            </a:r>
            <a:r>
              <a:rPr lang="en-US" sz="2400" u="sng" dirty="0"/>
              <a:t>most</a:t>
            </a:r>
            <a:r>
              <a:rPr lang="en-US" sz="2400" dirty="0"/>
              <a:t> of the problems if they work hard at them. </a:t>
            </a:r>
          </a:p>
          <a:p>
            <a:pPr>
              <a:lnSpc>
                <a:spcPct val="80000"/>
              </a:lnSpc>
              <a:spcBef>
                <a:spcPts val="1800"/>
              </a:spcBef>
            </a:pPr>
            <a:r>
              <a:rPr lang="en-US" sz="2400" dirty="0">
                <a:solidFill>
                  <a:srgbClr val="FFFF00"/>
                </a:solidFill>
              </a:rPr>
              <a:t>But there will be a few problems that only a few students will get. </a:t>
            </a:r>
          </a:p>
          <a:p>
            <a:pPr>
              <a:lnSpc>
                <a:spcPct val="80000"/>
              </a:lnSpc>
              <a:spcBef>
                <a:spcPts val="1800"/>
              </a:spcBef>
            </a:pPr>
            <a:r>
              <a:rPr lang="en-US" sz="2400" dirty="0"/>
              <a:t>All students will learn something by </a:t>
            </a:r>
            <a:r>
              <a:rPr lang="en-US" sz="2400" i="1" dirty="0"/>
              <a:t>trying</a:t>
            </a:r>
            <a:r>
              <a:rPr lang="en-US" sz="2400" dirty="0"/>
              <a:t> all problems.</a:t>
            </a:r>
          </a:p>
          <a:p>
            <a:pPr>
              <a:lnSpc>
                <a:spcPct val="80000"/>
              </a:lnSpc>
              <a:spcBef>
                <a:spcPts val="1800"/>
              </a:spcBef>
            </a:pPr>
            <a:r>
              <a:rPr lang="en-US" sz="2400" dirty="0">
                <a:solidFill>
                  <a:srgbClr val="FFFF00"/>
                </a:solidFill>
              </a:rPr>
              <a:t>You will sometimes need to cry "uncle" and move on to a different problem.   </a:t>
            </a:r>
          </a:p>
          <a:p>
            <a:pPr>
              <a:lnSpc>
                <a:spcPct val="80000"/>
              </a:lnSpc>
              <a:spcBef>
                <a:spcPts val="1800"/>
              </a:spcBef>
            </a:pPr>
            <a:r>
              <a:rPr lang="en-US" sz="2400" dirty="0"/>
              <a:t>Don't give up too easily, but don't be afraid to get help or to simply move on occasionally.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509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509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509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5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t>Thinking outside the box</a:t>
            </a:r>
          </a:p>
        </p:txBody>
      </p:sp>
      <p:sp>
        <p:nvSpPr>
          <p:cNvPr id="349187" name="Rectangle 3"/>
          <p:cNvSpPr>
            <a:spLocks noGrp="1" noChangeArrowheads="1"/>
          </p:cNvSpPr>
          <p:nvPr>
            <p:ph type="body" idx="1"/>
          </p:nvPr>
        </p:nvSpPr>
        <p:spPr>
          <a:xfrm>
            <a:off x="1752600" y="1600201"/>
            <a:ext cx="8763000" cy="4530725"/>
          </a:xfrm>
        </p:spPr>
        <p:txBody>
          <a:bodyPr/>
          <a:lstStyle/>
          <a:p>
            <a:r>
              <a:rPr lang="en-US" dirty="0" smtClean="0"/>
              <a:t>Different languages </a:t>
            </a:r>
            <a:r>
              <a:rPr lang="en-US" dirty="0"/>
              <a:t>support many approaches </a:t>
            </a:r>
            <a:r>
              <a:rPr lang="en-US" dirty="0" smtClean="0"/>
              <a:t>(paradigms) to </a:t>
            </a:r>
            <a:r>
              <a:rPr lang="en-US" dirty="0"/>
              <a:t>programming.  </a:t>
            </a:r>
          </a:p>
          <a:p>
            <a:r>
              <a:rPr lang="en-US" dirty="0"/>
              <a:t>Develop a mindset that welcomes and evaluates new paradigms. </a:t>
            </a:r>
            <a:endParaRPr lang="en-US" dirty="0" smtClean="0"/>
          </a:p>
          <a:p>
            <a:pPr lvl="1"/>
            <a:r>
              <a:rPr lang="en-US" dirty="0" smtClean="0"/>
              <a:t>"If it's not </a:t>
            </a:r>
            <a:r>
              <a:rPr lang="en-US" dirty="0"/>
              <a:t>in Java, </a:t>
            </a:r>
            <a:r>
              <a:rPr lang="en-US" dirty="0" smtClean="0"/>
              <a:t>…"  </a:t>
            </a:r>
            <a:r>
              <a:rPr lang="en-US" dirty="0">
                <a:solidFill>
                  <a:srgbClr val="FFFF00"/>
                </a:solidFill>
                <a:ea typeface="+mn-ea"/>
                <a:cs typeface="+mn-cs"/>
              </a:rPr>
              <a:t>1975 – 1997 - 2014</a:t>
            </a:r>
            <a:r>
              <a:rPr lang="en-US" dirty="0"/>
              <a:t/>
            </a:r>
            <a:br>
              <a:rPr lang="en-US" dirty="0"/>
            </a:b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dirty="0"/>
              <a:t>The best language is ______</a:t>
            </a:r>
          </a:p>
        </p:txBody>
      </p:sp>
      <p:sp>
        <p:nvSpPr>
          <p:cNvPr id="351235" name="Rectangle 3"/>
          <p:cNvSpPr>
            <a:spLocks noGrp="1" noChangeArrowheads="1"/>
          </p:cNvSpPr>
          <p:nvPr>
            <p:ph type="body" idx="1"/>
          </p:nvPr>
        </p:nvSpPr>
        <p:spPr>
          <a:xfrm>
            <a:off x="2286000" y="1905000"/>
            <a:ext cx="7924800" cy="4114800"/>
          </a:xfrm>
        </p:spPr>
        <p:txBody>
          <a:bodyPr/>
          <a:lstStyle/>
          <a:p>
            <a:pPr>
              <a:lnSpc>
                <a:spcPct val="90000"/>
              </a:lnSpc>
            </a:pPr>
            <a:r>
              <a:rPr lang="en-US" sz="3600" dirty="0"/>
              <a:t>If you leave this course thinking that there is, will be, or ought to be a "holy grail" of languages--a language that will be all things for all people for all purposes…</a:t>
            </a:r>
          </a:p>
          <a:p>
            <a:pPr lvl="1">
              <a:lnSpc>
                <a:spcPct val="90000"/>
              </a:lnSpc>
            </a:pPr>
            <a:r>
              <a:rPr lang="en-US" dirty="0" smtClean="0"/>
              <a:t>… then </a:t>
            </a:r>
            <a:r>
              <a:rPr lang="en-US" dirty="0"/>
              <a:t>I </a:t>
            </a:r>
            <a:r>
              <a:rPr lang="en-US" dirty="0" smtClean="0"/>
              <a:t>will have </a:t>
            </a:r>
            <a:r>
              <a:rPr lang="en-US" dirty="0"/>
              <a:t>failed.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12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t>Delayed reactions</a:t>
            </a:r>
          </a:p>
        </p:txBody>
      </p:sp>
      <p:sp>
        <p:nvSpPr>
          <p:cNvPr id="353283" name="Rectangle 3"/>
          <p:cNvSpPr>
            <a:spLocks noGrp="1" noChangeArrowheads="1"/>
          </p:cNvSpPr>
          <p:nvPr>
            <p:ph type="body" idx="1"/>
          </p:nvPr>
        </p:nvSpPr>
        <p:spPr/>
        <p:txBody>
          <a:bodyPr/>
          <a:lstStyle/>
          <a:p>
            <a:r>
              <a:rPr lang="en-US" dirty="0"/>
              <a:t>Over the years, many </a:t>
            </a:r>
            <a:r>
              <a:rPr lang="en-US" dirty="0" smtClean="0"/>
              <a:t>alumni </a:t>
            </a:r>
            <a:r>
              <a:rPr lang="en-US" dirty="0"/>
              <a:t>have come to me and said: </a:t>
            </a:r>
          </a:p>
          <a:p>
            <a:pPr lvl="1"/>
            <a:r>
              <a:rPr lang="en-US" dirty="0"/>
              <a:t>I didn't 'get it' while I was taking 304, </a:t>
            </a:r>
          </a:p>
          <a:p>
            <a:pPr lvl="1"/>
            <a:r>
              <a:rPr lang="en-US" dirty="0"/>
              <a:t>but </a:t>
            </a:r>
            <a:r>
              <a:rPr lang="en-US" dirty="0" smtClean="0"/>
              <a:t>soon </a:t>
            </a:r>
            <a:r>
              <a:rPr lang="en-US" dirty="0"/>
              <a:t>after graduation I used many of the things from this </a:t>
            </a:r>
            <a:r>
              <a:rPr lang="en-US" dirty="0" smtClean="0"/>
              <a:t>course.</a:t>
            </a:r>
          </a:p>
          <a:p>
            <a:pPr lvl="1"/>
            <a:r>
              <a:rPr lang="en-US" dirty="0" smtClean="0"/>
              <a:t>Then I understood the value of it.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1981200" y="277813"/>
            <a:ext cx="8229600" cy="704850"/>
          </a:xfrm>
        </p:spPr>
        <p:txBody>
          <a:bodyPr/>
          <a:lstStyle/>
          <a:p>
            <a:r>
              <a:rPr lang="en-US"/>
              <a:t>Some of my goals for you</a:t>
            </a:r>
          </a:p>
        </p:txBody>
      </p:sp>
      <p:sp>
        <p:nvSpPr>
          <p:cNvPr id="354307" name="Rectangle 3"/>
          <p:cNvSpPr>
            <a:spLocks noGrp="1" noChangeArrowheads="1"/>
          </p:cNvSpPr>
          <p:nvPr>
            <p:ph type="body" idx="1"/>
          </p:nvPr>
        </p:nvSpPr>
        <p:spPr>
          <a:xfrm>
            <a:off x="2514600" y="1295400"/>
            <a:ext cx="7696200" cy="4191000"/>
          </a:xfrm>
        </p:spPr>
        <p:txBody>
          <a:bodyPr/>
          <a:lstStyle/>
          <a:p>
            <a:pPr>
              <a:spcBef>
                <a:spcPts val="1800"/>
              </a:spcBef>
            </a:pPr>
            <a:r>
              <a:rPr lang="en-US" sz="2800" dirty="0"/>
              <a:t>I want you to learn some PL terminology</a:t>
            </a:r>
          </a:p>
          <a:p>
            <a:pPr>
              <a:spcBef>
                <a:spcPts val="1800"/>
              </a:spcBef>
            </a:pPr>
            <a:r>
              <a:rPr lang="en-US" sz="2800" dirty="0">
                <a:solidFill>
                  <a:srgbClr val="FFFF00"/>
                </a:solidFill>
              </a:rPr>
              <a:t>I want you to learn to ask (and sometimes answer) the "why" questions about language features</a:t>
            </a:r>
          </a:p>
          <a:p>
            <a:pPr>
              <a:spcBef>
                <a:spcPts val="1800"/>
              </a:spcBef>
            </a:pPr>
            <a:r>
              <a:rPr lang="en-US" sz="2800" dirty="0"/>
              <a:t>I want you to come out of this course saying, "I have had the opportunity to think about programming in some very new ways"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t>You have things to contribute</a:t>
            </a:r>
          </a:p>
        </p:txBody>
      </p:sp>
      <p:sp>
        <p:nvSpPr>
          <p:cNvPr id="324611" name="Rectangle 3"/>
          <p:cNvSpPr>
            <a:spLocks noGrp="1" noChangeArrowheads="1"/>
          </p:cNvSpPr>
          <p:nvPr>
            <p:ph type="body" idx="1"/>
          </p:nvPr>
        </p:nvSpPr>
        <p:spPr>
          <a:xfrm>
            <a:off x="1981200" y="1600200"/>
            <a:ext cx="8229600" cy="5257800"/>
          </a:xfrm>
        </p:spPr>
        <p:txBody>
          <a:bodyPr/>
          <a:lstStyle/>
          <a:p>
            <a:r>
              <a:rPr lang="en-US" dirty="0"/>
              <a:t>Many of you have used languages that I have not </a:t>
            </a:r>
            <a:r>
              <a:rPr lang="en-US" dirty="0" smtClean="0"/>
              <a:t>used</a:t>
            </a:r>
            <a:endParaRPr lang="en-US" dirty="0"/>
          </a:p>
          <a:p>
            <a:pPr lvl="1"/>
            <a:r>
              <a:rPr lang="en-US" dirty="0"/>
              <a:t>or language features that I have not </a:t>
            </a:r>
            <a:r>
              <a:rPr lang="en-US" dirty="0" smtClean="0"/>
              <a:t>used</a:t>
            </a:r>
            <a:endParaRPr lang="en-US" dirty="0"/>
          </a:p>
          <a:p>
            <a:r>
              <a:rPr lang="en-US" dirty="0"/>
              <a:t>Your perspectives may add to the </a:t>
            </a:r>
            <a:r>
              <a:rPr lang="en-US" dirty="0" err="1"/>
              <a:t>BoK</a:t>
            </a:r>
            <a:r>
              <a:rPr lang="en-US" dirty="0"/>
              <a:t> (Body of Knowledge) in this </a:t>
            </a:r>
            <a:r>
              <a:rPr lang="en-US" dirty="0" smtClean="0"/>
              <a:t>course</a:t>
            </a:r>
            <a:endParaRPr lang="en-US" dirty="0"/>
          </a:p>
          <a:p>
            <a:pPr lvl="1"/>
            <a:r>
              <a:rPr lang="en-US" dirty="0"/>
              <a:t>Please don't be stingy!</a:t>
            </a:r>
          </a:p>
          <a:p>
            <a:pPr lvl="1"/>
            <a:r>
              <a:rPr lang="en-US" dirty="0"/>
              <a:t>Share your perspectives, ask questions, etc.</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Course Intro</a:t>
            </a:r>
            <a:endParaRPr lang="en-US" dirty="0"/>
          </a:p>
        </p:txBody>
      </p:sp>
      <p:sp>
        <p:nvSpPr>
          <p:cNvPr id="3" name="Content Placeholder 2"/>
          <p:cNvSpPr>
            <a:spLocks noGrp="1"/>
          </p:cNvSpPr>
          <p:nvPr>
            <p:ph idx="1"/>
          </p:nvPr>
        </p:nvSpPr>
        <p:spPr/>
        <p:txBody>
          <a:bodyPr/>
          <a:lstStyle/>
          <a:p>
            <a:r>
              <a:rPr lang="en-US" dirty="0" smtClean="0"/>
              <a:t>Back to our regularly scheduled Scheme intro…</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smtClean="0"/>
              <a:t>Recap - Predicates</a:t>
            </a:r>
            <a:endParaRPr lang="en-US" dirty="0"/>
          </a:p>
        </p:txBody>
      </p:sp>
      <p:sp>
        <p:nvSpPr>
          <p:cNvPr id="327683" name="Rectangle 3"/>
          <p:cNvSpPr>
            <a:spLocks noGrp="1" noChangeArrowheads="1"/>
          </p:cNvSpPr>
          <p:nvPr>
            <p:ph type="body" idx="1"/>
          </p:nvPr>
        </p:nvSpPr>
        <p:spPr>
          <a:xfrm>
            <a:off x="1981200" y="1371600"/>
            <a:ext cx="8229600" cy="5257800"/>
          </a:xfrm>
        </p:spPr>
        <p:txBody>
          <a:bodyPr/>
          <a:lstStyle/>
          <a:p>
            <a:r>
              <a:rPr lang="en-US" sz="2800" dirty="0"/>
              <a:t>What's a predicate?</a:t>
            </a:r>
          </a:p>
          <a:p>
            <a:r>
              <a:rPr lang="en-US" sz="2800" b="1" dirty="0">
                <a:solidFill>
                  <a:srgbClr val="FFFF00"/>
                </a:solidFill>
              </a:rPr>
              <a:t>How can you usually recognize that a given procedure is a predicate?</a:t>
            </a:r>
          </a:p>
          <a:p>
            <a:r>
              <a:rPr lang="en-US" sz="2800" b="1" dirty="0" err="1"/>
              <a:t>eq</a:t>
            </a:r>
            <a:r>
              <a:rPr lang="en-US" sz="2800" b="1" dirty="0"/>
              <a:t>?</a:t>
            </a:r>
            <a:r>
              <a:rPr lang="en-US" sz="2800" dirty="0"/>
              <a:t> </a:t>
            </a:r>
            <a:r>
              <a:rPr lang="en-US" sz="2800" dirty="0" err="1"/>
              <a:t>vs</a:t>
            </a:r>
            <a:r>
              <a:rPr lang="en-US" sz="2800" dirty="0"/>
              <a:t> </a:t>
            </a:r>
            <a:r>
              <a:rPr lang="en-US" sz="2800" b="1" dirty="0"/>
              <a:t>equal?</a:t>
            </a:r>
            <a:r>
              <a:rPr lang="en-US" sz="2800" dirty="0"/>
              <a:t> </a:t>
            </a:r>
          </a:p>
          <a:p>
            <a:r>
              <a:rPr lang="en-US" sz="2800" b="1" dirty="0" err="1"/>
              <a:t>eqv</a:t>
            </a:r>
            <a:r>
              <a:rPr lang="en-US" sz="2800" b="1" dirty="0"/>
              <a:t>?</a:t>
            </a:r>
            <a:r>
              <a:rPr lang="en-US" sz="2800" dirty="0"/>
              <a:t>   From TSPL:</a:t>
            </a:r>
          </a:p>
          <a:p>
            <a:pPr lvl="1"/>
            <a:r>
              <a:rPr lang="en-US" sz="2400" b="1" dirty="0" err="1"/>
              <a:t>eq</a:t>
            </a:r>
            <a:r>
              <a:rPr lang="en-US" sz="2400" b="1" dirty="0"/>
              <a:t>?</a:t>
            </a:r>
            <a:r>
              <a:rPr lang="en-US" sz="2400" dirty="0"/>
              <a:t> cannot be used to compare numbers and characters reliably. Although every inexact number is distinct from every exact number, two exact numbers, two inexact numbers, or two characters with the same value may or may not be identical </a:t>
            </a:r>
            <a:r>
              <a:rPr lang="en-US" sz="2400" dirty="0">
                <a:solidFill>
                  <a:srgbClr val="FFFF00"/>
                </a:solidFill>
              </a:rPr>
              <a:t>(i.e., not </a:t>
            </a:r>
            <a:r>
              <a:rPr lang="en-US" sz="2400" b="1" dirty="0" err="1">
                <a:solidFill>
                  <a:srgbClr val="FFFF00"/>
                </a:solidFill>
              </a:rPr>
              <a:t>eq</a:t>
            </a:r>
            <a:r>
              <a:rPr lang="en-US" sz="2400" b="1" dirty="0">
                <a:solidFill>
                  <a:srgbClr val="FFFF00"/>
                </a:solidFill>
              </a:rPr>
              <a:t>?</a:t>
            </a:r>
            <a:r>
              <a:rPr lang="en-US" sz="2400" dirty="0">
                <a:solidFill>
                  <a:srgbClr val="FFFF00"/>
                </a:solidFill>
              </a:rPr>
              <a:t>)</a:t>
            </a:r>
          </a:p>
          <a:p>
            <a:pPr lvl="1"/>
            <a:r>
              <a:rPr lang="en-US" sz="2400" b="1" dirty="0" err="1"/>
              <a:t>eq</a:t>
            </a:r>
            <a:r>
              <a:rPr lang="en-US" sz="2400" b="1" dirty="0"/>
              <a:t>? </a:t>
            </a:r>
            <a:r>
              <a:rPr lang="en-US" sz="2400" dirty="0"/>
              <a:t>is cheaper than </a:t>
            </a:r>
            <a:r>
              <a:rPr lang="en-US" sz="2400" b="1" dirty="0" err="1"/>
              <a:t>eqv</a:t>
            </a:r>
            <a:r>
              <a:rPr lang="en-US" sz="2400" b="1"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1981200" y="277814"/>
            <a:ext cx="8229600" cy="788987"/>
          </a:xfrm>
        </p:spPr>
        <p:txBody>
          <a:bodyPr/>
          <a:lstStyle/>
          <a:p>
            <a:r>
              <a:rPr lang="en-US" sz="4000" dirty="0"/>
              <a:t>What is common to </a:t>
            </a:r>
            <a:r>
              <a:rPr lang="en-US" sz="2800" b="1" dirty="0">
                <a:solidFill>
                  <a:srgbClr val="FFFF00"/>
                </a:solidFill>
                <a:latin typeface="+mn-lt"/>
              </a:rPr>
              <a:t>all</a:t>
            </a:r>
            <a:r>
              <a:rPr lang="en-US" sz="4000" dirty="0"/>
              <a:t> procedures?</a:t>
            </a:r>
          </a:p>
        </p:txBody>
      </p:sp>
      <p:sp>
        <p:nvSpPr>
          <p:cNvPr id="362499" name="Rectangle 3"/>
          <p:cNvSpPr>
            <a:spLocks noGrp="1" noChangeArrowheads="1"/>
          </p:cNvSpPr>
          <p:nvPr>
            <p:ph type="body" idx="1"/>
          </p:nvPr>
        </p:nvSpPr>
        <p:spPr>
          <a:xfrm>
            <a:off x="1981200" y="1219200"/>
            <a:ext cx="8229600" cy="5257800"/>
          </a:xfrm>
        </p:spPr>
        <p:txBody>
          <a:bodyPr/>
          <a:lstStyle/>
          <a:p>
            <a:pPr>
              <a:lnSpc>
                <a:spcPct val="90000"/>
              </a:lnSpc>
            </a:pPr>
            <a:r>
              <a:rPr lang="en-US" dirty="0"/>
              <a:t>What is it that every procedure application always does?</a:t>
            </a:r>
          </a:p>
          <a:p>
            <a:pPr lvl="1">
              <a:lnSpc>
                <a:spcPct val="90000"/>
              </a:lnSpc>
            </a:pPr>
            <a:r>
              <a:rPr lang="en-US" dirty="0"/>
              <a:t>evaluates </a:t>
            </a:r>
            <a:r>
              <a:rPr lang="en-US" dirty="0" smtClean="0"/>
              <a:t>procedure and arguments first</a:t>
            </a:r>
            <a:endParaRPr lang="en-US" dirty="0"/>
          </a:p>
          <a:p>
            <a:pPr lvl="1">
              <a:lnSpc>
                <a:spcPct val="90000"/>
              </a:lnSpc>
            </a:pPr>
            <a:r>
              <a:rPr lang="en-US" b="1" dirty="0">
                <a:solidFill>
                  <a:srgbClr val="FFFF00"/>
                </a:solidFill>
              </a:rPr>
              <a:t>In which order?</a:t>
            </a:r>
          </a:p>
          <a:p>
            <a:pPr>
              <a:lnSpc>
                <a:spcPct val="90000"/>
              </a:lnSpc>
            </a:pPr>
            <a:r>
              <a:rPr lang="en-US" dirty="0"/>
              <a:t>Not necessarily true of non-procedures.</a:t>
            </a:r>
          </a:p>
          <a:p>
            <a:pPr lvl="1">
              <a:lnSpc>
                <a:spcPct val="90000"/>
              </a:lnSpc>
            </a:pPr>
            <a:r>
              <a:rPr lang="en-US" dirty="0"/>
              <a:t>(quote x)                 </a:t>
            </a:r>
            <a:r>
              <a:rPr lang="en-US" sz="2400" dirty="0">
                <a:solidFill>
                  <a:srgbClr val="FFFF00"/>
                </a:solidFill>
              </a:rPr>
              <a:t>; x is </a:t>
            </a:r>
            <a:r>
              <a:rPr lang="en-US" sz="2400" b="1" dirty="0">
                <a:solidFill>
                  <a:srgbClr val="FFFF00"/>
                </a:solidFill>
              </a:rPr>
              <a:t>not</a:t>
            </a:r>
            <a:r>
              <a:rPr lang="en-US" sz="2400" dirty="0">
                <a:solidFill>
                  <a:srgbClr val="FFFF00"/>
                </a:solidFill>
              </a:rPr>
              <a:t> evaluated.</a:t>
            </a:r>
            <a:endParaRPr lang="en-US" dirty="0">
              <a:solidFill>
                <a:srgbClr val="FFFF00"/>
              </a:solidFill>
            </a:endParaRPr>
          </a:p>
          <a:p>
            <a:pPr lvl="1">
              <a:lnSpc>
                <a:spcPct val="90000"/>
              </a:lnSpc>
            </a:pPr>
            <a:r>
              <a:rPr lang="en-US" dirty="0"/>
              <a:t>(define x 3)              </a:t>
            </a:r>
            <a:r>
              <a:rPr lang="en-US" sz="2400" dirty="0">
                <a:solidFill>
                  <a:srgbClr val="FFFF00"/>
                </a:solidFill>
              </a:rPr>
              <a:t>; x is </a:t>
            </a:r>
            <a:r>
              <a:rPr lang="en-US" sz="2400" b="1" dirty="0">
                <a:solidFill>
                  <a:srgbClr val="FFFF00"/>
                </a:solidFill>
              </a:rPr>
              <a:t>not</a:t>
            </a:r>
            <a:r>
              <a:rPr lang="en-US" sz="2400" dirty="0">
                <a:solidFill>
                  <a:srgbClr val="FFFF00"/>
                </a:solidFill>
              </a:rPr>
              <a:t> evaluated.</a:t>
            </a:r>
            <a:endParaRPr lang="en-US" dirty="0">
              <a:solidFill>
                <a:srgbClr val="FFFF00"/>
              </a:solidFill>
            </a:endParaRPr>
          </a:p>
          <a:p>
            <a:pPr lvl="1">
              <a:lnSpc>
                <a:spcPct val="90000"/>
              </a:lnSpc>
            </a:pPr>
            <a:r>
              <a:rPr lang="en-US" dirty="0"/>
              <a:t>(if x y z)     </a:t>
            </a:r>
            <a:r>
              <a:rPr lang="en-US" sz="2400" dirty="0">
                <a:solidFill>
                  <a:srgbClr val="FFFF00"/>
                </a:solidFill>
              </a:rPr>
              <a:t>; either y or z is </a:t>
            </a:r>
            <a:r>
              <a:rPr lang="en-US" sz="2400" b="1" dirty="0">
                <a:solidFill>
                  <a:srgbClr val="FFFF00"/>
                </a:solidFill>
              </a:rPr>
              <a:t>not</a:t>
            </a:r>
            <a:r>
              <a:rPr lang="en-US" sz="2400" dirty="0">
                <a:solidFill>
                  <a:srgbClr val="FFFF00"/>
                </a:solidFill>
              </a:rPr>
              <a:t> evaluated.</a:t>
            </a:r>
            <a:endParaRPr lang="en-US" dirty="0">
              <a:solidFill>
                <a:srgbClr val="FFFF00"/>
              </a:solidFill>
            </a:endParaRPr>
          </a:p>
          <a:p>
            <a:pPr lvl="1">
              <a:lnSpc>
                <a:spcPct val="90000"/>
              </a:lnSpc>
            </a:pPr>
            <a:r>
              <a:rPr lang="en-US" dirty="0"/>
              <a:t>(or x y z)   </a:t>
            </a:r>
            <a:r>
              <a:rPr lang="en-US" sz="2400" dirty="0">
                <a:solidFill>
                  <a:srgbClr val="FFFF00"/>
                </a:solidFill>
              </a:rPr>
              <a:t>;</a:t>
            </a:r>
            <a:r>
              <a:rPr lang="en-US" dirty="0">
                <a:solidFill>
                  <a:srgbClr val="FFFF00"/>
                </a:solidFill>
              </a:rPr>
              <a:t> </a:t>
            </a:r>
            <a:r>
              <a:rPr lang="en-US" sz="2400" dirty="0">
                <a:solidFill>
                  <a:srgbClr val="FFFF00"/>
                </a:solidFill>
              </a:rPr>
              <a:t>y and z may </a:t>
            </a:r>
            <a:r>
              <a:rPr lang="en-US" sz="2400" b="1" dirty="0">
                <a:solidFill>
                  <a:srgbClr val="FFFF00"/>
                </a:solidFill>
              </a:rPr>
              <a:t>not</a:t>
            </a:r>
            <a:r>
              <a:rPr lang="en-US" sz="2400" dirty="0">
                <a:solidFill>
                  <a:srgbClr val="FFFF00"/>
                </a:solidFill>
              </a:rPr>
              <a:t> be evaluated.</a:t>
            </a:r>
            <a:endParaRPr lang="en-US" dirty="0">
              <a:solidFill>
                <a:srgbClr val="FFFF00"/>
              </a:solidFill>
            </a:endParaRPr>
          </a:p>
          <a:p>
            <a:pPr lvl="1">
              <a:lnSpc>
                <a:spcPct val="90000"/>
              </a:lnSpc>
            </a:pPr>
            <a:r>
              <a:rPr lang="en-US" dirty="0"/>
              <a:t>(lambda (x) (+ x 3))  </a:t>
            </a:r>
            <a:r>
              <a:rPr lang="en-US" sz="2400" dirty="0">
                <a:solidFill>
                  <a:srgbClr val="FFFF00"/>
                </a:solidFill>
              </a:rPr>
              <a:t>; x is </a:t>
            </a:r>
            <a:r>
              <a:rPr lang="en-US" sz="2400" b="1" dirty="0">
                <a:solidFill>
                  <a:srgbClr val="FFFF00"/>
                </a:solidFill>
              </a:rPr>
              <a:t>not</a:t>
            </a:r>
            <a:r>
              <a:rPr lang="en-US" sz="2400" dirty="0">
                <a:solidFill>
                  <a:srgbClr val="FFFF00"/>
                </a:solidFill>
              </a:rPr>
              <a:t> evaluated.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249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2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39825"/>
          </a:xfrm>
        </p:spPr>
        <p:txBody>
          <a:bodyPr/>
          <a:lstStyle/>
          <a:p>
            <a:r>
              <a:rPr lang="en-US" dirty="0" smtClean="0"/>
              <a:t>Cond</a:t>
            </a:r>
            <a:endParaRPr lang="en-US" dirty="0"/>
          </a:p>
        </p:txBody>
      </p:sp>
      <p:sp>
        <p:nvSpPr>
          <p:cNvPr id="3" name="Content Placeholder 2"/>
          <p:cNvSpPr>
            <a:spLocks noGrp="1"/>
          </p:cNvSpPr>
          <p:nvPr>
            <p:ph idx="1"/>
          </p:nvPr>
        </p:nvSpPr>
        <p:spPr>
          <a:xfrm>
            <a:off x="1828800" y="1336676"/>
            <a:ext cx="8686800" cy="4530725"/>
          </a:xfrm>
        </p:spPr>
        <p:txBody>
          <a:bodyPr/>
          <a:lstStyle/>
          <a:p>
            <a:r>
              <a:rPr lang="en-US" dirty="0" smtClean="0"/>
              <a:t>Similar to </a:t>
            </a:r>
            <a:r>
              <a:rPr lang="en-US" b="1" dirty="0" smtClean="0">
                <a:solidFill>
                  <a:srgbClr val="FFFF00"/>
                </a:solidFill>
              </a:rPr>
              <a:t>if-</a:t>
            </a:r>
            <a:r>
              <a:rPr lang="en-US" b="1" dirty="0" err="1" smtClean="0">
                <a:solidFill>
                  <a:srgbClr val="FFFF00"/>
                </a:solidFill>
              </a:rPr>
              <a:t>elif</a:t>
            </a:r>
            <a:r>
              <a:rPr lang="en-US" b="1" dirty="0" smtClean="0">
                <a:solidFill>
                  <a:srgbClr val="FFFF00"/>
                </a:solidFill>
              </a:rPr>
              <a:t>-…-else </a:t>
            </a:r>
            <a:r>
              <a:rPr lang="en-US" dirty="0" smtClean="0"/>
              <a:t>in other languages.</a:t>
            </a:r>
            <a:br>
              <a:rPr lang="en-US" dirty="0" smtClean="0"/>
            </a:br>
            <a:endParaRPr lang="en-US" sz="1400" dirty="0"/>
          </a:p>
          <a:p>
            <a:pPr marL="0" indent="0">
              <a:buNone/>
            </a:pPr>
            <a:r>
              <a:rPr lang="en-US" dirty="0">
                <a:latin typeface="Consolas" panose="020B0609020204030204" pitchFamily="49" charset="0"/>
                <a:cs typeface="Consolas" panose="020B0609020204030204" pitchFamily="49" charset="0"/>
              </a:rPr>
              <a:t>(define member? </a:t>
            </a:r>
          </a:p>
          <a:p>
            <a:pPr marL="0" indent="0">
              <a:buNone/>
            </a:pPr>
            <a:r>
              <a:rPr lang="en-US" dirty="0">
                <a:latin typeface="Consolas" panose="020B0609020204030204" pitchFamily="49" charset="0"/>
                <a:cs typeface="Consolas" panose="020B0609020204030204" pitchFamily="49" charset="0"/>
              </a:rPr>
              <a:t>    (lambda (a </a:t>
            </a:r>
            <a:r>
              <a:rPr lang="en-US" dirty="0" err="1" smtClean="0">
                <a:latin typeface="Consolas" panose="020B0609020204030204" pitchFamily="49" charset="0"/>
                <a:cs typeface="Consolas" panose="020B0609020204030204" pitchFamily="49" charset="0"/>
              </a:rPr>
              <a:t>ls</a:t>
            </a:r>
            <a:r>
              <a:rPr lang="en-US" dirty="0" smtClean="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cond</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[(null? </a:t>
            </a:r>
            <a:r>
              <a:rPr lang="en-US" dirty="0" err="1" smtClean="0">
                <a:latin typeface="Consolas" panose="020B0609020204030204" pitchFamily="49" charset="0"/>
                <a:cs typeface="Consolas" panose="020B0609020204030204" pitchFamily="49" charset="0"/>
              </a:rPr>
              <a:t>ls</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#f]</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a:t>
            </a:r>
            <a:r>
              <a:rPr lang="en-US" dirty="0">
                <a:latin typeface="Consolas" panose="020B0609020204030204" pitchFamily="49" charset="0"/>
                <a:cs typeface="Consolas" panose="020B0609020204030204" pitchFamily="49" charset="0"/>
              </a:rPr>
              <a:t>? (car </a:t>
            </a:r>
            <a:r>
              <a:rPr lang="en-US" dirty="0" err="1" smtClean="0">
                <a:latin typeface="Consolas" panose="020B0609020204030204" pitchFamily="49" charset="0"/>
                <a:cs typeface="Consolas" panose="020B0609020204030204" pitchFamily="49" charset="0"/>
              </a:rPr>
              <a:t>ls</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 #t]</a:t>
            </a:r>
          </a:p>
          <a:p>
            <a:pPr marL="0" indent="0">
              <a:buNone/>
            </a:pPr>
            <a:r>
              <a:rPr lang="en-US" dirty="0">
                <a:latin typeface="Consolas" panose="020B0609020204030204" pitchFamily="49" charset="0"/>
                <a:cs typeface="Consolas" panose="020B0609020204030204" pitchFamily="49" charset="0"/>
              </a:rPr>
              <a:t>       [else (member? a (</a:t>
            </a:r>
            <a:r>
              <a:rPr lang="en-US" dirty="0" err="1">
                <a:latin typeface="Consolas" panose="020B0609020204030204" pitchFamily="49" charset="0"/>
                <a:cs typeface="Consolas" panose="020B0609020204030204" pitchFamily="49" charset="0"/>
              </a:rPr>
              <a:t>cdr</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ls</a:t>
            </a:r>
            <a:r>
              <a:rPr lang="en-US" dirty="0" smtClean="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45405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39825"/>
          </a:xfrm>
        </p:spPr>
        <p:txBody>
          <a:bodyPr/>
          <a:lstStyle/>
          <a:p>
            <a:r>
              <a:rPr lang="en-US" dirty="0" smtClean="0"/>
              <a:t>Instructor Intro</a:t>
            </a:r>
            <a:endParaRPr lang="en-US" dirty="0"/>
          </a:p>
        </p:txBody>
      </p:sp>
      <p:sp>
        <p:nvSpPr>
          <p:cNvPr id="3" name="Content Placeholder 2"/>
          <p:cNvSpPr>
            <a:spLocks noGrp="1"/>
          </p:cNvSpPr>
          <p:nvPr>
            <p:ph idx="1"/>
          </p:nvPr>
        </p:nvSpPr>
        <p:spPr>
          <a:xfrm>
            <a:off x="1676400" y="685800"/>
            <a:ext cx="8915400" cy="4530725"/>
          </a:xfrm>
        </p:spPr>
        <p:txBody>
          <a:bodyPr/>
          <a:lstStyle/>
          <a:p>
            <a:r>
              <a:rPr lang="en-US" dirty="0" smtClean="0"/>
              <a:t>Spent my first 18 years in Virginia.</a:t>
            </a:r>
          </a:p>
          <a:p>
            <a:r>
              <a:rPr lang="en-US" dirty="0" smtClean="0"/>
              <a:t>Education</a:t>
            </a:r>
          </a:p>
          <a:p>
            <a:pPr lvl="1"/>
            <a:r>
              <a:rPr lang="en-US" dirty="0" smtClean="0"/>
              <a:t>B.S.  Caltech (Mathematics) 1975</a:t>
            </a:r>
          </a:p>
          <a:p>
            <a:pPr lvl="1"/>
            <a:r>
              <a:rPr lang="en-US" dirty="0" smtClean="0"/>
              <a:t>Ph.D. Illinois (Mathematics) 1981</a:t>
            </a:r>
          </a:p>
          <a:p>
            <a:pPr lvl="1"/>
            <a:r>
              <a:rPr lang="en-US" dirty="0" smtClean="0"/>
              <a:t>M.S. Indiana (Computer Science) 1987</a:t>
            </a:r>
          </a:p>
          <a:p>
            <a:r>
              <a:rPr lang="en-US" dirty="0" smtClean="0"/>
              <a:t>Teaching</a:t>
            </a:r>
          </a:p>
          <a:p>
            <a:pPr lvl="1"/>
            <a:r>
              <a:rPr lang="en-US" dirty="0"/>
              <a:t>7 years part-time while in graduate </a:t>
            </a:r>
            <a:r>
              <a:rPr lang="en-US" dirty="0" smtClean="0"/>
              <a:t>schools</a:t>
            </a:r>
            <a:endParaRPr lang="en-US" dirty="0"/>
          </a:p>
          <a:p>
            <a:pPr lvl="1"/>
            <a:r>
              <a:rPr lang="en-US" dirty="0" smtClean="0"/>
              <a:t>6 years at Wilkes University </a:t>
            </a:r>
            <a:r>
              <a:rPr lang="en-US" sz="2000" dirty="0"/>
              <a:t>(</a:t>
            </a:r>
            <a:r>
              <a:rPr lang="en-US" sz="2000" dirty="0">
                <a:effectLst/>
              </a:rPr>
              <a:t>née</a:t>
            </a:r>
            <a:r>
              <a:rPr lang="en-US" sz="2000" dirty="0"/>
              <a:t> Wilkes college*)</a:t>
            </a:r>
          </a:p>
          <a:p>
            <a:pPr lvl="1"/>
            <a:r>
              <a:rPr lang="en-US" dirty="0" smtClean="0"/>
              <a:t>29 years at Rose-Hulman</a:t>
            </a:r>
          </a:p>
          <a:p>
            <a:endParaRPr lang="en-US" dirty="0"/>
          </a:p>
        </p:txBody>
      </p:sp>
      <p:sp>
        <p:nvSpPr>
          <p:cNvPr id="4" name="TextBox 3"/>
          <p:cNvSpPr txBox="1"/>
          <p:nvPr/>
        </p:nvSpPr>
        <p:spPr>
          <a:xfrm>
            <a:off x="1676400" y="5533072"/>
            <a:ext cx="8763000" cy="1477328"/>
          </a:xfrm>
          <a:prstGeom prst="rect">
            <a:avLst/>
          </a:prstGeom>
          <a:solidFill>
            <a:srgbClr val="3F6DFF"/>
          </a:solidFill>
        </p:spPr>
        <p:txBody>
          <a:bodyPr wrap="square" rtlCol="0">
            <a:spAutoFit/>
          </a:bodyPr>
          <a:lstStyle/>
          <a:p>
            <a:r>
              <a:rPr lang="en-US" sz="2400" dirty="0"/>
              <a:t>*  “</a:t>
            </a:r>
            <a:r>
              <a:rPr lang="en-US" sz="2400" b="1" dirty="0">
                <a:solidFill>
                  <a:srgbClr val="FFFF00"/>
                </a:solidFill>
              </a:rPr>
              <a:t>A university is what a college becomes when the faculty loses interest in students. </a:t>
            </a:r>
            <a:r>
              <a:rPr lang="en-US" sz="2400" dirty="0"/>
              <a:t>”     </a:t>
            </a:r>
            <a:br>
              <a:rPr lang="en-US" sz="2400" dirty="0"/>
            </a:br>
            <a:r>
              <a:rPr lang="en-US" sz="2400" dirty="0"/>
              <a:t>                                               John Ciardi</a:t>
            </a:r>
          </a:p>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5"/>
          <p:cNvSpPr txBox="1">
            <a:spLocks noChangeArrowheads="1"/>
          </p:cNvSpPr>
          <p:nvPr/>
        </p:nvSpPr>
        <p:spPr bwMode="auto">
          <a:xfrm>
            <a:off x="1828800" y="457201"/>
            <a:ext cx="7391400" cy="366713"/>
          </a:xfrm>
          <a:prstGeom prst="rect">
            <a:avLst/>
          </a:prstGeom>
          <a:noFill/>
          <a:ln w="9525">
            <a:noFill/>
            <a:miter lim="800000"/>
            <a:headEnd/>
            <a:tailEnd/>
          </a:ln>
        </p:spPr>
        <p:txBody>
          <a:bodyPr>
            <a:spAutoFit/>
          </a:bodyPr>
          <a:lstStyle/>
          <a:p>
            <a:pPr>
              <a:spcBef>
                <a:spcPct val="50000"/>
              </a:spcBef>
            </a:pPr>
            <a:endParaRPr lang="en-US"/>
          </a:p>
        </p:txBody>
      </p:sp>
      <p:sp>
        <p:nvSpPr>
          <p:cNvPr id="13315" name="Text Box 6"/>
          <p:cNvSpPr txBox="1">
            <a:spLocks noChangeArrowheads="1"/>
          </p:cNvSpPr>
          <p:nvPr/>
        </p:nvSpPr>
        <p:spPr bwMode="auto">
          <a:xfrm>
            <a:off x="2514600" y="1219201"/>
            <a:ext cx="8153400" cy="5632311"/>
          </a:xfrm>
          <a:prstGeom prst="rect">
            <a:avLst/>
          </a:prstGeom>
          <a:noFill/>
          <a:ln w="9525">
            <a:noFill/>
            <a:miter lim="800000"/>
            <a:headEnd/>
            <a:tailEnd/>
          </a:ln>
        </p:spPr>
        <p:txBody>
          <a:bodyPr>
            <a:spAutoFit/>
          </a:bodyPr>
          <a:lstStyle/>
          <a:p>
            <a:r>
              <a:rPr lang="en-US" sz="2400" b="1" dirty="0">
                <a:solidFill>
                  <a:srgbClr val="FFFF00"/>
                </a:solidFill>
                <a:latin typeface="Courier New" pitchFamily="49" charset="0"/>
              </a:rPr>
              <a:t>; </a:t>
            </a:r>
            <a:r>
              <a:rPr lang="en-US" sz="2400" b="1" dirty="0" err="1">
                <a:solidFill>
                  <a:srgbClr val="FFC000"/>
                </a:solidFill>
                <a:latin typeface="Courier New" pitchFamily="49" charset="0"/>
              </a:rPr>
              <a:t>cond</a:t>
            </a:r>
            <a:r>
              <a:rPr lang="en-US" sz="2400" b="1" dirty="0">
                <a:solidFill>
                  <a:srgbClr val="FFC000"/>
                </a:solidFill>
                <a:latin typeface="Courier New" pitchFamily="49" charset="0"/>
              </a:rPr>
              <a:t> </a:t>
            </a:r>
            <a:r>
              <a:rPr lang="en-US" sz="2400" b="1" dirty="0">
                <a:solidFill>
                  <a:srgbClr val="FFFF00"/>
                </a:solidFill>
                <a:latin typeface="Courier New" pitchFamily="49" charset="0"/>
              </a:rPr>
              <a:t>is like </a:t>
            </a:r>
            <a:r>
              <a:rPr lang="en-US" sz="2400" b="1" dirty="0">
                <a:solidFill>
                  <a:srgbClr val="FFC000"/>
                </a:solidFill>
                <a:latin typeface="Courier New" pitchFamily="49" charset="0"/>
              </a:rPr>
              <a:t>if ... else if ... else</a:t>
            </a:r>
          </a:p>
          <a:p>
            <a:endParaRPr lang="en-US" sz="2400" b="1" dirty="0">
              <a:latin typeface="Courier New" pitchFamily="49" charset="0"/>
            </a:endParaRPr>
          </a:p>
          <a:p>
            <a:r>
              <a:rPr lang="en-US" sz="2400" b="1" dirty="0">
                <a:latin typeface="Courier New" pitchFamily="49" charset="0"/>
              </a:rPr>
              <a:t>(define largest-in-list</a:t>
            </a:r>
          </a:p>
          <a:p>
            <a:r>
              <a:rPr lang="en-US" sz="2400" b="1" dirty="0">
                <a:latin typeface="Courier New" pitchFamily="49" charset="0"/>
              </a:rPr>
              <a:t>  (lambda (L)</a:t>
            </a:r>
          </a:p>
          <a:p>
            <a:r>
              <a:rPr lang="en-US" sz="2400" b="1" dirty="0">
                <a:latin typeface="Courier New" pitchFamily="49" charset="0"/>
              </a:rPr>
              <a:t>    (</a:t>
            </a:r>
            <a:r>
              <a:rPr lang="en-US" sz="2400" b="1" dirty="0" err="1">
                <a:latin typeface="Courier New" pitchFamily="49" charset="0"/>
              </a:rPr>
              <a:t>cond</a:t>
            </a:r>
            <a:r>
              <a:rPr lang="en-US" sz="2400" b="1" dirty="0">
                <a:latin typeface="Courier New" pitchFamily="49" charset="0"/>
              </a:rPr>
              <a:t> [(null? L)</a:t>
            </a:r>
          </a:p>
          <a:p>
            <a:r>
              <a:rPr lang="en-US" sz="2400" b="1" dirty="0">
                <a:latin typeface="Courier New" pitchFamily="49" charset="0"/>
              </a:rPr>
              <a:t>	      (</a:t>
            </a:r>
            <a:r>
              <a:rPr lang="en-US" sz="2400" b="1" dirty="0" err="1">
                <a:latin typeface="Courier New" pitchFamily="49" charset="0"/>
              </a:rPr>
              <a:t>errorf</a:t>
            </a:r>
            <a:r>
              <a:rPr lang="en-US" sz="2400" b="1" dirty="0">
                <a:latin typeface="Courier New" pitchFamily="49" charset="0"/>
              </a:rPr>
              <a:t> 'largest-in-list </a:t>
            </a:r>
          </a:p>
          <a:p>
            <a:r>
              <a:rPr lang="en-US" sz="2400" b="1" dirty="0">
                <a:latin typeface="Courier New" pitchFamily="49" charset="0"/>
              </a:rPr>
              <a:t>                   "empty list has ~s </a:t>
            </a:r>
            <a:r>
              <a:rPr lang="en-US" b="1" dirty="0"/>
              <a:t>"</a:t>
            </a:r>
            <a:r>
              <a:rPr lang="en-US" sz="2400" b="1" dirty="0">
                <a:latin typeface="Courier New" pitchFamily="49" charset="0"/>
              </a:rPr>
              <a:t> </a:t>
            </a:r>
          </a:p>
          <a:p>
            <a:r>
              <a:rPr lang="en-US" sz="2400" b="1" dirty="0">
                <a:latin typeface="Courier New" pitchFamily="49" charset="0"/>
              </a:rPr>
              <a:t>                   </a:t>
            </a:r>
            <a:r>
              <a:rPr lang="en-US" b="1" dirty="0" smtClean="0"/>
              <a:t>"</a:t>
            </a:r>
            <a:r>
              <a:rPr lang="en-US" dirty="0" smtClean="0"/>
              <a:t> </a:t>
            </a:r>
            <a:r>
              <a:rPr lang="en-US" sz="2400" b="1" dirty="0">
                <a:latin typeface="Courier New" pitchFamily="49" charset="0"/>
              </a:rPr>
              <a:t>no largest element")]</a:t>
            </a:r>
          </a:p>
          <a:p>
            <a:r>
              <a:rPr lang="en-US" sz="2400" b="1" dirty="0">
                <a:latin typeface="Courier New" pitchFamily="49" charset="0"/>
              </a:rPr>
              <a:t>	     [(null? (</a:t>
            </a:r>
            <a:r>
              <a:rPr lang="en-US" sz="2400" b="1" dirty="0" err="1">
                <a:latin typeface="Courier New" pitchFamily="49" charset="0"/>
              </a:rPr>
              <a:t>cdr</a:t>
            </a:r>
            <a:r>
              <a:rPr lang="en-US" sz="2400" b="1" dirty="0">
                <a:latin typeface="Courier New" pitchFamily="49" charset="0"/>
              </a:rPr>
              <a:t> L)) (car L)]</a:t>
            </a:r>
          </a:p>
          <a:p>
            <a:r>
              <a:rPr lang="en-US" sz="2400" b="1" dirty="0">
                <a:latin typeface="Courier New" pitchFamily="49" charset="0"/>
              </a:rPr>
              <a:t>	     [else (max (car L) </a:t>
            </a:r>
          </a:p>
          <a:p>
            <a:r>
              <a:rPr lang="en-US" sz="2400" b="1" dirty="0">
                <a:latin typeface="Courier New" pitchFamily="49" charset="0"/>
              </a:rPr>
              <a:t>                     (largest-in-list </a:t>
            </a:r>
          </a:p>
          <a:p>
            <a:r>
              <a:rPr lang="en-US" sz="2400" b="1" dirty="0">
                <a:latin typeface="Courier New" pitchFamily="49" charset="0"/>
              </a:rPr>
              <a:t>                       (cdr L)))])))</a:t>
            </a:r>
          </a:p>
          <a:p>
            <a:endParaRPr lang="en-US" sz="2400" b="1" dirty="0">
              <a:latin typeface="Courier New" pitchFamily="49" charset="0"/>
            </a:endParaRPr>
          </a:p>
          <a:p>
            <a:r>
              <a:rPr lang="en-US" sz="2400" b="1" dirty="0">
                <a:solidFill>
                  <a:srgbClr val="FFFF00"/>
                </a:solidFill>
                <a:latin typeface="Courier New" pitchFamily="49" charset="0"/>
              </a:rPr>
              <a:t>; What's the efficiency issue with this?</a:t>
            </a:r>
          </a:p>
          <a:p>
            <a:endParaRPr lang="en-US" sz="2400" b="1" dirty="0">
              <a:latin typeface="Courier New" pitchFamily="49" charset="0"/>
            </a:endParaRPr>
          </a:p>
        </p:txBody>
      </p:sp>
    </p:spTree>
    <p:extLst>
      <p:ext uri="{BB962C8B-B14F-4D97-AF65-F5344CB8AC3E}">
        <p14:creationId xmlns:p14="http://schemas.microsoft.com/office/powerpoint/2010/main" val="238126945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5"/>
          <p:cNvSpPr txBox="1">
            <a:spLocks noChangeArrowheads="1"/>
          </p:cNvSpPr>
          <p:nvPr/>
        </p:nvSpPr>
        <p:spPr bwMode="auto">
          <a:xfrm>
            <a:off x="1828800" y="457201"/>
            <a:ext cx="7391400" cy="366713"/>
          </a:xfrm>
          <a:prstGeom prst="rect">
            <a:avLst/>
          </a:prstGeom>
          <a:noFill/>
          <a:ln w="9525">
            <a:noFill/>
            <a:miter lim="800000"/>
            <a:headEnd/>
            <a:tailEnd/>
          </a:ln>
        </p:spPr>
        <p:txBody>
          <a:bodyPr>
            <a:spAutoFit/>
          </a:bodyPr>
          <a:lstStyle/>
          <a:p>
            <a:pPr>
              <a:spcBef>
                <a:spcPct val="50000"/>
              </a:spcBef>
            </a:pPr>
            <a:endParaRPr lang="en-US"/>
          </a:p>
        </p:txBody>
      </p:sp>
      <p:sp>
        <p:nvSpPr>
          <p:cNvPr id="13315" name="Text Box 6"/>
          <p:cNvSpPr txBox="1">
            <a:spLocks noChangeArrowheads="1"/>
          </p:cNvSpPr>
          <p:nvPr/>
        </p:nvSpPr>
        <p:spPr bwMode="auto">
          <a:xfrm>
            <a:off x="1524000" y="457201"/>
            <a:ext cx="9144000" cy="6186309"/>
          </a:xfrm>
          <a:prstGeom prst="rect">
            <a:avLst/>
          </a:prstGeom>
          <a:noFill/>
          <a:ln w="9525">
            <a:noFill/>
            <a:miter lim="800000"/>
            <a:headEnd/>
            <a:tailEnd/>
          </a:ln>
        </p:spPr>
        <p:txBody>
          <a:bodyPr wrap="square">
            <a:spAutoFit/>
          </a:bodyPr>
          <a:lstStyle/>
          <a:p>
            <a:r>
              <a:rPr lang="en-US" sz="2200" b="1" dirty="0">
                <a:solidFill>
                  <a:srgbClr val="FFFF00"/>
                </a:solidFill>
                <a:latin typeface="Courier New" pitchFamily="49" charset="0"/>
              </a:rPr>
              <a:t>; more efficient:</a:t>
            </a:r>
            <a:r>
              <a:rPr lang="en-US" sz="2200" b="1" dirty="0">
                <a:latin typeface="Courier New" pitchFamily="49" charset="0"/>
              </a:rPr>
              <a:t> </a:t>
            </a:r>
          </a:p>
          <a:p>
            <a:r>
              <a:rPr lang="en-US" sz="2200" b="1" dirty="0">
                <a:latin typeface="Courier New" pitchFamily="49" charset="0"/>
              </a:rPr>
              <a:t>(define largest-in-list</a:t>
            </a:r>
          </a:p>
          <a:p>
            <a:r>
              <a:rPr lang="en-US" sz="2200" b="1" dirty="0">
                <a:latin typeface="Courier New" pitchFamily="49" charset="0"/>
              </a:rPr>
              <a:t>  (lambda (</a:t>
            </a:r>
            <a:r>
              <a:rPr lang="en-US" sz="2200" b="1" dirty="0" err="1">
                <a:latin typeface="Courier New" pitchFamily="49" charset="0"/>
              </a:rPr>
              <a:t>ls</a:t>
            </a:r>
            <a:r>
              <a:rPr lang="en-US" sz="2200" b="1" dirty="0">
                <a:latin typeface="Courier New" pitchFamily="49" charset="0"/>
              </a:rPr>
              <a:t>)</a:t>
            </a:r>
          </a:p>
          <a:p>
            <a:r>
              <a:rPr lang="en-US" sz="2200" b="1" dirty="0">
                <a:latin typeface="Courier New" pitchFamily="49" charset="0"/>
              </a:rPr>
              <a:t>    (if (null? </a:t>
            </a:r>
            <a:r>
              <a:rPr lang="en-US" sz="2200" b="1" dirty="0" err="1">
                <a:latin typeface="Courier New" pitchFamily="49" charset="0"/>
              </a:rPr>
              <a:t>ls</a:t>
            </a:r>
            <a:r>
              <a:rPr lang="en-US" sz="2200" b="1" dirty="0">
                <a:latin typeface="Courier New" pitchFamily="49" charset="0"/>
              </a:rPr>
              <a:t>)</a:t>
            </a:r>
          </a:p>
          <a:p>
            <a:r>
              <a:rPr lang="en-US" sz="2200" b="1" dirty="0">
                <a:latin typeface="Courier New" pitchFamily="49" charset="0"/>
              </a:rPr>
              <a:t>	(</a:t>
            </a:r>
            <a:r>
              <a:rPr lang="en-US" sz="2200" b="1" dirty="0" err="1">
                <a:latin typeface="Courier New" pitchFamily="49" charset="0"/>
              </a:rPr>
              <a:t>errorf</a:t>
            </a:r>
            <a:r>
              <a:rPr lang="en-US" sz="2200" b="1" dirty="0">
                <a:latin typeface="Courier New" pitchFamily="49" charset="0"/>
              </a:rPr>
              <a:t> 'largest-in-list </a:t>
            </a:r>
          </a:p>
          <a:p>
            <a:r>
              <a:rPr lang="en-US" sz="2200" b="1" dirty="0">
                <a:latin typeface="Courier New" pitchFamily="49" charset="0"/>
              </a:rPr>
              <a:t>             "list cannot be empty")</a:t>
            </a:r>
          </a:p>
          <a:p>
            <a:r>
              <a:rPr lang="en-US" sz="2200" b="1" dirty="0">
                <a:latin typeface="Courier New" pitchFamily="49" charset="0"/>
              </a:rPr>
              <a:t>	(largest-in-non-empty </a:t>
            </a:r>
            <a:r>
              <a:rPr lang="en-US" sz="2200" b="1" dirty="0" err="1">
                <a:latin typeface="Courier New" pitchFamily="49" charset="0"/>
              </a:rPr>
              <a:t>ls</a:t>
            </a:r>
            <a:r>
              <a:rPr lang="en-US" sz="2200" b="1" dirty="0">
                <a:latin typeface="Courier New" pitchFamily="49" charset="0"/>
              </a:rPr>
              <a:t>))))</a:t>
            </a:r>
          </a:p>
          <a:p>
            <a:endParaRPr lang="en-US" sz="2200" b="1" dirty="0">
              <a:latin typeface="Courier New" pitchFamily="49" charset="0"/>
            </a:endParaRPr>
          </a:p>
          <a:p>
            <a:endParaRPr lang="en-US" sz="2200" b="1" dirty="0">
              <a:latin typeface="Courier New" pitchFamily="49" charset="0"/>
            </a:endParaRPr>
          </a:p>
          <a:p>
            <a:r>
              <a:rPr lang="en-US" sz="2200" b="1" dirty="0">
                <a:latin typeface="Courier New" pitchFamily="49" charset="0"/>
              </a:rPr>
              <a:t>(define largest-in-non-empty</a:t>
            </a:r>
          </a:p>
          <a:p>
            <a:r>
              <a:rPr lang="en-US" sz="2200" b="1" dirty="0">
                <a:latin typeface="Courier New" pitchFamily="49" charset="0"/>
              </a:rPr>
              <a:t>  (lambda (</a:t>
            </a:r>
            <a:r>
              <a:rPr lang="en-US" sz="2200" b="1" dirty="0" err="1">
                <a:latin typeface="Courier New" pitchFamily="49" charset="0"/>
              </a:rPr>
              <a:t>ls</a:t>
            </a:r>
            <a:r>
              <a:rPr lang="en-US" sz="2200" b="1" dirty="0">
                <a:latin typeface="Courier New" pitchFamily="49" charset="0"/>
              </a:rPr>
              <a:t>)</a:t>
            </a:r>
          </a:p>
          <a:p>
            <a:r>
              <a:rPr lang="en-US" sz="2200" b="1" dirty="0">
                <a:latin typeface="Courier New" pitchFamily="49" charset="0"/>
              </a:rPr>
              <a:t>    (if (null? (cdr </a:t>
            </a:r>
            <a:r>
              <a:rPr lang="en-US" sz="2200" b="1" dirty="0" err="1">
                <a:latin typeface="Courier New" pitchFamily="49" charset="0"/>
              </a:rPr>
              <a:t>ls</a:t>
            </a:r>
            <a:r>
              <a:rPr lang="en-US" sz="2200" b="1" dirty="0">
                <a:latin typeface="Courier New" pitchFamily="49" charset="0"/>
              </a:rPr>
              <a:t>)) </a:t>
            </a:r>
          </a:p>
          <a:p>
            <a:r>
              <a:rPr lang="en-US" sz="2200" b="1" dirty="0">
                <a:latin typeface="Courier New" pitchFamily="49" charset="0"/>
              </a:rPr>
              <a:t>	(car </a:t>
            </a:r>
            <a:r>
              <a:rPr lang="en-US" sz="2200" b="1" dirty="0" err="1">
                <a:latin typeface="Courier New" pitchFamily="49" charset="0"/>
              </a:rPr>
              <a:t>ls</a:t>
            </a:r>
            <a:r>
              <a:rPr lang="en-US" sz="2200" b="1" dirty="0">
                <a:latin typeface="Courier New" pitchFamily="49" charset="0"/>
              </a:rPr>
              <a:t>)</a:t>
            </a:r>
          </a:p>
          <a:p>
            <a:r>
              <a:rPr lang="en-US" sz="2200" b="1" dirty="0">
                <a:latin typeface="Courier New" pitchFamily="49" charset="0"/>
              </a:rPr>
              <a:t>	(let ([largest-in-cdr </a:t>
            </a:r>
            <a:br>
              <a:rPr lang="en-US" sz="2200" b="1" dirty="0">
                <a:latin typeface="Courier New" pitchFamily="49" charset="0"/>
              </a:rPr>
            </a:br>
            <a:r>
              <a:rPr lang="en-US" sz="2200" b="1" dirty="0">
                <a:latin typeface="Courier New" pitchFamily="49" charset="0"/>
              </a:rPr>
              <a:t>            (largest-in-non-empty (cdr ls))])</a:t>
            </a:r>
          </a:p>
          <a:p>
            <a:r>
              <a:rPr lang="en-US" sz="2200" b="1" dirty="0">
                <a:latin typeface="Courier New" pitchFamily="49" charset="0"/>
              </a:rPr>
              <a:t>	  (if (&gt; (car </a:t>
            </a:r>
            <a:r>
              <a:rPr lang="en-US" sz="2200" b="1" dirty="0" err="1">
                <a:latin typeface="Courier New" pitchFamily="49" charset="0"/>
              </a:rPr>
              <a:t>ls</a:t>
            </a:r>
            <a:r>
              <a:rPr lang="en-US" sz="2200" b="1" dirty="0">
                <a:latin typeface="Courier New" pitchFamily="49" charset="0"/>
              </a:rPr>
              <a:t>) largest-in-cdr)</a:t>
            </a:r>
          </a:p>
          <a:p>
            <a:r>
              <a:rPr lang="en-US" sz="2200" b="1" dirty="0">
                <a:latin typeface="Courier New" pitchFamily="49" charset="0"/>
              </a:rPr>
              <a:t>	      (car </a:t>
            </a:r>
            <a:r>
              <a:rPr lang="en-US" sz="2200" b="1" dirty="0" err="1">
                <a:latin typeface="Courier New" pitchFamily="49" charset="0"/>
              </a:rPr>
              <a:t>ls</a:t>
            </a:r>
            <a:r>
              <a:rPr lang="en-US" sz="2200" b="1" dirty="0">
                <a:latin typeface="Courier New" pitchFamily="49" charset="0"/>
              </a:rPr>
              <a:t>)</a:t>
            </a:r>
          </a:p>
          <a:p>
            <a:r>
              <a:rPr lang="en-US" sz="2200" b="1" dirty="0">
                <a:latin typeface="Courier New" pitchFamily="49" charset="0"/>
              </a:rPr>
              <a:t>	      largest-in-cdr)))))</a:t>
            </a:r>
          </a:p>
        </p:txBody>
      </p:sp>
      <p:sp>
        <p:nvSpPr>
          <p:cNvPr id="2" name="TextBox 1"/>
          <p:cNvSpPr txBox="1"/>
          <p:nvPr/>
        </p:nvSpPr>
        <p:spPr>
          <a:xfrm>
            <a:off x="8395252" y="2856548"/>
            <a:ext cx="2209800" cy="1754326"/>
          </a:xfrm>
          <a:prstGeom prst="rect">
            <a:avLst/>
          </a:prstGeom>
          <a:noFill/>
        </p:spPr>
        <p:txBody>
          <a:bodyPr wrap="square" rtlCol="0">
            <a:spAutoFit/>
          </a:bodyPr>
          <a:lstStyle/>
          <a:p>
            <a:r>
              <a:rPr lang="en-US" b="1" dirty="0" smtClean="0">
                <a:solidFill>
                  <a:srgbClr val="FFFF00"/>
                </a:solidFill>
              </a:rPr>
              <a:t>Using </a:t>
            </a:r>
            <a:r>
              <a:rPr lang="en-US" b="1" dirty="0" smtClean="0">
                <a:solidFill>
                  <a:srgbClr val="FFC000"/>
                </a:solidFill>
              </a:rPr>
              <a:t>max</a:t>
            </a:r>
            <a:r>
              <a:rPr lang="en-US" b="1" dirty="0" smtClean="0">
                <a:solidFill>
                  <a:srgbClr val="FFFF00"/>
                </a:solidFill>
              </a:rPr>
              <a:t> is simpler, but this is how we could do it if we did not have </a:t>
            </a:r>
            <a:r>
              <a:rPr lang="en-US" b="1" dirty="0" smtClean="0">
                <a:solidFill>
                  <a:srgbClr val="FFC000"/>
                </a:solidFill>
              </a:rPr>
              <a:t>max</a:t>
            </a:r>
            <a:r>
              <a:rPr lang="en-US" b="1" dirty="0" smtClean="0">
                <a:solidFill>
                  <a:srgbClr val="FFFF00"/>
                </a:solidFill>
              </a:rPr>
              <a:t>.</a:t>
            </a:r>
            <a:endParaRPr lang="en-US" b="1" dirty="0">
              <a:solidFill>
                <a:srgbClr val="FFFF00"/>
              </a:solidFill>
            </a:endParaRPr>
          </a:p>
        </p:txBody>
      </p:sp>
      <p:cxnSp>
        <p:nvCxnSpPr>
          <p:cNvPr id="4" name="Straight Arrow Connector 3"/>
          <p:cNvCxnSpPr/>
          <p:nvPr/>
        </p:nvCxnSpPr>
        <p:spPr bwMode="auto">
          <a:xfrm flipH="1">
            <a:off x="4572000" y="3550354"/>
            <a:ext cx="3733800" cy="1295400"/>
          </a:xfrm>
          <a:prstGeom prst="straightConnector1">
            <a:avLst/>
          </a:prstGeom>
          <a:solidFill>
            <a:schemeClr val="accent1"/>
          </a:solidFill>
          <a:ln w="38100" cap="flat" cmpd="sng" algn="ctr">
            <a:solidFill>
              <a:srgbClr val="FFFF00"/>
            </a:solidFill>
            <a:prstDash val="sysDot"/>
            <a:round/>
            <a:headEnd type="none" w="med" len="med"/>
            <a:tailEnd type="triangle"/>
          </a:ln>
          <a:effectLst/>
        </p:spPr>
      </p:cxnSp>
    </p:spTree>
    <p:extLst>
      <p:ext uri="{BB962C8B-B14F-4D97-AF65-F5344CB8AC3E}">
        <p14:creationId xmlns:p14="http://schemas.microsoft.com/office/powerpoint/2010/main" val="168684196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5"/>
          <p:cNvSpPr txBox="1">
            <a:spLocks noChangeArrowheads="1"/>
          </p:cNvSpPr>
          <p:nvPr/>
        </p:nvSpPr>
        <p:spPr bwMode="auto">
          <a:xfrm>
            <a:off x="1828800" y="457201"/>
            <a:ext cx="7391400" cy="366713"/>
          </a:xfrm>
          <a:prstGeom prst="rect">
            <a:avLst/>
          </a:prstGeom>
          <a:noFill/>
          <a:ln w="9525">
            <a:noFill/>
            <a:miter lim="800000"/>
            <a:headEnd/>
            <a:tailEnd/>
          </a:ln>
        </p:spPr>
        <p:txBody>
          <a:bodyPr>
            <a:spAutoFit/>
          </a:bodyPr>
          <a:lstStyle/>
          <a:p>
            <a:pPr>
              <a:spcBef>
                <a:spcPct val="50000"/>
              </a:spcBef>
            </a:pPr>
            <a:endParaRPr lang="en-US"/>
          </a:p>
        </p:txBody>
      </p:sp>
      <p:sp>
        <p:nvSpPr>
          <p:cNvPr id="13315" name="Text Box 6"/>
          <p:cNvSpPr txBox="1">
            <a:spLocks noChangeArrowheads="1"/>
          </p:cNvSpPr>
          <p:nvPr/>
        </p:nvSpPr>
        <p:spPr bwMode="auto">
          <a:xfrm>
            <a:off x="1524000" y="29184"/>
            <a:ext cx="9144000" cy="5632311"/>
          </a:xfrm>
          <a:prstGeom prst="rect">
            <a:avLst/>
          </a:prstGeom>
          <a:noFill/>
          <a:ln w="9525">
            <a:noFill/>
            <a:miter lim="800000"/>
            <a:headEnd/>
            <a:tailEnd/>
          </a:ln>
        </p:spPr>
        <p:txBody>
          <a:bodyPr wrap="square">
            <a:spAutoFit/>
          </a:bodyPr>
          <a:lstStyle/>
          <a:p>
            <a:r>
              <a:rPr lang="en-US" b="1" dirty="0">
                <a:solidFill>
                  <a:srgbClr val="FFFF00"/>
                </a:solidFill>
                <a:latin typeface="Courier New" pitchFamily="49" charset="0"/>
              </a:rPr>
              <a:t>; Now define another version with an accumulator </a:t>
            </a:r>
            <a:endParaRPr lang="en-US" b="1" dirty="0" smtClean="0">
              <a:solidFill>
                <a:srgbClr val="FFFF00"/>
              </a:solidFill>
              <a:latin typeface="Courier New" pitchFamily="49" charset="0"/>
            </a:endParaRPr>
          </a:p>
          <a:p>
            <a:r>
              <a:rPr lang="en-US" b="1" dirty="0" smtClean="0">
                <a:solidFill>
                  <a:srgbClr val="FFFF00"/>
                </a:solidFill>
                <a:latin typeface="Courier New" pitchFamily="49" charset="0"/>
              </a:rPr>
              <a:t>;    (</a:t>
            </a:r>
            <a:r>
              <a:rPr lang="en-US" b="1" dirty="0">
                <a:solidFill>
                  <a:srgbClr val="FFFF00"/>
                </a:solidFill>
                <a:latin typeface="Courier New" pitchFamily="49" charset="0"/>
              </a:rPr>
              <a:t>that is also more robust)</a:t>
            </a:r>
          </a:p>
          <a:p>
            <a:endParaRPr lang="en-US" b="1" dirty="0">
              <a:latin typeface="Courier New" pitchFamily="49" charset="0"/>
            </a:endParaRPr>
          </a:p>
          <a:p>
            <a:r>
              <a:rPr lang="en-US" b="1" dirty="0">
                <a:latin typeface="Courier New" pitchFamily="49" charset="0"/>
              </a:rPr>
              <a:t>(define largest-in-list</a:t>
            </a:r>
          </a:p>
          <a:p>
            <a:r>
              <a:rPr lang="en-US" b="1" dirty="0">
                <a:latin typeface="Courier New" pitchFamily="49" charset="0"/>
              </a:rPr>
              <a:t>  (lambda (</a:t>
            </a:r>
            <a:r>
              <a:rPr lang="en-US" b="1" dirty="0" err="1">
                <a:latin typeface="Courier New" pitchFamily="49" charset="0"/>
              </a:rPr>
              <a:t>ls</a:t>
            </a:r>
            <a:r>
              <a:rPr lang="en-US" b="1" dirty="0">
                <a:latin typeface="Courier New" pitchFamily="49" charset="0"/>
              </a:rPr>
              <a:t>)</a:t>
            </a:r>
          </a:p>
          <a:p>
            <a:r>
              <a:rPr lang="en-US" b="1" dirty="0">
                <a:latin typeface="Courier New" pitchFamily="49" charset="0"/>
              </a:rPr>
              <a:t>    (if (null? </a:t>
            </a:r>
            <a:r>
              <a:rPr lang="en-US" b="1" dirty="0" err="1">
                <a:latin typeface="Courier New" pitchFamily="49" charset="0"/>
              </a:rPr>
              <a:t>ls</a:t>
            </a:r>
            <a:r>
              <a:rPr lang="en-US" b="1" dirty="0">
                <a:latin typeface="Courier New" pitchFamily="49" charset="0"/>
              </a:rPr>
              <a:t>)</a:t>
            </a:r>
          </a:p>
          <a:p>
            <a:r>
              <a:rPr lang="en-US" b="1" dirty="0">
                <a:latin typeface="Courier New" pitchFamily="49" charset="0"/>
              </a:rPr>
              <a:t>	(</a:t>
            </a:r>
            <a:r>
              <a:rPr lang="en-US" b="1" dirty="0" err="1">
                <a:latin typeface="Courier New" pitchFamily="49" charset="0"/>
              </a:rPr>
              <a:t>errorf</a:t>
            </a:r>
            <a:r>
              <a:rPr lang="en-US" b="1" dirty="0">
                <a:latin typeface="Courier New" pitchFamily="49" charset="0"/>
              </a:rPr>
              <a:t> 'largest-in-list "list cannot be empty")</a:t>
            </a:r>
          </a:p>
          <a:p>
            <a:r>
              <a:rPr lang="en-US" b="1" dirty="0">
                <a:latin typeface="Courier New" pitchFamily="49" charset="0"/>
              </a:rPr>
              <a:t>	(largest-in-list-</a:t>
            </a:r>
            <a:r>
              <a:rPr lang="en-US" b="1" dirty="0" err="1">
                <a:latin typeface="Courier New" pitchFamily="49" charset="0"/>
              </a:rPr>
              <a:t>acc</a:t>
            </a:r>
            <a:r>
              <a:rPr lang="en-US" b="1" dirty="0">
                <a:latin typeface="Courier New" pitchFamily="49" charset="0"/>
              </a:rPr>
              <a:t> (cdr </a:t>
            </a:r>
            <a:r>
              <a:rPr lang="en-US" b="1" dirty="0" err="1">
                <a:latin typeface="Courier New" pitchFamily="49" charset="0"/>
              </a:rPr>
              <a:t>ls</a:t>
            </a:r>
            <a:r>
              <a:rPr lang="en-US" b="1" dirty="0">
                <a:latin typeface="Courier New" pitchFamily="49" charset="0"/>
              </a:rPr>
              <a:t>) (car </a:t>
            </a:r>
            <a:r>
              <a:rPr lang="en-US" b="1" dirty="0" err="1">
                <a:latin typeface="Courier New" pitchFamily="49" charset="0"/>
              </a:rPr>
              <a:t>ls</a:t>
            </a:r>
            <a:r>
              <a:rPr lang="en-US" b="1" dirty="0">
                <a:latin typeface="Courier New" pitchFamily="49" charset="0"/>
              </a:rPr>
              <a:t>)))))</a:t>
            </a:r>
          </a:p>
          <a:p>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(define largest-in-list-</a:t>
            </a:r>
            <a:r>
              <a:rPr lang="en-US" b="1" dirty="0" err="1">
                <a:latin typeface="Courier New" pitchFamily="49" charset="0"/>
              </a:rPr>
              <a:t>acc</a:t>
            </a:r>
            <a:endParaRPr lang="en-US" b="1" dirty="0">
              <a:latin typeface="Courier New" pitchFamily="49" charset="0"/>
            </a:endParaRPr>
          </a:p>
          <a:p>
            <a:r>
              <a:rPr lang="en-US" b="1" dirty="0">
                <a:latin typeface="Courier New" pitchFamily="49" charset="0"/>
              </a:rPr>
              <a:t>  (lambda (</a:t>
            </a:r>
            <a:r>
              <a:rPr lang="en-US" b="1" dirty="0" err="1">
                <a:latin typeface="Courier New" pitchFamily="49" charset="0"/>
              </a:rPr>
              <a:t>ls</a:t>
            </a:r>
            <a:r>
              <a:rPr lang="en-US" b="1" dirty="0">
                <a:latin typeface="Courier New" pitchFamily="49" charset="0"/>
              </a:rPr>
              <a:t> largest-so-far)</a:t>
            </a:r>
          </a:p>
          <a:p>
            <a:r>
              <a:rPr lang="en-US" b="1" dirty="0">
                <a:latin typeface="Courier New" pitchFamily="49" charset="0"/>
              </a:rPr>
              <a:t>    (</a:t>
            </a:r>
            <a:r>
              <a:rPr lang="en-US" b="1" dirty="0" err="1">
                <a:latin typeface="Courier New" pitchFamily="49" charset="0"/>
              </a:rPr>
              <a:t>cond</a:t>
            </a:r>
            <a:r>
              <a:rPr lang="en-US" b="1" dirty="0">
                <a:latin typeface="Courier New" pitchFamily="49" charset="0"/>
              </a:rPr>
              <a:t> [(null? </a:t>
            </a:r>
            <a:r>
              <a:rPr lang="en-US" b="1" dirty="0" err="1">
                <a:latin typeface="Courier New" pitchFamily="49" charset="0"/>
              </a:rPr>
              <a:t>ls</a:t>
            </a:r>
            <a:r>
              <a:rPr lang="en-US" b="1" dirty="0">
                <a:latin typeface="Courier New" pitchFamily="49" charset="0"/>
              </a:rPr>
              <a:t>) largest-so-far]</a:t>
            </a:r>
          </a:p>
          <a:p>
            <a:r>
              <a:rPr lang="en-US" b="1" dirty="0">
                <a:latin typeface="Courier New" pitchFamily="49" charset="0"/>
              </a:rPr>
              <a:t>	  </a:t>
            </a:r>
            <a:r>
              <a:rPr lang="en-US" b="1" dirty="0" smtClean="0">
                <a:latin typeface="Courier New" pitchFamily="49" charset="0"/>
              </a:rPr>
              <a:t> [(</a:t>
            </a:r>
            <a:r>
              <a:rPr lang="en-US" b="1" dirty="0">
                <a:latin typeface="Courier New" pitchFamily="49" charset="0"/>
              </a:rPr>
              <a:t>not (number? (car </a:t>
            </a:r>
            <a:r>
              <a:rPr lang="en-US" b="1" dirty="0" err="1">
                <a:latin typeface="Courier New" pitchFamily="49" charset="0"/>
              </a:rPr>
              <a:t>ls</a:t>
            </a:r>
            <a:r>
              <a:rPr lang="en-US" b="1" dirty="0">
                <a:latin typeface="Courier New" pitchFamily="49" charset="0"/>
              </a:rPr>
              <a:t>)))</a:t>
            </a:r>
          </a:p>
          <a:p>
            <a:r>
              <a:rPr lang="en-US" b="1" dirty="0">
                <a:latin typeface="Courier New" pitchFamily="49" charset="0"/>
              </a:rPr>
              <a:t>	   </a:t>
            </a:r>
            <a:r>
              <a:rPr lang="en-US" b="1" dirty="0" smtClean="0">
                <a:latin typeface="Courier New" pitchFamily="49" charset="0"/>
              </a:rPr>
              <a:t> (</a:t>
            </a:r>
            <a:r>
              <a:rPr lang="en-US" b="1" dirty="0" err="1">
                <a:latin typeface="Courier New" pitchFamily="49" charset="0"/>
              </a:rPr>
              <a:t>errorf</a:t>
            </a:r>
            <a:r>
              <a:rPr lang="en-US" b="1" dirty="0">
                <a:latin typeface="Courier New" pitchFamily="49" charset="0"/>
              </a:rPr>
              <a:t> 'largest-in-list </a:t>
            </a:r>
            <a:endParaRPr lang="en-US" b="1" dirty="0" smtClean="0">
              <a:latin typeface="Courier New" pitchFamily="49" charset="0"/>
            </a:endParaRPr>
          </a:p>
          <a:p>
            <a:r>
              <a:rPr lang="en-US" b="1" dirty="0">
                <a:latin typeface="Courier New" pitchFamily="49" charset="0"/>
              </a:rPr>
              <a:t> </a:t>
            </a:r>
            <a:r>
              <a:rPr lang="en-US" b="1" dirty="0" smtClean="0">
                <a:latin typeface="Courier New" pitchFamily="49" charset="0"/>
              </a:rPr>
              <a:t>                  "</a:t>
            </a:r>
            <a:r>
              <a:rPr lang="en-US" b="1" dirty="0">
                <a:latin typeface="Courier New" pitchFamily="49" charset="0"/>
              </a:rPr>
              <a:t>everything in the list must be a number")]</a:t>
            </a:r>
          </a:p>
          <a:p>
            <a:r>
              <a:rPr lang="en-US" b="1" dirty="0">
                <a:latin typeface="Courier New" pitchFamily="49" charset="0"/>
              </a:rPr>
              <a:t>	 </a:t>
            </a:r>
            <a:r>
              <a:rPr lang="en-US" b="1" dirty="0" smtClean="0">
                <a:latin typeface="Courier New" pitchFamily="49" charset="0"/>
              </a:rPr>
              <a:t>  </a:t>
            </a:r>
            <a:r>
              <a:rPr lang="en-US" b="1" dirty="0">
                <a:latin typeface="Courier New" pitchFamily="49" charset="0"/>
              </a:rPr>
              <a:t>[(&gt; (car </a:t>
            </a:r>
            <a:r>
              <a:rPr lang="en-US" b="1" dirty="0" err="1">
                <a:latin typeface="Courier New" pitchFamily="49" charset="0"/>
              </a:rPr>
              <a:t>ls</a:t>
            </a:r>
            <a:r>
              <a:rPr lang="en-US" b="1" dirty="0">
                <a:latin typeface="Courier New" pitchFamily="49" charset="0"/>
              </a:rPr>
              <a:t>) largest-so-far) </a:t>
            </a:r>
            <a:endParaRPr lang="en-US" b="1" dirty="0" smtClean="0">
              <a:latin typeface="Courier New" pitchFamily="49" charset="0"/>
            </a:endParaRPr>
          </a:p>
          <a:p>
            <a:r>
              <a:rPr lang="en-US" b="1" dirty="0">
                <a:latin typeface="Courier New" pitchFamily="49" charset="0"/>
              </a:rPr>
              <a:t> </a:t>
            </a:r>
            <a:r>
              <a:rPr lang="en-US" b="1" dirty="0" smtClean="0">
                <a:latin typeface="Courier New" pitchFamily="49" charset="0"/>
              </a:rPr>
              <a:t>          (</a:t>
            </a:r>
            <a:r>
              <a:rPr lang="en-US" b="1" dirty="0">
                <a:latin typeface="Courier New" pitchFamily="49" charset="0"/>
              </a:rPr>
              <a:t>largest-in-list-</a:t>
            </a:r>
            <a:r>
              <a:rPr lang="en-US" b="1" dirty="0" err="1">
                <a:latin typeface="Courier New" pitchFamily="49" charset="0"/>
              </a:rPr>
              <a:t>acc</a:t>
            </a:r>
            <a:r>
              <a:rPr lang="en-US" b="1" dirty="0">
                <a:latin typeface="Courier New" pitchFamily="49" charset="0"/>
              </a:rPr>
              <a:t> (cdr </a:t>
            </a:r>
            <a:r>
              <a:rPr lang="en-US" b="1" dirty="0" err="1">
                <a:latin typeface="Courier New" pitchFamily="49" charset="0"/>
              </a:rPr>
              <a:t>ls</a:t>
            </a:r>
            <a:r>
              <a:rPr lang="en-US" b="1" dirty="0">
                <a:latin typeface="Courier New" pitchFamily="49" charset="0"/>
              </a:rPr>
              <a:t>) (car </a:t>
            </a:r>
            <a:r>
              <a:rPr lang="en-US" b="1" dirty="0" err="1">
                <a:latin typeface="Courier New" pitchFamily="49" charset="0"/>
              </a:rPr>
              <a:t>ls</a:t>
            </a:r>
            <a:r>
              <a:rPr lang="en-US" b="1" dirty="0">
                <a:latin typeface="Courier New" pitchFamily="49" charset="0"/>
              </a:rPr>
              <a:t>))]</a:t>
            </a:r>
          </a:p>
          <a:p>
            <a:r>
              <a:rPr lang="en-US" b="1" dirty="0">
                <a:latin typeface="Courier New" pitchFamily="49" charset="0"/>
              </a:rPr>
              <a:t>	  </a:t>
            </a:r>
            <a:r>
              <a:rPr lang="en-US" b="1" dirty="0" smtClean="0">
                <a:latin typeface="Courier New" pitchFamily="49" charset="0"/>
              </a:rPr>
              <a:t> [</a:t>
            </a:r>
            <a:r>
              <a:rPr lang="en-US" b="1" dirty="0">
                <a:latin typeface="Courier New" pitchFamily="49" charset="0"/>
              </a:rPr>
              <a:t>else (largest-in-list-</a:t>
            </a:r>
            <a:r>
              <a:rPr lang="en-US" b="1" dirty="0" err="1">
                <a:latin typeface="Courier New" pitchFamily="49" charset="0"/>
              </a:rPr>
              <a:t>acc</a:t>
            </a:r>
            <a:r>
              <a:rPr lang="en-US" b="1" dirty="0">
                <a:latin typeface="Courier New" pitchFamily="49" charset="0"/>
              </a:rPr>
              <a:t> (cdr </a:t>
            </a:r>
            <a:r>
              <a:rPr lang="en-US" b="1" dirty="0" err="1">
                <a:latin typeface="Courier New" pitchFamily="49" charset="0"/>
              </a:rPr>
              <a:t>ls</a:t>
            </a:r>
            <a:r>
              <a:rPr lang="en-US" b="1" dirty="0">
                <a:latin typeface="Courier New" pitchFamily="49" charset="0"/>
              </a:rPr>
              <a:t>) </a:t>
            </a:r>
            <a:endParaRPr lang="en-US" b="1" dirty="0" smtClean="0">
              <a:latin typeface="Courier New" pitchFamily="49" charset="0"/>
            </a:endParaRPr>
          </a:p>
          <a:p>
            <a:r>
              <a:rPr lang="en-US" b="1" dirty="0">
                <a:latin typeface="Courier New" pitchFamily="49" charset="0"/>
              </a:rPr>
              <a:t> </a:t>
            </a:r>
            <a:r>
              <a:rPr lang="en-US" b="1" dirty="0" smtClean="0">
                <a:latin typeface="Courier New" pitchFamily="49" charset="0"/>
              </a:rPr>
              <a:t>                                    largest-so-far</a:t>
            </a:r>
            <a:r>
              <a:rPr lang="en-US" b="1" dirty="0">
                <a:latin typeface="Courier New" pitchFamily="49" charset="0"/>
              </a:rPr>
              <a:t>)])))</a:t>
            </a:r>
          </a:p>
        </p:txBody>
      </p:sp>
    </p:spTree>
    <p:extLst>
      <p:ext uri="{BB962C8B-B14F-4D97-AF65-F5344CB8AC3E}">
        <p14:creationId xmlns:p14="http://schemas.microsoft.com/office/powerpoint/2010/main" val="18802763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752600" y="152400"/>
            <a:ext cx="7848600" cy="1066800"/>
          </a:xfrm>
        </p:spPr>
        <p:txBody>
          <a:bodyPr/>
          <a:lstStyle/>
          <a:p>
            <a:r>
              <a:rPr lang="en-US" dirty="0" smtClean="0"/>
              <a:t>More recursive procedures</a:t>
            </a:r>
            <a:endParaRPr lang="en-US" dirty="0"/>
          </a:p>
        </p:txBody>
      </p:sp>
      <p:sp>
        <p:nvSpPr>
          <p:cNvPr id="318467" name="Rectangle 3"/>
          <p:cNvSpPr>
            <a:spLocks noGrp="1" noChangeArrowheads="1"/>
          </p:cNvSpPr>
          <p:nvPr>
            <p:ph type="body" idx="1"/>
          </p:nvPr>
        </p:nvSpPr>
        <p:spPr>
          <a:xfrm>
            <a:off x="2209800" y="1143000"/>
            <a:ext cx="8229600" cy="5334000"/>
          </a:xfrm>
        </p:spPr>
        <p:txBody>
          <a:bodyPr/>
          <a:lstStyle/>
          <a:p>
            <a:r>
              <a:rPr lang="en-US" sz="3000" b="1" dirty="0">
                <a:solidFill>
                  <a:srgbClr val="FFFF00"/>
                </a:solidFill>
              </a:rPr>
              <a:t>(</a:t>
            </a:r>
            <a:r>
              <a:rPr lang="en-US" sz="3000" b="1" dirty="0">
                <a:solidFill>
                  <a:srgbClr val="FFFF00"/>
                </a:solidFill>
              </a:rPr>
              <a:t>square-sum n) </a:t>
            </a:r>
            <a:r>
              <a:rPr lang="en-US" sz="3000" dirty="0" smtClean="0"/>
              <a:t>Sum </a:t>
            </a:r>
            <a:r>
              <a:rPr lang="en-US" sz="3000" dirty="0"/>
              <a:t>of squares of the first n </a:t>
            </a:r>
            <a:r>
              <a:rPr lang="en-US" sz="3000" dirty="0" smtClean="0"/>
              <a:t>non-negative </a:t>
            </a:r>
            <a:r>
              <a:rPr lang="en-US" sz="3000" dirty="0"/>
              <a:t>integers</a:t>
            </a:r>
          </a:p>
          <a:p>
            <a:r>
              <a:rPr lang="en-US" sz="3000" b="1" dirty="0">
                <a:solidFill>
                  <a:srgbClr val="FFFF00"/>
                </a:solidFill>
              </a:rPr>
              <a:t>(square-all ls) </a:t>
            </a:r>
            <a:r>
              <a:rPr lang="en-US" sz="3000" dirty="0"/>
              <a:t>returns a list of the squares of the numbers in ls.</a:t>
            </a:r>
          </a:p>
          <a:p>
            <a:r>
              <a:rPr lang="en-US" sz="3000" b="1" dirty="0">
                <a:solidFill>
                  <a:srgbClr val="FFFF00"/>
                </a:solidFill>
              </a:rPr>
              <a:t>(make-list n </a:t>
            </a:r>
            <a:r>
              <a:rPr lang="en-US" sz="3000" b="1" dirty="0" err="1">
                <a:solidFill>
                  <a:srgbClr val="FFFF00"/>
                </a:solidFill>
              </a:rPr>
              <a:t>obj</a:t>
            </a:r>
            <a:r>
              <a:rPr lang="en-US" sz="3000" b="1" dirty="0">
                <a:solidFill>
                  <a:srgbClr val="FFFF00"/>
                </a:solidFill>
              </a:rPr>
              <a:t>) </a:t>
            </a:r>
            <a:r>
              <a:rPr lang="en-US" sz="3000" dirty="0"/>
              <a:t>returns a list of n "copies" of obj. </a:t>
            </a:r>
            <a:r>
              <a:rPr lang="en-US" sz="3000" dirty="0">
                <a:solidFill>
                  <a:schemeClr val="tx2"/>
                </a:solidFill>
              </a:rPr>
              <a:t>[If </a:t>
            </a:r>
            <a:r>
              <a:rPr lang="en-US" sz="3000" dirty="0" err="1">
                <a:solidFill>
                  <a:schemeClr val="tx2"/>
                </a:solidFill>
              </a:rPr>
              <a:t>obj</a:t>
            </a:r>
            <a:r>
              <a:rPr lang="en-US" sz="3000" dirty="0">
                <a:solidFill>
                  <a:schemeClr val="tx2"/>
                </a:solidFill>
              </a:rPr>
              <a:t> is a 'by-reference" object, such as a list, it makes n copies of the reference].</a:t>
            </a:r>
          </a:p>
        </p:txBody>
      </p:sp>
      <p:sp>
        <p:nvSpPr>
          <p:cNvPr id="5" name="TextBox 4"/>
          <p:cNvSpPr txBox="1"/>
          <p:nvPr/>
        </p:nvSpPr>
        <p:spPr>
          <a:xfrm>
            <a:off x="1981200" y="5181601"/>
            <a:ext cx="7924800" cy="1200329"/>
          </a:xfrm>
          <a:prstGeom prst="rect">
            <a:avLst/>
          </a:prstGeom>
          <a:noFill/>
        </p:spPr>
        <p:txBody>
          <a:bodyPr wrap="square" rtlCol="0">
            <a:spAutoFit/>
          </a:bodyPr>
          <a:lstStyle/>
          <a:p>
            <a:r>
              <a:rPr lang="en-US" sz="2400" dirty="0">
                <a:solidFill>
                  <a:srgbClr val="FFFF00"/>
                </a:solidFill>
              </a:rPr>
              <a:t>We may not get to some (and maybe all) of this slide today.  If that is the case, I suggest trying them for some simple recursion practice.</a:t>
            </a:r>
          </a:p>
        </p:txBody>
      </p:sp>
    </p:spTree>
    <p:extLst>
      <p:ext uri="{BB962C8B-B14F-4D97-AF65-F5344CB8AC3E}">
        <p14:creationId xmlns:p14="http://schemas.microsoft.com/office/powerpoint/2010/main" val="390756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8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Largest Consulting Gigs</a:t>
            </a:r>
            <a:endParaRPr lang="en-US" dirty="0"/>
          </a:p>
        </p:txBody>
      </p:sp>
      <p:sp>
        <p:nvSpPr>
          <p:cNvPr id="3" name="Content Placeholder 2"/>
          <p:cNvSpPr>
            <a:spLocks noGrp="1"/>
          </p:cNvSpPr>
          <p:nvPr>
            <p:ph idx="1"/>
          </p:nvPr>
        </p:nvSpPr>
        <p:spPr/>
        <p:txBody>
          <a:bodyPr/>
          <a:lstStyle/>
          <a:p>
            <a:r>
              <a:rPr lang="en-US" dirty="0" smtClean="0"/>
              <a:t>Illinois Power (1981)</a:t>
            </a:r>
          </a:p>
          <a:p>
            <a:r>
              <a:rPr lang="en-US" dirty="0" smtClean="0"/>
              <a:t>Pennsylvania Funeral Directors Association (1982-1988)</a:t>
            </a:r>
          </a:p>
          <a:p>
            <a:r>
              <a:rPr lang="en-US" dirty="0" smtClean="0"/>
              <a:t>Navistar International (1994-95)</a:t>
            </a:r>
          </a:p>
          <a:p>
            <a:r>
              <a:rPr lang="en-US" dirty="0" smtClean="0"/>
              <a:t>Beckman Coulter (1996-98)</a:t>
            </a:r>
          </a:p>
          <a:p>
            <a:r>
              <a:rPr lang="en-US" dirty="0" smtClean="0"/>
              <a:t>ANGEL Learning (2005-2008)</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788987"/>
          </a:xfrm>
        </p:spPr>
        <p:txBody>
          <a:bodyPr/>
          <a:lstStyle/>
          <a:p>
            <a:r>
              <a:rPr lang="en-US" dirty="0" smtClean="0"/>
              <a:t>                                   My Family</a:t>
            </a:r>
            <a:endParaRPr lang="en-US" dirty="0"/>
          </a:p>
        </p:txBody>
      </p:sp>
      <p:sp>
        <p:nvSpPr>
          <p:cNvPr id="3" name="Content Placeholder 2"/>
          <p:cNvSpPr>
            <a:spLocks noGrp="1"/>
          </p:cNvSpPr>
          <p:nvPr>
            <p:ph idx="1"/>
          </p:nvPr>
        </p:nvSpPr>
        <p:spPr>
          <a:xfrm>
            <a:off x="1752600" y="152401"/>
            <a:ext cx="8229600" cy="4530725"/>
          </a:xfrm>
        </p:spPr>
        <p:txBody>
          <a:bodyPr/>
          <a:lstStyle/>
          <a:p>
            <a:pPr>
              <a:spcBef>
                <a:spcPts val="0"/>
              </a:spcBef>
            </a:pPr>
            <a:r>
              <a:rPr lang="en-US" sz="3000" dirty="0"/>
              <a:t>Nine children, aged 35-14</a:t>
            </a:r>
          </a:p>
          <a:p>
            <a:pPr>
              <a:spcBef>
                <a:spcPts val="0"/>
              </a:spcBef>
            </a:pPr>
            <a:r>
              <a:rPr lang="en-US" sz="3000" dirty="0"/>
              <a:t>All home-schooled</a:t>
            </a:r>
          </a:p>
          <a:p>
            <a:pPr>
              <a:spcBef>
                <a:spcPts val="0"/>
              </a:spcBef>
            </a:pPr>
            <a:r>
              <a:rPr lang="en-US" sz="3000" dirty="0"/>
              <a:t>1 in college, 6 graduated, 2 younger</a:t>
            </a:r>
          </a:p>
          <a:p>
            <a:pPr>
              <a:spcBef>
                <a:spcPts val="0"/>
              </a:spcBef>
            </a:pPr>
            <a:r>
              <a:rPr lang="en-US" sz="3000" dirty="0"/>
              <a:t>Youngest, John, has </a:t>
            </a:r>
            <a:br>
              <a:rPr lang="en-US" sz="3000" dirty="0"/>
            </a:br>
            <a:r>
              <a:rPr lang="en-US" sz="3000" dirty="0"/>
              <a:t>Down Syndrome</a:t>
            </a:r>
          </a:p>
          <a:p>
            <a:pPr>
              <a:spcBef>
                <a:spcPts val="0"/>
              </a:spcBef>
            </a:pPr>
            <a:r>
              <a:rPr lang="en-US" sz="3000" dirty="0"/>
              <a:t>9 grandkids </a:t>
            </a:r>
            <a:br>
              <a:rPr lang="en-US" sz="3000" dirty="0"/>
            </a:br>
            <a:r>
              <a:rPr lang="en-US" sz="3000" dirty="0"/>
              <a:t>   (one on the way)</a:t>
            </a:r>
          </a:p>
          <a:p>
            <a:endParaRPr lang="en-US" dirty="0"/>
          </a:p>
        </p:txBody>
      </p:sp>
      <p:pic>
        <p:nvPicPr>
          <p:cNvPr id="4" name="Picture 3" descr="Diane-Claude-compressed.jpg"/>
          <p:cNvPicPr>
            <a:picLocks noChangeAspect="1"/>
          </p:cNvPicPr>
          <p:nvPr/>
        </p:nvPicPr>
        <p:blipFill>
          <a:blip r:embed="rId3" cstate="print"/>
          <a:stretch>
            <a:fillRect/>
          </a:stretch>
        </p:blipFill>
        <p:spPr>
          <a:xfrm>
            <a:off x="2296985" y="3505200"/>
            <a:ext cx="3401568" cy="3831336"/>
          </a:xfrm>
          <a:prstGeom prst="rect">
            <a:avLst/>
          </a:prstGeom>
        </p:spPr>
      </p:pic>
      <p:pic>
        <p:nvPicPr>
          <p:cNvPr id="1026" name="Picture 2" descr="https://scontent-a-iad.xx.fbcdn.net/hphotos-ash3/t1.0-9/1794687_10202472834013430_1551508295_n.jpg"/>
          <p:cNvPicPr>
            <a:picLocks noChangeAspect="1" noChangeArrowheads="1"/>
          </p:cNvPicPr>
          <p:nvPr/>
        </p:nvPicPr>
        <p:blipFill rotWithShape="1">
          <a:blip r:embed="rId4">
            <a:extLst>
              <a:ext uri="{28A0092B-C50C-407E-A947-70E740481C1C}">
                <a14:useLocalDpi xmlns:a14="http://schemas.microsoft.com/office/drawing/2010/main" val="0"/>
              </a:ext>
            </a:extLst>
          </a:blip>
          <a:srcRect t="10241" r="6643" b="14247"/>
          <a:stretch/>
        </p:blipFill>
        <p:spPr bwMode="auto">
          <a:xfrm>
            <a:off x="6384354" y="2243245"/>
            <a:ext cx="4283647"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0"/>
            <a:ext cx="9601200" cy="6400800"/>
          </a:xfrm>
        </p:spPr>
      </p:pic>
    </p:spTree>
    <p:extLst>
      <p:ext uri="{BB962C8B-B14F-4D97-AF65-F5344CB8AC3E}">
        <p14:creationId xmlns:p14="http://schemas.microsoft.com/office/powerpoint/2010/main" val="3039344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s://fbcdn-sphotos-f-a.akamaihd.net/hphotos-ak-xap1/v/t1.0-9/10521974_1586613871569336_4228619415886403837_n.jpg?oh=e9ab119399a3bf5b557503a457d11b79&amp;oe=5579195A&amp;__gda__=1434423139_ef0d12d809063ed1d7db47869af6e2d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308" y="3276600"/>
            <a:ext cx="3998492" cy="3998492"/>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000" y="-55563"/>
            <a:ext cx="5663406" cy="4530725"/>
          </a:xfrm>
        </p:spPr>
      </p:pic>
      <p:pic>
        <p:nvPicPr>
          <p:cNvPr id="3" name="Picture 2"/>
          <p:cNvPicPr>
            <a:picLocks noChangeAspect="1"/>
          </p:cNvPicPr>
          <p:nvPr/>
        </p:nvPicPr>
        <p:blipFill>
          <a:blip r:embed="rId4"/>
          <a:stretch>
            <a:fillRect/>
          </a:stretch>
        </p:blipFill>
        <p:spPr>
          <a:xfrm>
            <a:off x="8001000" y="0"/>
            <a:ext cx="4014788" cy="4565983"/>
          </a:xfrm>
          <a:prstGeom prst="rect">
            <a:avLst/>
          </a:prstGeom>
        </p:spPr>
      </p:pic>
    </p:spTree>
    <p:extLst>
      <p:ext uri="{BB962C8B-B14F-4D97-AF65-F5344CB8AC3E}">
        <p14:creationId xmlns:p14="http://schemas.microsoft.com/office/powerpoint/2010/main" val="37966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636587"/>
          </a:xfrm>
        </p:spPr>
        <p:txBody>
          <a:bodyPr/>
          <a:lstStyle/>
          <a:p>
            <a:r>
              <a:rPr lang="en-US" dirty="0" smtClean="0"/>
              <a:t>A few of my favorite things</a:t>
            </a:r>
            <a:endParaRPr lang="en-US" dirty="0"/>
          </a:p>
        </p:txBody>
      </p:sp>
      <p:sp>
        <p:nvSpPr>
          <p:cNvPr id="3" name="Content Placeholder 2"/>
          <p:cNvSpPr>
            <a:spLocks noGrp="1"/>
          </p:cNvSpPr>
          <p:nvPr>
            <p:ph idx="1"/>
          </p:nvPr>
        </p:nvSpPr>
        <p:spPr>
          <a:xfrm>
            <a:off x="609600" y="838200"/>
            <a:ext cx="10591800" cy="4953000"/>
          </a:xfrm>
        </p:spPr>
        <p:txBody>
          <a:bodyPr/>
          <a:lstStyle/>
          <a:p>
            <a:pPr>
              <a:lnSpc>
                <a:spcPct val="95000"/>
              </a:lnSpc>
            </a:pPr>
            <a:r>
              <a:rPr lang="en-US" sz="2400" b="1" dirty="0">
                <a:solidFill>
                  <a:srgbClr val="FFFF00"/>
                </a:solidFill>
              </a:rPr>
              <a:t>Jesus Christ's resurrection and his grace toward me (though I don't deserve it)</a:t>
            </a:r>
          </a:p>
          <a:p>
            <a:pPr>
              <a:lnSpc>
                <a:spcPct val="95000"/>
              </a:lnSpc>
            </a:pPr>
            <a:r>
              <a:rPr lang="en-US" sz="2400" dirty="0"/>
              <a:t>Rocky Mtn. National Park </a:t>
            </a:r>
            <a:r>
              <a:rPr lang="en-US" sz="2400" b="1" dirty="0">
                <a:solidFill>
                  <a:srgbClr val="FFFF00"/>
                </a:solidFill>
              </a:rPr>
              <a:t>&amp;</a:t>
            </a:r>
            <a:r>
              <a:rPr lang="en-US" sz="2400" dirty="0"/>
              <a:t> Nashville, Indiana</a:t>
            </a:r>
          </a:p>
          <a:p>
            <a:pPr>
              <a:lnSpc>
                <a:spcPct val="95000"/>
              </a:lnSpc>
            </a:pPr>
            <a:r>
              <a:rPr lang="en-US" sz="2400" b="1" dirty="0">
                <a:solidFill>
                  <a:srgbClr val="FFFF00"/>
                </a:solidFill>
              </a:rPr>
              <a:t>Kimchi, kombucha, fresh squeezed orange juice (in case you're thinking of bribes! </a:t>
            </a:r>
            <a:r>
              <a:rPr lang="en-US" sz="2400" b="1" dirty="0">
                <a:solidFill>
                  <a:srgbClr val="FFFF00"/>
                </a:solidFill>
                <a:sym typeface="Wingdings" panose="05000000000000000000" pitchFamily="2" charset="2"/>
              </a:rPr>
              <a:t>)</a:t>
            </a:r>
            <a:endParaRPr lang="en-US" sz="2400" b="1" dirty="0">
              <a:solidFill>
                <a:srgbClr val="FFFF00"/>
              </a:solidFill>
            </a:endParaRPr>
          </a:p>
          <a:p>
            <a:pPr>
              <a:lnSpc>
                <a:spcPct val="95000"/>
              </a:lnSpc>
            </a:pPr>
            <a:r>
              <a:rPr lang="en-US" sz="2400" dirty="0"/>
              <a:t>JRR Tolkien, CS Lewis, Robert Jordan, Ted Dekker, David McCullough, John </a:t>
            </a:r>
            <a:r>
              <a:rPr lang="en-US" sz="2400" dirty="0" smtClean="0"/>
              <a:t>Piper, Francis and Lisa Chan</a:t>
            </a:r>
            <a:endParaRPr lang="en-US" sz="2400" dirty="0"/>
          </a:p>
          <a:p>
            <a:pPr>
              <a:lnSpc>
                <a:spcPct val="95000"/>
              </a:lnSpc>
            </a:pPr>
            <a:r>
              <a:rPr lang="en-US" sz="2400" b="1" dirty="0">
                <a:solidFill>
                  <a:srgbClr val="FFFF00"/>
                </a:solidFill>
              </a:rPr>
              <a:t>Mozart, Phil Keaggy, David Grisman, Bob Bennett, Vivaldi, MarchFourth Marching Band</a:t>
            </a:r>
          </a:p>
          <a:p>
            <a:pPr>
              <a:lnSpc>
                <a:spcPct val="95000"/>
              </a:lnSpc>
            </a:pPr>
            <a:r>
              <a:rPr lang="en-US" sz="2400" dirty="0"/>
              <a:t>The Blind Side, Return of the King, The Mission, What's Up Doc, Saving Mr. Banks, Knight and Day, Woodlawn, Mom's Night Out</a:t>
            </a:r>
          </a:p>
          <a:p>
            <a:pPr>
              <a:lnSpc>
                <a:spcPct val="95000"/>
              </a:lnSpc>
            </a:pPr>
            <a:r>
              <a:rPr lang="en-US" sz="2400" b="1" dirty="0">
                <a:solidFill>
                  <a:srgbClr val="FFFF00"/>
                </a:solidFill>
              </a:rPr>
              <a:t>Splitting wood to heat our house</a:t>
            </a:r>
          </a:p>
          <a:p>
            <a:pPr>
              <a:lnSpc>
                <a:spcPct val="95000"/>
              </a:lnSpc>
            </a:pPr>
            <a:r>
              <a:rPr lang="en-US" sz="2400" dirty="0"/>
              <a:t>Overdrive (lots of free audiobooks)</a:t>
            </a:r>
          </a:p>
          <a:p>
            <a:pPr>
              <a:lnSpc>
                <a:spcPct val="95000"/>
              </a:lnSpc>
            </a:pPr>
            <a:r>
              <a:rPr lang="en-US" sz="2400" b="1" dirty="0">
                <a:solidFill>
                  <a:srgbClr val="FFFF00"/>
                </a:solidFill>
              </a:rPr>
              <a:t>and Rose-Hulman, of course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0375"/>
            <a:ext cx="10972800" cy="1139825"/>
          </a:xfrm>
        </p:spPr>
        <p:txBody>
          <a:bodyPr/>
          <a:lstStyle/>
          <a:p>
            <a:r>
              <a:rPr lang="en-US" dirty="0" smtClean="0"/>
              <a:t>Another important thing about me </a:t>
            </a:r>
            <a:r>
              <a:rPr lang="en-US" dirty="0"/>
              <a:t> (a surprising fact from my junior year at Caltech), …</a:t>
            </a:r>
          </a:p>
        </p:txBody>
      </p:sp>
      <p:sp>
        <p:nvSpPr>
          <p:cNvPr id="3" name="Content Placeholder 2"/>
          <p:cNvSpPr>
            <a:spLocks noGrp="1"/>
          </p:cNvSpPr>
          <p:nvPr>
            <p:ph idx="1"/>
          </p:nvPr>
        </p:nvSpPr>
        <p:spPr>
          <a:xfrm>
            <a:off x="1143000" y="2327276"/>
            <a:ext cx="9525000" cy="4530725"/>
          </a:xfrm>
        </p:spPr>
        <p:txBody>
          <a:bodyPr/>
          <a:lstStyle/>
          <a:p>
            <a:r>
              <a:rPr lang="en-US" dirty="0" smtClean="0"/>
              <a:t>… will be saved for another day so we have a little bit of time for Scheme today.</a:t>
            </a:r>
          </a:p>
          <a:p>
            <a:endParaRPr lang="en-US" dirty="0"/>
          </a:p>
          <a:p>
            <a:endParaRPr lang="en-US" dirty="0" smtClean="0"/>
          </a:p>
          <a:p>
            <a:r>
              <a:rPr lang="en-US" dirty="0" smtClean="0"/>
              <a:t>Stay tuned!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10335</TotalTime>
  <Words>2448</Words>
  <Application>Microsoft Office PowerPoint</Application>
  <PresentationFormat>Widescreen</PresentationFormat>
  <Paragraphs>331</Paragraphs>
  <Slides>33</Slides>
  <Notes>31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Comic Sans MS</vt:lpstr>
      <vt:lpstr>Consolas</vt:lpstr>
      <vt:lpstr>Courier New</vt:lpstr>
      <vt:lpstr>Verdana</vt:lpstr>
      <vt:lpstr>Wingdings</vt:lpstr>
      <vt:lpstr>Globe</vt:lpstr>
      <vt:lpstr>CSSE 304 Day 3</vt:lpstr>
      <vt:lpstr>A Few Random Claude Facts</vt:lpstr>
      <vt:lpstr>Instructor Intro</vt:lpstr>
      <vt:lpstr>Largest Consulting Gigs</vt:lpstr>
      <vt:lpstr>                                   My Family</vt:lpstr>
      <vt:lpstr>PowerPoint Presentation</vt:lpstr>
      <vt:lpstr>PowerPoint Presentation</vt:lpstr>
      <vt:lpstr>A few of my favorite things</vt:lpstr>
      <vt:lpstr>Another important thing about me  (a surprising fact from my junior year at Caltech), …</vt:lpstr>
      <vt:lpstr>Rumors about the course</vt:lpstr>
      <vt:lpstr>Course Intro</vt:lpstr>
      <vt:lpstr>What the course is NOT called: </vt:lpstr>
      <vt:lpstr>I want you to become a linguist</vt:lpstr>
      <vt:lpstr>What to cover?</vt:lpstr>
      <vt:lpstr>Anatomy vs. Physiology</vt:lpstr>
      <vt:lpstr>Why Scheme for CSSE304?</vt:lpstr>
      <vt:lpstr>Why start the course with Scheme?</vt:lpstr>
      <vt:lpstr>Read the textbooks</vt:lpstr>
      <vt:lpstr>I won't pretend!</vt:lpstr>
      <vt:lpstr>Easy and hard problems</vt:lpstr>
      <vt:lpstr>Thinking outside the box</vt:lpstr>
      <vt:lpstr>The best language is ______</vt:lpstr>
      <vt:lpstr>Delayed reactions</vt:lpstr>
      <vt:lpstr>Some of my goals for you</vt:lpstr>
      <vt:lpstr>You have things to contribute</vt:lpstr>
      <vt:lpstr>End of Course Intro</vt:lpstr>
      <vt:lpstr>Recap - Predicates</vt:lpstr>
      <vt:lpstr>What is common to all procedures?</vt:lpstr>
      <vt:lpstr>Cond</vt:lpstr>
      <vt:lpstr>PowerPoint Presentation</vt:lpstr>
      <vt:lpstr>PowerPoint Presentation</vt:lpstr>
      <vt:lpstr>PowerPoint Presentation</vt:lpstr>
      <vt:lpstr>More recursive procedures</vt:lpstr>
    </vt:vector>
  </TitlesOfParts>
  <Company>Rose-Hulman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Day 2 Catapult Session II 2002</dc:title>
  <dc:creator>RHIT</dc:creator>
  <cp:lastModifiedBy>Claude Anderson</cp:lastModifiedBy>
  <cp:revision>141</cp:revision>
  <cp:lastPrinted>2016-09-05T15:57:30Z</cp:lastPrinted>
  <dcterms:created xsi:type="dcterms:W3CDTF">2002-07-10T02:18:35Z</dcterms:created>
  <dcterms:modified xsi:type="dcterms:W3CDTF">2017-03-02T11:39:29Z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8</vt:i4>
  </property>
</Properties>
</file>