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7"/>
  </p:notesMasterIdLst>
  <p:handoutMasterIdLst>
    <p:handoutMasterId r:id="rId18"/>
  </p:handoutMasterIdLst>
  <p:sldIdLst>
    <p:sldId id="362" r:id="rId2"/>
    <p:sldId id="358" r:id="rId3"/>
    <p:sldId id="314" r:id="rId4"/>
    <p:sldId id="364" r:id="rId5"/>
    <p:sldId id="363" r:id="rId6"/>
    <p:sldId id="316" r:id="rId7"/>
    <p:sldId id="357" r:id="rId8"/>
    <p:sldId id="317" r:id="rId9"/>
    <p:sldId id="355" r:id="rId10"/>
    <p:sldId id="354" r:id="rId11"/>
    <p:sldId id="360" r:id="rId12"/>
    <p:sldId id="365" r:id="rId13"/>
    <p:sldId id="366" r:id="rId14"/>
    <p:sldId id="318" r:id="rId15"/>
    <p:sldId id="361" r:id="rId16"/>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D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24" autoAdjust="0"/>
    <p:restoredTop sz="86067" autoAdjust="0"/>
  </p:normalViewPr>
  <p:slideViewPr>
    <p:cSldViewPr>
      <p:cViewPr varScale="1">
        <p:scale>
          <a:sx n="74" d="100"/>
          <a:sy n="74" d="100"/>
        </p:scale>
        <p:origin x="348" y="5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2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sz="quarter" idx="1"/>
          </p:nvPr>
        </p:nvSpPr>
        <p:spPr>
          <a:xfrm>
            <a:off x="4142752" y="1"/>
            <a:ext cx="3170763" cy="480388"/>
          </a:xfrm>
          <a:prstGeom prst="rect">
            <a:avLst/>
          </a:prstGeom>
        </p:spPr>
        <p:txBody>
          <a:bodyPr vert="horz" lIns="95430" tIns="47714" rIns="95430" bIns="47714" rtlCol="0"/>
          <a:lstStyle>
            <a:lvl1pPr algn="r">
              <a:defRPr sz="1300"/>
            </a:lvl1pPr>
          </a:lstStyle>
          <a:p>
            <a:fld id="{03077007-3A73-4E7D-991C-75440D09B976}" type="datetimeFigureOut">
              <a:rPr lang="en-US" smtClean="0"/>
              <a:pPr/>
              <a:t>12/2/2020</a:t>
            </a:fld>
            <a:endParaRPr lang="en-US"/>
          </a:p>
        </p:txBody>
      </p:sp>
      <p:sp>
        <p:nvSpPr>
          <p:cNvPr id="4" name="Footer Placeholder 3"/>
          <p:cNvSpPr>
            <a:spLocks noGrp="1"/>
          </p:cNvSpPr>
          <p:nvPr>
            <p:ph type="ftr" sz="quarter" idx="2"/>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5" name="Slide Number Placeholder 4"/>
          <p:cNvSpPr>
            <a:spLocks noGrp="1"/>
          </p:cNvSpPr>
          <p:nvPr>
            <p:ph type="sldNum" sz="quarter" idx="3"/>
          </p:nvPr>
        </p:nvSpPr>
        <p:spPr>
          <a:xfrm>
            <a:off x="4142752" y="9119175"/>
            <a:ext cx="3170763" cy="480388"/>
          </a:xfrm>
          <a:prstGeom prst="rect">
            <a:avLst/>
          </a:prstGeom>
        </p:spPr>
        <p:txBody>
          <a:bodyPr vert="horz" lIns="95430" tIns="47714" rIns="95430" bIns="47714" rtlCol="0" anchor="b"/>
          <a:lstStyle>
            <a:lvl1pPr algn="r">
              <a:defRPr sz="1300"/>
            </a:lvl1pPr>
          </a:lstStyle>
          <a:p>
            <a:fld id="{2C083445-8E90-4303-85C8-9F96477F3016}" type="slidenum">
              <a:rPr lang="en-US" smtClean="0"/>
              <a:pPr/>
              <a:t>‹#›</a:t>
            </a:fld>
            <a:endParaRPr lang="en-US"/>
          </a:p>
        </p:txBody>
      </p:sp>
    </p:spTree>
    <p:extLst>
      <p:ext uri="{BB962C8B-B14F-4D97-AF65-F5344CB8AC3E}">
        <p14:creationId xmlns:p14="http://schemas.microsoft.com/office/powerpoint/2010/main" val="5337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idx="1"/>
          </p:nvPr>
        </p:nvSpPr>
        <p:spPr>
          <a:xfrm>
            <a:off x="4142752" y="1"/>
            <a:ext cx="3170763" cy="480388"/>
          </a:xfrm>
          <a:prstGeom prst="rect">
            <a:avLst/>
          </a:prstGeom>
        </p:spPr>
        <p:txBody>
          <a:bodyPr vert="horz" lIns="95430" tIns="47714" rIns="95430" bIns="47714" rtlCol="0"/>
          <a:lstStyle>
            <a:lvl1pPr algn="r">
              <a:defRPr sz="1300"/>
            </a:lvl1pPr>
          </a:lstStyle>
          <a:p>
            <a:fld id="{0C12807D-967C-46EC-93C3-FE16C931482B}" type="datetimeFigureOut">
              <a:rPr lang="en-US" smtClean="0"/>
              <a:pPr/>
              <a:t>12/2/2020</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5430" tIns="47714" rIns="95430" bIns="47714" rtlCol="0" anchor="ctr"/>
          <a:lstStyle/>
          <a:p>
            <a:endParaRPr lang="en-US"/>
          </a:p>
        </p:txBody>
      </p:sp>
      <p:sp>
        <p:nvSpPr>
          <p:cNvPr id="5" name="Notes Placeholder 4"/>
          <p:cNvSpPr>
            <a:spLocks noGrp="1"/>
          </p:cNvSpPr>
          <p:nvPr>
            <p:ph type="body" sz="quarter" idx="3"/>
          </p:nvPr>
        </p:nvSpPr>
        <p:spPr>
          <a:xfrm>
            <a:off x="732362" y="4561232"/>
            <a:ext cx="5852160" cy="4320213"/>
          </a:xfrm>
          <a:prstGeom prst="rect">
            <a:avLst/>
          </a:prstGeom>
        </p:spPr>
        <p:txBody>
          <a:bodyPr vert="horz" lIns="95430" tIns="47714" rIns="95430" bIns="47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7" name="Slide Number Placeholder 6"/>
          <p:cNvSpPr>
            <a:spLocks noGrp="1"/>
          </p:cNvSpPr>
          <p:nvPr>
            <p:ph type="sldNum" sz="quarter" idx="5"/>
          </p:nvPr>
        </p:nvSpPr>
        <p:spPr>
          <a:xfrm>
            <a:off x="4142752" y="9119175"/>
            <a:ext cx="3170763" cy="480388"/>
          </a:xfrm>
          <a:prstGeom prst="rect">
            <a:avLst/>
          </a:prstGeom>
        </p:spPr>
        <p:txBody>
          <a:bodyPr vert="horz" lIns="95430" tIns="47714" rIns="95430" bIns="47714" rtlCol="0" anchor="b"/>
          <a:lstStyle>
            <a:lvl1pPr algn="r">
              <a:defRPr sz="1300"/>
            </a:lvl1pPr>
          </a:lstStyle>
          <a:p>
            <a:fld id="{E772BBEE-0ED0-4AF6-8D22-ECE7454DC3FC}" type="slidenum">
              <a:rPr lang="en-US" smtClean="0"/>
              <a:pPr/>
              <a:t>‹#›</a:t>
            </a:fld>
            <a:endParaRPr lang="en-US"/>
          </a:p>
        </p:txBody>
      </p:sp>
    </p:spTree>
    <p:extLst>
      <p:ext uri="{BB962C8B-B14F-4D97-AF65-F5344CB8AC3E}">
        <p14:creationId xmlns:p14="http://schemas.microsoft.com/office/powerpoint/2010/main" val="17489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a:t>
            </a:fld>
            <a:endParaRPr lang="en-US"/>
          </a:p>
        </p:txBody>
      </p:sp>
    </p:spTree>
    <p:extLst>
      <p:ext uri="{BB962C8B-B14F-4D97-AF65-F5344CB8AC3E}">
        <p14:creationId xmlns:p14="http://schemas.microsoft.com/office/powerpoint/2010/main" val="146853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14</a:t>
            </a:fld>
            <a:endParaRPr lang="en-US"/>
          </a:p>
        </p:txBody>
      </p:sp>
    </p:spTree>
    <p:extLst>
      <p:ext uri="{BB962C8B-B14F-4D97-AF65-F5344CB8AC3E}">
        <p14:creationId xmlns:p14="http://schemas.microsoft.com/office/powerpoint/2010/main" val="3358003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BEE-0ED0-4AF6-8D22-ECE7454DC3FC}" type="slidenum">
              <a:rPr lang="en-US" smtClean="0"/>
              <a:pPr/>
              <a:t>2</a:t>
            </a:fld>
            <a:endParaRPr lang="en-US"/>
          </a:p>
        </p:txBody>
      </p:sp>
    </p:spTree>
    <p:extLst>
      <p:ext uri="{BB962C8B-B14F-4D97-AF65-F5344CB8AC3E}">
        <p14:creationId xmlns:p14="http://schemas.microsoft.com/office/powerpoint/2010/main" val="3119696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3</a:t>
            </a:fld>
            <a:endParaRPr lang="en-US"/>
          </a:p>
        </p:txBody>
      </p:sp>
    </p:spTree>
    <p:extLst>
      <p:ext uri="{BB962C8B-B14F-4D97-AF65-F5344CB8AC3E}">
        <p14:creationId xmlns:p14="http://schemas.microsoft.com/office/powerpoint/2010/main" val="776467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772BBEE-0ED0-4AF6-8D22-ECE7454DC3FC}" type="slidenum">
              <a:rPr lang="en-US" smtClean="0"/>
              <a:pPr/>
              <a:t>5</a:t>
            </a:fld>
            <a:endParaRPr lang="en-US"/>
          </a:p>
        </p:txBody>
      </p:sp>
    </p:spTree>
    <p:extLst>
      <p:ext uri="{BB962C8B-B14F-4D97-AF65-F5344CB8AC3E}">
        <p14:creationId xmlns:p14="http://schemas.microsoft.com/office/powerpoint/2010/main" val="2558058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6</a:t>
            </a:fld>
            <a:endParaRPr lang="en-US"/>
          </a:p>
        </p:txBody>
      </p:sp>
    </p:spTree>
    <p:extLst>
      <p:ext uri="{BB962C8B-B14F-4D97-AF65-F5344CB8AC3E}">
        <p14:creationId xmlns:p14="http://schemas.microsoft.com/office/powerpoint/2010/main" val="350237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a:t>One thing lambda says is </a:t>
            </a:r>
          </a:p>
          <a:p>
            <a:r>
              <a:rPr lang="en-US" dirty="0"/>
              <a:t>"remember and parameterize this code, but don't execute it now."</a:t>
            </a:r>
          </a:p>
          <a:p>
            <a:r>
              <a:rPr lang="en-US" dirty="0"/>
              <a:t>Evaluation</a:t>
            </a:r>
            <a:r>
              <a:rPr lang="en-US" baseline="0" dirty="0"/>
              <a:t> a lambda expression NEVER causes its body to be evaluated.</a:t>
            </a:r>
          </a:p>
          <a:p>
            <a:endParaRPr lang="en-US" baseline="0" dirty="0"/>
          </a:p>
          <a:p>
            <a:r>
              <a:rPr lang="en-US" baseline="0" dirty="0"/>
              <a:t>Ask students about the order of evaluation …in scheme, java</a:t>
            </a:r>
          </a:p>
          <a:p>
            <a:r>
              <a:rPr lang="en-US" baseline="0" dirty="0" err="1"/>
              <a:t>Mwntiob</a:t>
            </a:r>
            <a:r>
              <a:rPr lang="en-US" baseline="0" dirty="0"/>
              <a:t> that this is the kind of question that you may not have been asking before that I want you to learn to ask.</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8</a:t>
            </a:fld>
            <a:endParaRPr lang="en-US"/>
          </a:p>
        </p:txBody>
      </p:sp>
    </p:spTree>
    <p:extLst>
      <p:ext uri="{BB962C8B-B14F-4D97-AF65-F5344CB8AC3E}">
        <p14:creationId xmlns:p14="http://schemas.microsoft.com/office/powerpoint/2010/main" val="389612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(numbers-up-to-increasing n)</a:t>
            </a:r>
          </a:p>
          <a:p>
            <a:r>
              <a:rPr lang="en-US" dirty="0"/>
              <a:t>  (numbers-up-to-with-accumulator n '()))</a:t>
            </a:r>
          </a:p>
          <a:p>
            <a:endParaRPr lang="en-US" dirty="0"/>
          </a:p>
          <a:p>
            <a:r>
              <a:rPr lang="en-US" dirty="0"/>
              <a:t>(define (numbers-up-to-with-accumulator n acc)</a:t>
            </a:r>
          </a:p>
          <a:p>
            <a:r>
              <a:rPr lang="en-US" dirty="0"/>
              <a:t>  (if (&lt; n 0)</a:t>
            </a:r>
          </a:p>
          <a:p>
            <a:r>
              <a:rPr lang="en-US" dirty="0"/>
              <a:t>      acc</a:t>
            </a:r>
          </a:p>
          <a:p>
            <a:r>
              <a:rPr lang="en-US" dirty="0"/>
              <a:t>      (numbers-up-to-with-accumulator (- n 1)</a:t>
            </a:r>
          </a:p>
          <a:p>
            <a:r>
              <a:rPr lang="en-US" dirty="0"/>
              <a:t>                                                               (cons n acc))))</a:t>
            </a:r>
          </a:p>
        </p:txBody>
      </p:sp>
      <p:sp>
        <p:nvSpPr>
          <p:cNvPr id="4" name="Slide Number Placeholder 3"/>
          <p:cNvSpPr>
            <a:spLocks noGrp="1"/>
          </p:cNvSpPr>
          <p:nvPr>
            <p:ph type="sldNum" sz="quarter" idx="5"/>
          </p:nvPr>
        </p:nvSpPr>
        <p:spPr/>
        <p:txBody>
          <a:bodyPr/>
          <a:lstStyle/>
          <a:p>
            <a:fld id="{E772BBEE-0ED0-4AF6-8D22-ECE7454DC3FC}" type="slidenum">
              <a:rPr lang="en-US" smtClean="0"/>
              <a:pPr/>
              <a:t>11</a:t>
            </a:fld>
            <a:endParaRPr lang="en-US"/>
          </a:p>
        </p:txBody>
      </p:sp>
    </p:spTree>
    <p:extLst>
      <p:ext uri="{BB962C8B-B14F-4D97-AF65-F5344CB8AC3E}">
        <p14:creationId xmlns:p14="http://schemas.microsoft.com/office/powerpoint/2010/main" val="1706807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12</a:t>
            </a:fld>
            <a:endParaRPr lang="en-US"/>
          </a:p>
        </p:txBody>
      </p:sp>
    </p:spTree>
    <p:extLst>
      <p:ext uri="{BB962C8B-B14F-4D97-AF65-F5344CB8AC3E}">
        <p14:creationId xmlns:p14="http://schemas.microsoft.com/office/powerpoint/2010/main" val="2640876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lang="en-US" dirty="0"/>
              <a:t>DO the translation on the board.</a:t>
            </a:r>
          </a:p>
          <a:p>
            <a:r>
              <a:rPr lang="en-US" dirty="0"/>
              <a:t>Tell them that one of the  problems in  A4 is to do this translation automatically.</a:t>
            </a:r>
          </a:p>
        </p:txBody>
      </p:sp>
      <p:sp>
        <p:nvSpPr>
          <p:cNvPr id="4" name="Slide Number Placeholder 3"/>
          <p:cNvSpPr>
            <a:spLocks noGrp="1"/>
          </p:cNvSpPr>
          <p:nvPr>
            <p:ph type="sldNum" sz="quarter" idx="10"/>
          </p:nvPr>
        </p:nvSpPr>
        <p:spPr/>
        <p:txBody>
          <a:bodyPr/>
          <a:lstStyle/>
          <a:p>
            <a:fld id="{F352D5B2-AE34-4C55-AB6F-517E1ACFB39F}" type="slidenum">
              <a:rPr lang="en-US" smtClean="0"/>
              <a:pPr/>
              <a:t>13</a:t>
            </a:fld>
            <a:endParaRPr lang="en-US"/>
          </a:p>
        </p:txBody>
      </p:sp>
    </p:spTree>
    <p:extLst>
      <p:ext uri="{BB962C8B-B14F-4D97-AF65-F5344CB8AC3E}">
        <p14:creationId xmlns:p14="http://schemas.microsoft.com/office/powerpoint/2010/main" val="3252171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1" y="0"/>
            <a:ext cx="12198351" cy="6851650"/>
            <a:chOff x="1" y="0"/>
            <a:chExt cx="5763" cy="4316"/>
          </a:xfrm>
        </p:grpSpPr>
        <p:sp>
          <p:nvSpPr>
            <p:cNvPr id="2478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7814" name="Group 6"/>
            <p:cNvGrpSpPr>
              <a:grpSpLocks/>
            </p:cNvGrpSpPr>
            <p:nvPr/>
          </p:nvGrpSpPr>
          <p:grpSpPr bwMode="auto">
            <a:xfrm>
              <a:off x="288" y="0"/>
              <a:ext cx="5098" cy="4316"/>
              <a:chOff x="288" y="0"/>
              <a:chExt cx="5098" cy="4316"/>
            </a:xfrm>
          </p:grpSpPr>
          <p:sp>
            <p:nvSpPr>
              <p:cNvPr id="2478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78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783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78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783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783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783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783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7839" name="Group 31"/>
            <p:cNvGrpSpPr>
              <a:grpSpLocks/>
            </p:cNvGrpSpPr>
            <p:nvPr/>
          </p:nvGrpSpPr>
          <p:grpSpPr bwMode="auto">
            <a:xfrm>
              <a:off x="1" y="392"/>
              <a:ext cx="5758" cy="1571"/>
              <a:chOff x="1" y="392"/>
              <a:chExt cx="5758" cy="1571"/>
            </a:xfrm>
          </p:grpSpPr>
          <p:sp>
            <p:nvSpPr>
              <p:cNvPr id="2478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78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78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78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78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784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784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7847" name="Rectangle 39"/>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247848" name="Rectangle 4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247849" name="Rectangle 41"/>
          <p:cNvSpPr>
            <a:spLocks noGrp="1" noChangeArrowheads="1"/>
          </p:cNvSpPr>
          <p:nvPr>
            <p:ph type="dt" sz="quarter" idx="2"/>
          </p:nvPr>
        </p:nvSpPr>
        <p:spPr/>
        <p:txBody>
          <a:bodyPr/>
          <a:lstStyle>
            <a:lvl1pPr>
              <a:defRPr/>
            </a:lvl1pPr>
          </a:lstStyle>
          <a:p>
            <a:endParaRPr lang="en-US"/>
          </a:p>
        </p:txBody>
      </p:sp>
      <p:sp>
        <p:nvSpPr>
          <p:cNvPr id="247850" name="Rectangle 42"/>
          <p:cNvSpPr>
            <a:spLocks noGrp="1" noChangeArrowheads="1"/>
          </p:cNvSpPr>
          <p:nvPr>
            <p:ph type="ftr" sz="quarter" idx="3"/>
          </p:nvPr>
        </p:nvSpPr>
        <p:spPr/>
        <p:txBody>
          <a:bodyPr/>
          <a:lstStyle>
            <a:lvl1pPr>
              <a:defRPr/>
            </a:lvl1pPr>
          </a:lstStyle>
          <a:p>
            <a:endParaRPr lang="en-US"/>
          </a:p>
        </p:txBody>
      </p:sp>
      <p:sp>
        <p:nvSpPr>
          <p:cNvPr id="247851" name="Rectangle 43"/>
          <p:cNvSpPr>
            <a:spLocks noGrp="1" noChangeArrowheads="1"/>
          </p:cNvSpPr>
          <p:nvPr>
            <p:ph type="sldNum" sz="quarter" idx="4"/>
          </p:nvPr>
        </p:nvSpPr>
        <p:spPr/>
        <p:txBody>
          <a:bodyPr/>
          <a:lstStyle>
            <a:lvl1pPr>
              <a:defRPr/>
            </a:lvl1pPr>
          </a:lstStyle>
          <a:p>
            <a:fld id="{47FB2ED1-7D44-4B17-95E3-A36BE60D63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8FACD6-9AED-4B5E-9EFC-B974ADE5FC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0B186-D861-4E4D-A82E-48974E0EDB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3638"/>
            <a:ext cx="28448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3638"/>
            <a:ext cx="2844800" cy="457200"/>
          </a:xfrm>
        </p:spPr>
        <p:txBody>
          <a:bodyPr/>
          <a:lstStyle>
            <a:lvl1pPr>
              <a:defRPr/>
            </a:lvl1pPr>
          </a:lstStyle>
          <a:p>
            <a:fld id="{CB9ADB0E-4C8C-4C40-B2CC-A7EA872F08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148CBBCA-5874-402D-866C-9872642CCA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2C86AE-C0FC-4D7D-9362-A038D8CF71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B9ACC-FFD5-45B0-B185-BD861D8A88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71972B-33D4-4295-A3F0-8D34ABEAD7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92FD3-6A99-4F83-A447-0655CD50A5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64885B-43D5-4D90-BC3E-B725BEEC90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3AF9E8-57AA-4278-AA3D-6F2996E267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72A70D-05CA-41CC-90C3-EBB6B6D369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D1919-0DCC-4B02-8CB2-B56A89099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2118" y="0"/>
            <a:ext cx="12198349" cy="6851650"/>
            <a:chOff x="1" y="0"/>
            <a:chExt cx="5763" cy="4316"/>
          </a:xfrm>
        </p:grpSpPr>
        <p:sp>
          <p:nvSpPr>
            <p:cNvPr id="24678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6790" name="Group 6"/>
            <p:cNvGrpSpPr>
              <a:grpSpLocks/>
            </p:cNvGrpSpPr>
            <p:nvPr/>
          </p:nvGrpSpPr>
          <p:grpSpPr bwMode="auto">
            <a:xfrm>
              <a:off x="288" y="0"/>
              <a:ext cx="5098" cy="4316"/>
              <a:chOff x="288" y="0"/>
              <a:chExt cx="5098" cy="4316"/>
            </a:xfrm>
          </p:grpSpPr>
          <p:sp>
            <p:nvSpPr>
              <p:cNvPr id="24679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680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0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680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680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1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681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681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681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681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6815" name="Group 31"/>
            <p:cNvGrpSpPr>
              <a:grpSpLocks/>
            </p:cNvGrpSpPr>
            <p:nvPr/>
          </p:nvGrpSpPr>
          <p:grpSpPr bwMode="auto">
            <a:xfrm>
              <a:off x="1" y="392"/>
              <a:ext cx="5758" cy="1571"/>
              <a:chOff x="1" y="392"/>
              <a:chExt cx="5758" cy="1571"/>
            </a:xfrm>
          </p:grpSpPr>
          <p:sp>
            <p:nvSpPr>
              <p:cNvPr id="24681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681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681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681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682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68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68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6823" name="Rectangle 39"/>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46824" name="Rectangle 40"/>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46825" name="Rectangle 41"/>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46826" name="Rectangle 42"/>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8061D0A9-FECA-4FBD-9703-9A15C89EB24A}" type="slidenum">
              <a:rPr lang="en-US"/>
              <a:pPr/>
              <a:t>‹#›</a:t>
            </a:fld>
            <a:endParaRPr lang="en-US"/>
          </a:p>
        </p:txBody>
      </p:sp>
      <p:sp>
        <p:nvSpPr>
          <p:cNvPr id="246827" name="Rectangle 4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en.wikipedia.org/wiki/String_inter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1828800" y="3200400"/>
            <a:ext cx="8305800" cy="1736725"/>
          </a:xfrm>
        </p:spPr>
        <p:txBody>
          <a:bodyPr/>
          <a:lstStyle/>
          <a:p>
            <a:r>
              <a:rPr lang="en-US" dirty="0"/>
              <a:t>CSSE 304 Day 3</a:t>
            </a:r>
          </a:p>
        </p:txBody>
      </p:sp>
      <p:sp>
        <p:nvSpPr>
          <p:cNvPr id="2" name="TextBox 1"/>
          <p:cNvSpPr txBox="1"/>
          <p:nvPr/>
        </p:nvSpPr>
        <p:spPr>
          <a:xfrm>
            <a:off x="457200" y="533400"/>
            <a:ext cx="11277600" cy="3046988"/>
          </a:xfrm>
          <a:prstGeom prst="rect">
            <a:avLst/>
          </a:prstGeom>
          <a:solidFill>
            <a:srgbClr val="3F6DFF"/>
          </a:solidFill>
        </p:spPr>
        <p:txBody>
          <a:bodyPr wrap="square" rtlCol="0">
            <a:spAutoFit/>
          </a:bodyPr>
          <a:lstStyle/>
          <a:p>
            <a:r>
              <a:rPr lang="en-US" sz="3200" b="1" dirty="0">
                <a:solidFill>
                  <a:srgbClr val="FFC000"/>
                </a:solidFill>
              </a:rPr>
              <a:t>Recall</a:t>
            </a:r>
            <a:r>
              <a:rPr lang="en-US" sz="3200" dirty="0"/>
              <a:t> that </a:t>
            </a:r>
            <a:r>
              <a:rPr lang="en-US" sz="2800" b="1" dirty="0">
                <a:solidFill>
                  <a:srgbClr val="FFFF00"/>
                </a:solidFill>
                <a:latin typeface="Courier New" panose="02070309020205020404" pitchFamily="49" charset="0"/>
                <a:cs typeface="Courier New" panose="02070309020205020404" pitchFamily="49" charset="0"/>
              </a:rPr>
              <a:t>(define (f n) (+ 3 n))</a:t>
            </a:r>
            <a:r>
              <a:rPr lang="en-US" sz="3200" dirty="0"/>
              <a:t>is an abbreviation      </a:t>
            </a:r>
            <a:br>
              <a:rPr lang="en-US" sz="3200" dirty="0"/>
            </a:br>
            <a:r>
              <a:rPr lang="en-US" sz="3200" dirty="0"/>
              <a:t>         for  </a:t>
            </a:r>
            <a:r>
              <a:rPr lang="en-US" sz="2800" b="1" dirty="0">
                <a:solidFill>
                  <a:srgbClr val="FFFF00"/>
                </a:solidFill>
                <a:latin typeface="Courier New" panose="02070309020205020404" pitchFamily="49" charset="0"/>
                <a:cs typeface="Courier New" panose="02070309020205020404" pitchFamily="49" charset="0"/>
              </a:rPr>
              <a:t>(define f (lambda  (n) (+ 3 n)))</a:t>
            </a:r>
          </a:p>
          <a:p>
            <a:r>
              <a:rPr lang="en-US" sz="3200" b="1" dirty="0">
                <a:solidFill>
                  <a:srgbClr val="FFC000"/>
                </a:solidFill>
              </a:rPr>
              <a:t>Puzzle:</a:t>
            </a:r>
            <a:r>
              <a:rPr lang="en-US" sz="3200" dirty="0"/>
              <a:t>  </a:t>
            </a:r>
          </a:p>
          <a:p>
            <a:r>
              <a:rPr lang="en-US" sz="3200" dirty="0"/>
              <a:t>On Day 1, we overwrote built-in procedure </a:t>
            </a:r>
            <a:r>
              <a:rPr lang="en-US" sz="3200" dirty="0">
                <a:latin typeface="Courier New" panose="02070309020205020404" pitchFamily="49" charset="0"/>
                <a:cs typeface="Courier New" panose="02070309020205020404" pitchFamily="49" charset="0"/>
              </a:rPr>
              <a:t>/</a:t>
            </a:r>
            <a:r>
              <a:rPr lang="en-US" sz="3200" dirty="0"/>
              <a:t>.</a:t>
            </a:r>
          </a:p>
          <a:p>
            <a:r>
              <a:rPr lang="en-US" sz="3200" dirty="0"/>
              <a:t>Can we overwrite  </a:t>
            </a:r>
            <a:r>
              <a:rPr lang="en-US" sz="3200" b="1" dirty="0">
                <a:solidFill>
                  <a:srgbClr val="FFFF00"/>
                </a:solidFill>
                <a:latin typeface="Courier New" panose="02070309020205020404" pitchFamily="49" charset="0"/>
                <a:cs typeface="Courier New" panose="02070309020205020404" pitchFamily="49" charset="0"/>
              </a:rPr>
              <a:t>lambda</a:t>
            </a:r>
            <a:r>
              <a:rPr lang="en-US" sz="3200" dirty="0"/>
              <a:t>?  </a:t>
            </a:r>
            <a:br>
              <a:rPr lang="en-US" sz="3200" dirty="0"/>
            </a:br>
            <a:r>
              <a:rPr lang="en-US" sz="3200" dirty="0"/>
              <a:t>I.e. does </a:t>
            </a:r>
            <a:r>
              <a:rPr lang="en-US" sz="3200" b="1" dirty="0">
                <a:solidFill>
                  <a:srgbClr val="FFFF00"/>
                </a:solidFill>
                <a:latin typeface="Courier New" panose="02070309020205020404" pitchFamily="49" charset="0"/>
                <a:cs typeface="Courier New" panose="02070309020205020404" pitchFamily="49" charset="0"/>
              </a:rPr>
              <a:t>(define (lambda n) (* n n))</a:t>
            </a:r>
            <a:r>
              <a:rPr lang="en-US" sz="3200" dirty="0"/>
              <a:t> work?</a:t>
            </a:r>
          </a:p>
        </p:txBody>
      </p:sp>
      <p:sp>
        <p:nvSpPr>
          <p:cNvPr id="4" name="Rectangle 3">
            <a:extLst>
              <a:ext uri="{FF2B5EF4-FFF2-40B4-BE49-F238E27FC236}">
                <a16:creationId xmlns:a16="http://schemas.microsoft.com/office/drawing/2014/main" id="{FAC4DE2E-7FE7-4156-A32F-CEDCF9C0D0D9}"/>
              </a:ext>
            </a:extLst>
          </p:cNvPr>
          <p:cNvSpPr>
            <a:spLocks noGrp="1" noChangeArrowheads="1"/>
          </p:cNvSpPr>
          <p:nvPr>
            <p:ph type="subTitle" idx="1"/>
          </p:nvPr>
        </p:nvSpPr>
        <p:spPr>
          <a:xfrm>
            <a:off x="2305050" y="5257800"/>
            <a:ext cx="7353300" cy="1752600"/>
          </a:xfrm>
        </p:spPr>
        <p:txBody>
          <a:bodyPr/>
          <a:lstStyle/>
          <a:p>
            <a:r>
              <a:rPr lang="en-US" dirty="0"/>
              <a:t>What questions do you have?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DC3-FA1E-4B4B-A755-187BF1BD1698}"/>
              </a:ext>
            </a:extLst>
          </p:cNvPr>
          <p:cNvSpPr>
            <a:spLocks noGrp="1"/>
          </p:cNvSpPr>
          <p:nvPr>
            <p:ph type="title"/>
          </p:nvPr>
        </p:nvSpPr>
        <p:spPr>
          <a:xfrm>
            <a:off x="1981200" y="76201"/>
            <a:ext cx="8229600" cy="690563"/>
          </a:xfrm>
        </p:spPr>
        <p:txBody>
          <a:bodyPr/>
          <a:lstStyle/>
          <a:p>
            <a:r>
              <a:rPr lang="en-US" sz="3200" dirty="0"/>
              <a:t>Fact example 2</a:t>
            </a:r>
          </a:p>
        </p:txBody>
      </p:sp>
      <p:sp>
        <p:nvSpPr>
          <p:cNvPr id="3" name="Content Placeholder 2">
            <a:extLst>
              <a:ext uri="{FF2B5EF4-FFF2-40B4-BE49-F238E27FC236}">
                <a16:creationId xmlns:a16="http://schemas.microsoft.com/office/drawing/2014/main" id="{026370E1-D91D-4F92-BFA2-B85D6A1D68C3}"/>
              </a:ext>
            </a:extLst>
          </p:cNvPr>
          <p:cNvSpPr>
            <a:spLocks noGrp="1"/>
          </p:cNvSpPr>
          <p:nvPr>
            <p:ph idx="1"/>
          </p:nvPr>
        </p:nvSpPr>
        <p:spPr>
          <a:xfrm>
            <a:off x="1676400" y="788886"/>
            <a:ext cx="4876800" cy="5992914"/>
          </a:xfrm>
        </p:spPr>
        <p:txBody>
          <a:bodyPr/>
          <a:lstStyle/>
          <a:p>
            <a:pPr marL="0" indent="0">
              <a:buNone/>
            </a:pPr>
            <a:r>
              <a:rPr lang="en-US" sz="2200" dirty="0"/>
              <a:t>&gt; (define fact2</a:t>
            </a:r>
          </a:p>
          <a:p>
            <a:pPr marL="0" indent="0">
              <a:buNone/>
            </a:pPr>
            <a:r>
              <a:rPr lang="en-US" sz="2200" dirty="0"/>
              <a:t>     (lambda (n)</a:t>
            </a:r>
          </a:p>
          <a:p>
            <a:pPr marL="0" indent="0">
              <a:buNone/>
            </a:pPr>
            <a:r>
              <a:rPr lang="en-US" sz="2200" dirty="0"/>
              <a:t>       (if (or (negative? n) </a:t>
            </a:r>
          </a:p>
          <a:p>
            <a:pPr marL="0" indent="0">
              <a:buNone/>
            </a:pPr>
            <a:r>
              <a:rPr lang="en-US" sz="2200" dirty="0"/>
              <a:t>           (not (integer? n)))</a:t>
            </a:r>
          </a:p>
          <a:p>
            <a:pPr marL="0" indent="0">
              <a:buNone/>
            </a:pPr>
            <a:r>
              <a:rPr lang="en-US" sz="2200" dirty="0"/>
              <a:t>	  "error"</a:t>
            </a:r>
          </a:p>
          <a:p>
            <a:pPr marL="0" indent="0">
              <a:buNone/>
            </a:pPr>
            <a:r>
              <a:rPr lang="en-US" sz="2200" dirty="0"/>
              <a:t>	  (fact-acc n 1))))</a:t>
            </a:r>
          </a:p>
          <a:p>
            <a:pPr marL="0" indent="0">
              <a:buNone/>
            </a:pPr>
            <a:endParaRPr lang="en-US" sz="2200" dirty="0"/>
          </a:p>
          <a:p>
            <a:pPr marL="0" indent="0">
              <a:buNone/>
            </a:pPr>
            <a:r>
              <a:rPr lang="en-US" sz="2200" dirty="0"/>
              <a:t>&gt; (define fact-acc</a:t>
            </a:r>
          </a:p>
          <a:p>
            <a:pPr marL="0" indent="0">
              <a:buNone/>
            </a:pPr>
            <a:r>
              <a:rPr lang="en-US" sz="2200" dirty="0"/>
              <a:t>  (lambda (n acc)</a:t>
            </a:r>
          </a:p>
          <a:p>
            <a:pPr marL="0" indent="0">
              <a:buNone/>
            </a:pPr>
            <a:r>
              <a:rPr lang="en-US" sz="2200" dirty="0"/>
              <a:t>    (if (zero? n)</a:t>
            </a:r>
          </a:p>
          <a:p>
            <a:pPr marL="0" indent="0">
              <a:buNone/>
            </a:pPr>
            <a:r>
              <a:rPr lang="en-US" sz="2200" dirty="0"/>
              <a:t>         acc</a:t>
            </a:r>
          </a:p>
          <a:p>
            <a:pPr marL="0" indent="0">
              <a:buNone/>
            </a:pPr>
            <a:r>
              <a:rPr lang="en-US" sz="2200" dirty="0"/>
              <a:t>        (fact-acc (- n 1) </a:t>
            </a:r>
          </a:p>
          <a:p>
            <a:pPr marL="0" indent="0">
              <a:buNone/>
            </a:pPr>
            <a:r>
              <a:rPr lang="en-US" sz="2200" dirty="0"/>
              <a:t>                      (* n acc)))))</a:t>
            </a:r>
          </a:p>
          <a:p>
            <a:pPr marL="0" indent="0">
              <a:buNone/>
            </a:pPr>
            <a:endParaRPr lang="en-US" sz="1800" dirty="0"/>
          </a:p>
        </p:txBody>
      </p:sp>
      <p:sp>
        <p:nvSpPr>
          <p:cNvPr id="6" name="Content Placeholder 2">
            <a:extLst>
              <a:ext uri="{FF2B5EF4-FFF2-40B4-BE49-F238E27FC236}">
                <a16:creationId xmlns:a16="http://schemas.microsoft.com/office/drawing/2014/main" id="{3EBAFB62-D57C-47C4-BA2E-81B0331C3363}"/>
              </a:ext>
            </a:extLst>
          </p:cNvPr>
          <p:cNvSpPr txBox="1">
            <a:spLocks/>
          </p:cNvSpPr>
          <p:nvPr/>
        </p:nvSpPr>
        <p:spPr bwMode="auto">
          <a:xfrm>
            <a:off x="6400800" y="766764"/>
            <a:ext cx="5181600" cy="51006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pPr>
            <a:r>
              <a:rPr lang="en-US" sz="2200" kern="0" dirty="0"/>
              <a:t>&gt; (trace fact fact2 fact-acc)</a:t>
            </a:r>
          </a:p>
          <a:p>
            <a:pPr marL="0" indent="0" eaLnBrk="1" hangingPunct="1">
              <a:buNone/>
            </a:pPr>
            <a:r>
              <a:rPr lang="en-US" sz="2200" kern="0" dirty="0"/>
              <a:t>(fact fact2 fact-acc)</a:t>
            </a:r>
          </a:p>
          <a:p>
            <a:pPr marL="0" indent="0" eaLnBrk="1" hangingPunct="1">
              <a:buNone/>
            </a:pPr>
            <a:r>
              <a:rPr lang="en-US" sz="2200" kern="0" dirty="0"/>
              <a:t>&gt; (fact2 4)</a:t>
            </a:r>
          </a:p>
          <a:p>
            <a:pPr marL="0" indent="0" eaLnBrk="1" hangingPunct="1">
              <a:buNone/>
            </a:pPr>
            <a:r>
              <a:rPr lang="en-US" sz="2200" kern="0" dirty="0"/>
              <a:t>|(fact2 4)</a:t>
            </a:r>
          </a:p>
          <a:p>
            <a:pPr marL="0" indent="0" eaLnBrk="1" hangingPunct="1">
              <a:buNone/>
            </a:pPr>
            <a:r>
              <a:rPr lang="en-US" sz="2200" kern="0" dirty="0"/>
              <a:t>|(fact-acc 4 1)</a:t>
            </a:r>
          </a:p>
          <a:p>
            <a:pPr marL="0" indent="0" eaLnBrk="1" hangingPunct="1">
              <a:buNone/>
            </a:pPr>
            <a:r>
              <a:rPr lang="en-US" sz="2200" kern="0" dirty="0"/>
              <a:t>|(fact-acc 3 4)</a:t>
            </a:r>
          </a:p>
          <a:p>
            <a:pPr marL="0" indent="0" eaLnBrk="1" hangingPunct="1">
              <a:buNone/>
            </a:pPr>
            <a:r>
              <a:rPr lang="en-US" sz="2200" kern="0" dirty="0"/>
              <a:t>|(fact-acc 2 12)</a:t>
            </a:r>
          </a:p>
          <a:p>
            <a:pPr marL="0" indent="0" eaLnBrk="1" hangingPunct="1">
              <a:buNone/>
            </a:pPr>
            <a:r>
              <a:rPr lang="en-US" sz="2200" kern="0" dirty="0"/>
              <a:t>|(fact-acc 1 24)</a:t>
            </a:r>
          </a:p>
          <a:p>
            <a:pPr marL="0" indent="0" eaLnBrk="1" hangingPunct="1">
              <a:buNone/>
            </a:pPr>
            <a:r>
              <a:rPr lang="en-US" sz="2200" kern="0" dirty="0"/>
              <a:t>|(fact-acc 0 24)</a:t>
            </a:r>
          </a:p>
          <a:p>
            <a:pPr marL="0" indent="0" eaLnBrk="1" hangingPunct="1">
              <a:buNone/>
            </a:pPr>
            <a:r>
              <a:rPr lang="en-US" sz="2200" kern="0" dirty="0"/>
              <a:t>|24</a:t>
            </a:r>
          </a:p>
          <a:p>
            <a:pPr marL="0" indent="0" eaLnBrk="1" hangingPunct="1">
              <a:buNone/>
            </a:pPr>
            <a:r>
              <a:rPr lang="en-US" sz="2200" kern="0" dirty="0"/>
              <a:t>24</a:t>
            </a:r>
          </a:p>
        </p:txBody>
      </p:sp>
    </p:spTree>
    <p:extLst>
      <p:ext uri="{BB962C8B-B14F-4D97-AF65-F5344CB8AC3E}">
        <p14:creationId xmlns:p14="http://schemas.microsoft.com/office/powerpoint/2010/main" val="1489942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1BC74-CBEF-4D19-BDE3-2CEBEF4D7549}"/>
              </a:ext>
            </a:extLst>
          </p:cNvPr>
          <p:cNvSpPr>
            <a:spLocks noGrp="1"/>
          </p:cNvSpPr>
          <p:nvPr>
            <p:ph idx="1"/>
          </p:nvPr>
        </p:nvSpPr>
        <p:spPr>
          <a:xfrm>
            <a:off x="609600" y="152400"/>
            <a:ext cx="10972800" cy="6019799"/>
          </a:xfrm>
        </p:spPr>
        <p:txBody>
          <a:bodyPr/>
          <a:lstStyle/>
          <a:p>
            <a:r>
              <a:rPr lang="en-US" dirty="0"/>
              <a:t>From the “more recursive functions” video:</a:t>
            </a:r>
            <a:br>
              <a:rPr lang="en-US" dirty="0"/>
            </a:br>
            <a:br>
              <a:rPr lang="en-US" dirty="0"/>
            </a:br>
            <a:br>
              <a:rPr lang="en-US" dirty="0"/>
            </a:br>
            <a:endParaRPr lang="en-US" dirty="0"/>
          </a:p>
          <a:p>
            <a:r>
              <a:rPr lang="en-US" dirty="0"/>
              <a:t>What if we want them in increasing order?</a:t>
            </a:r>
          </a:p>
        </p:txBody>
      </p:sp>
      <p:pic>
        <p:nvPicPr>
          <p:cNvPr id="4" name="Picture 3">
            <a:extLst>
              <a:ext uri="{FF2B5EF4-FFF2-40B4-BE49-F238E27FC236}">
                <a16:creationId xmlns:a16="http://schemas.microsoft.com/office/drawing/2014/main" id="{E065522A-BF4A-4B80-B0C3-F65BCF1FE1D1}"/>
              </a:ext>
            </a:extLst>
          </p:cNvPr>
          <p:cNvPicPr>
            <a:picLocks noChangeAspect="1"/>
          </p:cNvPicPr>
          <p:nvPr/>
        </p:nvPicPr>
        <p:blipFill>
          <a:blip r:embed="rId3"/>
          <a:stretch>
            <a:fillRect/>
          </a:stretch>
        </p:blipFill>
        <p:spPr>
          <a:xfrm>
            <a:off x="76200" y="685800"/>
            <a:ext cx="5728098" cy="1295400"/>
          </a:xfrm>
          <a:prstGeom prst="rect">
            <a:avLst/>
          </a:prstGeom>
        </p:spPr>
      </p:pic>
      <p:pic>
        <p:nvPicPr>
          <p:cNvPr id="5" name="Picture 4">
            <a:extLst>
              <a:ext uri="{FF2B5EF4-FFF2-40B4-BE49-F238E27FC236}">
                <a16:creationId xmlns:a16="http://schemas.microsoft.com/office/drawing/2014/main" id="{59EB7187-7BB7-44ED-B7F3-14FD32E128E1}"/>
              </a:ext>
            </a:extLst>
          </p:cNvPr>
          <p:cNvPicPr>
            <a:picLocks noChangeAspect="1"/>
          </p:cNvPicPr>
          <p:nvPr/>
        </p:nvPicPr>
        <p:blipFill>
          <a:blip r:embed="rId4"/>
          <a:stretch>
            <a:fillRect/>
          </a:stretch>
        </p:blipFill>
        <p:spPr>
          <a:xfrm>
            <a:off x="5943600" y="685800"/>
            <a:ext cx="3735292" cy="762000"/>
          </a:xfrm>
          <a:prstGeom prst="rect">
            <a:avLst/>
          </a:prstGeom>
        </p:spPr>
      </p:pic>
      <p:pic>
        <p:nvPicPr>
          <p:cNvPr id="6" name="Picture 5">
            <a:extLst>
              <a:ext uri="{FF2B5EF4-FFF2-40B4-BE49-F238E27FC236}">
                <a16:creationId xmlns:a16="http://schemas.microsoft.com/office/drawing/2014/main" id="{A7B58D2D-A99E-4F45-B41F-BE7892FC48CB}"/>
              </a:ext>
            </a:extLst>
          </p:cNvPr>
          <p:cNvPicPr>
            <a:picLocks noChangeAspect="1"/>
          </p:cNvPicPr>
          <p:nvPr/>
        </p:nvPicPr>
        <p:blipFill>
          <a:blip r:embed="rId5"/>
          <a:stretch>
            <a:fillRect/>
          </a:stretch>
        </p:blipFill>
        <p:spPr>
          <a:xfrm>
            <a:off x="5943600" y="1495425"/>
            <a:ext cx="5976470" cy="762000"/>
          </a:xfrm>
          <a:prstGeom prst="rect">
            <a:avLst/>
          </a:prstGeom>
        </p:spPr>
      </p:pic>
    </p:spTree>
    <p:extLst>
      <p:ext uri="{BB962C8B-B14F-4D97-AF65-F5344CB8AC3E}">
        <p14:creationId xmlns:p14="http://schemas.microsoft.com/office/powerpoint/2010/main" val="1167654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2209800" y="152400"/>
            <a:ext cx="6870700" cy="609600"/>
          </a:xfrm>
        </p:spPr>
        <p:txBody>
          <a:bodyPr/>
          <a:lstStyle/>
          <a:p>
            <a:pPr eaLnBrk="1" hangingPunct="1"/>
            <a:r>
              <a:rPr lang="en-US" sz="4000" dirty="0"/>
              <a:t>Translation of </a:t>
            </a:r>
            <a:r>
              <a:rPr lang="en-US" sz="4000" b="1" dirty="0"/>
              <a:t>let</a:t>
            </a:r>
          </a:p>
        </p:txBody>
      </p:sp>
      <p:sp>
        <p:nvSpPr>
          <p:cNvPr id="81923" name="Rectangle 3"/>
          <p:cNvSpPr>
            <a:spLocks noGrp="1" noChangeArrowheads="1"/>
          </p:cNvSpPr>
          <p:nvPr>
            <p:ph type="body" idx="1"/>
          </p:nvPr>
        </p:nvSpPr>
        <p:spPr>
          <a:xfrm>
            <a:off x="1524000" y="838200"/>
            <a:ext cx="9906000" cy="5486400"/>
          </a:xfrm>
        </p:spPr>
        <p:txBody>
          <a:bodyPr/>
          <a:lstStyle/>
          <a:p>
            <a:pPr eaLnBrk="1" hangingPunct="1">
              <a:buFontTx/>
              <a:buNone/>
            </a:pPr>
            <a:r>
              <a:rPr lang="it-IT" sz="2800" b="1" dirty="0">
                <a:solidFill>
                  <a:srgbClr val="FFFF00"/>
                </a:solidFill>
                <a:latin typeface="Courier New" pitchFamily="49" charset="0"/>
              </a:rPr>
              <a:t>(define L '(4 3 2))</a:t>
            </a:r>
          </a:p>
          <a:p>
            <a:pPr eaLnBrk="1" hangingPunct="1">
              <a:buFontTx/>
              <a:buNone/>
            </a:pPr>
            <a:r>
              <a:rPr lang="en-US" sz="2800" b="1" dirty="0">
                <a:solidFill>
                  <a:srgbClr val="FFFF00"/>
                </a:solidFill>
                <a:latin typeface="Courier New" pitchFamily="49" charset="0"/>
              </a:rPr>
              <a:t>(let ([first (car L)]</a:t>
            </a:r>
          </a:p>
          <a:p>
            <a:pPr eaLnBrk="1" hangingPunct="1">
              <a:buFontTx/>
              <a:buNone/>
            </a:pPr>
            <a:r>
              <a:rPr lang="en-US" sz="2800" b="1" dirty="0">
                <a:solidFill>
                  <a:srgbClr val="FFFF00"/>
                </a:solidFill>
                <a:latin typeface="Courier New" pitchFamily="49" charset="0"/>
              </a:rPr>
              <a:t>      [second (</a:t>
            </a:r>
            <a:r>
              <a:rPr lang="en-US" sz="2800" b="1" dirty="0" err="1">
                <a:solidFill>
                  <a:srgbClr val="FFFF00"/>
                </a:solidFill>
                <a:latin typeface="Courier New" pitchFamily="49" charset="0"/>
              </a:rPr>
              <a:t>cadr</a:t>
            </a:r>
            <a:r>
              <a:rPr lang="en-US" sz="2800" b="1" dirty="0">
                <a:solidFill>
                  <a:srgbClr val="FFFF00"/>
                </a:solidFill>
                <a:latin typeface="Courier New" pitchFamily="49" charset="0"/>
              </a:rPr>
              <a:t> L)])</a:t>
            </a:r>
          </a:p>
          <a:p>
            <a:pPr eaLnBrk="1" hangingPunct="1">
              <a:buFontTx/>
              <a:buNone/>
            </a:pPr>
            <a:r>
              <a:rPr lang="en-US" sz="2800" b="1" dirty="0">
                <a:solidFill>
                  <a:srgbClr val="FFFF00"/>
                </a:solidFill>
                <a:latin typeface="Courier New" pitchFamily="49" charset="0"/>
              </a:rPr>
              <a:t>  (list (+ first second) (- first second)))</a:t>
            </a:r>
          </a:p>
          <a:p>
            <a:pPr eaLnBrk="1" hangingPunct="1">
              <a:buFontTx/>
              <a:buNone/>
            </a:pPr>
            <a:endParaRPr lang="en-US" sz="2400" b="1" dirty="0">
              <a:latin typeface="Courier New" pitchFamily="49" charset="0"/>
            </a:endParaRPr>
          </a:p>
          <a:p>
            <a:pPr eaLnBrk="1" hangingPunct="1">
              <a:buFontTx/>
              <a:buNone/>
            </a:pPr>
            <a:r>
              <a:rPr lang="it-IT" sz="2800" b="1" dirty="0"/>
              <a:t>The </a:t>
            </a:r>
            <a:r>
              <a:rPr lang="it-IT" sz="2800" b="1" dirty="0">
                <a:solidFill>
                  <a:srgbClr val="FFC000"/>
                </a:solidFill>
                <a:latin typeface="Courier New" pitchFamily="49" charset="0"/>
              </a:rPr>
              <a:t>let</a:t>
            </a:r>
            <a:r>
              <a:rPr lang="it-IT" sz="2800" b="1" dirty="0"/>
              <a:t> expression is equivalent to</a:t>
            </a:r>
            <a:endParaRPr lang="it-IT" sz="2400" b="1" dirty="0"/>
          </a:p>
          <a:p>
            <a:pPr eaLnBrk="1" hangingPunct="1">
              <a:buFontTx/>
              <a:buNone/>
            </a:pPr>
            <a:r>
              <a:rPr lang="en-US" sz="2400" b="1" dirty="0">
                <a:solidFill>
                  <a:srgbClr val="FFFF00"/>
                </a:solidFill>
                <a:latin typeface="Courier New" pitchFamily="49" charset="0"/>
              </a:rPr>
              <a:t>((lambda (first second) </a:t>
            </a:r>
          </a:p>
          <a:p>
            <a:pPr eaLnBrk="1" hangingPunct="1">
              <a:buFontTx/>
              <a:buNone/>
            </a:pPr>
            <a:r>
              <a:rPr lang="en-US" sz="2400" b="1" dirty="0">
                <a:solidFill>
                  <a:srgbClr val="FFFF00"/>
                </a:solidFill>
                <a:latin typeface="Courier New" pitchFamily="49" charset="0"/>
              </a:rPr>
              <a:t>   (list (+ first second) (- first second)))</a:t>
            </a:r>
          </a:p>
          <a:p>
            <a:pPr eaLnBrk="1" hangingPunct="1">
              <a:buFontTx/>
              <a:buNone/>
            </a:pPr>
            <a:r>
              <a:rPr lang="en-US" sz="2800" b="1" dirty="0">
                <a:solidFill>
                  <a:srgbClr val="FFFF00"/>
                </a:solidFill>
                <a:latin typeface="Courier New" pitchFamily="49" charset="0"/>
              </a:rPr>
              <a:t> (car L)</a:t>
            </a:r>
          </a:p>
          <a:p>
            <a:pPr eaLnBrk="1" hangingPunct="1">
              <a:buFontTx/>
              <a:buNone/>
            </a:pPr>
            <a:r>
              <a:rPr lang="en-US" sz="2800" b="1" dirty="0">
                <a:solidFill>
                  <a:srgbClr val="FFFF00"/>
                </a:solidFill>
                <a:latin typeface="Courier New" pitchFamily="49" charset="0"/>
              </a:rPr>
              <a:t> (</a:t>
            </a:r>
            <a:r>
              <a:rPr lang="en-US" sz="2800" b="1" dirty="0" err="1">
                <a:solidFill>
                  <a:srgbClr val="FFFF00"/>
                </a:solidFill>
                <a:latin typeface="Courier New" pitchFamily="49" charset="0"/>
              </a:rPr>
              <a:t>cadr</a:t>
            </a:r>
            <a:r>
              <a:rPr lang="en-US" sz="2800" b="1" dirty="0">
                <a:solidFill>
                  <a:srgbClr val="FFFF00"/>
                </a:solidFill>
                <a:latin typeface="Courier New" pitchFamily="49" charset="0"/>
              </a:rPr>
              <a:t> L))</a:t>
            </a:r>
          </a:p>
          <a:p>
            <a:pPr eaLnBrk="1" hangingPunct="1">
              <a:buFontTx/>
              <a:buNone/>
            </a:pPr>
            <a:endParaRPr lang="en-US" dirty="0"/>
          </a:p>
        </p:txBody>
      </p:sp>
      <p:sp>
        <p:nvSpPr>
          <p:cNvPr id="2" name="TextBox 1">
            <a:extLst>
              <a:ext uri="{FF2B5EF4-FFF2-40B4-BE49-F238E27FC236}">
                <a16:creationId xmlns:a16="http://schemas.microsoft.com/office/drawing/2014/main" id="{E0FD1453-0DC2-443D-A231-A0D60E48C358}"/>
              </a:ext>
            </a:extLst>
          </p:cNvPr>
          <p:cNvSpPr txBox="1"/>
          <p:nvPr/>
        </p:nvSpPr>
        <p:spPr>
          <a:xfrm>
            <a:off x="5105400" y="4831140"/>
            <a:ext cx="6096000" cy="1569660"/>
          </a:xfrm>
          <a:prstGeom prst="rect">
            <a:avLst/>
          </a:prstGeom>
          <a:noFill/>
          <a:ln w="19050">
            <a:solidFill>
              <a:srgbClr val="0000FF"/>
            </a:solidFill>
          </a:ln>
        </p:spPr>
        <p:txBody>
          <a:bodyPr wrap="square" rtlCol="0">
            <a:spAutoFit/>
          </a:bodyPr>
          <a:lstStyle/>
          <a:p>
            <a:r>
              <a:rPr lang="en-US" sz="3200" b="1" dirty="0"/>
              <a:t>let</a:t>
            </a:r>
            <a:r>
              <a:rPr lang="en-US" sz="3200" dirty="0"/>
              <a:t> and </a:t>
            </a:r>
            <a:r>
              <a:rPr lang="en-US" sz="3200" b="1" dirty="0"/>
              <a:t>cond</a:t>
            </a:r>
            <a:r>
              <a:rPr lang="en-US" sz="3200" dirty="0"/>
              <a:t> are both examples of “syntactic sugar”, as are </a:t>
            </a:r>
            <a:r>
              <a:rPr lang="en-US" sz="3200" b="1" dirty="0"/>
              <a:t>and</a:t>
            </a:r>
            <a:r>
              <a:rPr lang="en-US" sz="3200" dirty="0"/>
              <a:t> </a:t>
            </a:r>
            <a:r>
              <a:rPr lang="en-US" sz="3200" dirty="0" err="1"/>
              <a:t>and</a:t>
            </a:r>
            <a:r>
              <a:rPr lang="en-US" sz="3200" dirty="0"/>
              <a:t> </a:t>
            </a:r>
            <a:r>
              <a:rPr lang="en-US" sz="3200" b="1" dirty="0"/>
              <a:t>or</a:t>
            </a:r>
            <a:r>
              <a:rPr lang="en-US" sz="3200" dirty="0"/>
              <a:t>.</a:t>
            </a:r>
          </a:p>
        </p:txBody>
      </p:sp>
    </p:spTree>
    <p:extLst>
      <p:ext uri="{BB962C8B-B14F-4D97-AF65-F5344CB8AC3E}">
        <p14:creationId xmlns:p14="http://schemas.microsoft.com/office/powerpoint/2010/main" val="87542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19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2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92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2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192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92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209800" y="152400"/>
            <a:ext cx="6870700" cy="609600"/>
          </a:xfrm>
        </p:spPr>
        <p:txBody>
          <a:bodyPr/>
          <a:lstStyle/>
          <a:p>
            <a:pPr eaLnBrk="1" hangingPunct="1"/>
            <a:r>
              <a:rPr lang="en-US" sz="4000"/>
              <a:t>more on let</a:t>
            </a:r>
          </a:p>
        </p:txBody>
      </p:sp>
      <p:sp>
        <p:nvSpPr>
          <p:cNvPr id="21507" name="Rectangle 3"/>
          <p:cNvSpPr>
            <a:spLocks noGrp="1" noChangeArrowheads="1"/>
          </p:cNvSpPr>
          <p:nvPr>
            <p:ph type="body" idx="1"/>
          </p:nvPr>
        </p:nvSpPr>
        <p:spPr>
          <a:xfrm>
            <a:off x="228600" y="766187"/>
            <a:ext cx="9296400" cy="5486400"/>
          </a:xfrm>
        </p:spPr>
        <p:txBody>
          <a:bodyPr/>
          <a:lstStyle/>
          <a:p>
            <a:pPr eaLnBrk="1" hangingPunct="1">
              <a:spcBef>
                <a:spcPts val="0"/>
              </a:spcBef>
              <a:buFontTx/>
              <a:buNone/>
            </a:pPr>
            <a:r>
              <a:rPr lang="en-US" sz="2800" b="1" dirty="0">
                <a:solidFill>
                  <a:srgbClr val="FFFF00"/>
                </a:solidFill>
                <a:latin typeface="Courier New" pitchFamily="49" charset="0"/>
              </a:rPr>
              <a:t>(define xxx </a:t>
            </a:r>
          </a:p>
          <a:p>
            <a:pPr eaLnBrk="1" hangingPunct="1">
              <a:spcBef>
                <a:spcPts val="0"/>
              </a:spcBef>
              <a:buFontTx/>
              <a:buNone/>
            </a:pPr>
            <a:r>
              <a:rPr lang="en-US" sz="2800" b="1" dirty="0">
                <a:solidFill>
                  <a:srgbClr val="FFFF00"/>
                </a:solidFill>
                <a:latin typeface="Courier New" pitchFamily="49" charset="0"/>
              </a:rPr>
              <a:t>   (lambda (L)</a:t>
            </a:r>
          </a:p>
          <a:p>
            <a:pPr eaLnBrk="1" hangingPunct="1">
              <a:spcBef>
                <a:spcPts val="0"/>
              </a:spcBef>
              <a:buFontTx/>
              <a:buNone/>
            </a:pPr>
            <a:r>
              <a:rPr lang="en-US" sz="2800" b="1" dirty="0">
                <a:solidFill>
                  <a:srgbClr val="FFFF00"/>
                </a:solidFill>
                <a:latin typeface="Courier New" pitchFamily="49" charset="0"/>
              </a:rPr>
              <a:t>     (let ([a  (car L)]</a:t>
            </a:r>
          </a:p>
          <a:p>
            <a:pPr eaLnBrk="1" hangingPunct="1">
              <a:spcBef>
                <a:spcPts val="0"/>
              </a:spcBef>
              <a:buFontTx/>
              <a:buNone/>
            </a:pPr>
            <a:r>
              <a:rPr lang="en-US" sz="2800" b="1" dirty="0">
                <a:solidFill>
                  <a:srgbClr val="FFFF00"/>
                </a:solidFill>
                <a:latin typeface="Courier New" pitchFamily="49" charset="0"/>
              </a:rPr>
              <a:t>           [b  (</a:t>
            </a:r>
            <a:r>
              <a:rPr lang="en-US" sz="2800" b="1" dirty="0" err="1">
                <a:solidFill>
                  <a:srgbClr val="FFFF00"/>
                </a:solidFill>
                <a:latin typeface="Courier New" pitchFamily="49" charset="0"/>
              </a:rPr>
              <a:t>cdr</a:t>
            </a:r>
            <a:r>
              <a:rPr lang="en-US" sz="2800" b="1" dirty="0">
                <a:solidFill>
                  <a:srgbClr val="FFFF00"/>
                </a:solidFill>
                <a:latin typeface="Courier New" pitchFamily="49" charset="0"/>
              </a:rPr>
              <a:t> L)]</a:t>
            </a:r>
          </a:p>
          <a:p>
            <a:pPr eaLnBrk="1" hangingPunct="1">
              <a:spcBef>
                <a:spcPts val="0"/>
              </a:spcBef>
              <a:buFontTx/>
              <a:buNone/>
            </a:pPr>
            <a:r>
              <a:rPr lang="en-US" sz="2800" b="1" dirty="0">
                <a:solidFill>
                  <a:srgbClr val="FFFF00"/>
                </a:solidFill>
                <a:latin typeface="Courier New" pitchFamily="49" charset="0"/>
              </a:rPr>
              <a:t>           [c  (car b)])</a:t>
            </a:r>
          </a:p>
          <a:p>
            <a:pPr eaLnBrk="1" hangingPunct="1">
              <a:spcBef>
                <a:spcPts val="0"/>
              </a:spcBef>
              <a:buFontTx/>
              <a:buNone/>
            </a:pPr>
            <a:r>
              <a:rPr lang="en-US" sz="2800" b="1" dirty="0">
                <a:solidFill>
                  <a:srgbClr val="FFFF00"/>
                </a:solidFill>
                <a:latin typeface="Courier New" pitchFamily="49" charset="0"/>
              </a:rPr>
              <a:t>       (list c a))))</a:t>
            </a:r>
          </a:p>
          <a:p>
            <a:pPr eaLnBrk="1" hangingPunct="1">
              <a:buFontTx/>
              <a:buNone/>
            </a:pPr>
            <a:endParaRPr lang="en-US" sz="2400" b="1" dirty="0">
              <a:latin typeface="Courier New" pitchFamily="49" charset="0"/>
            </a:endParaRPr>
          </a:p>
          <a:p>
            <a:pPr eaLnBrk="1" hangingPunct="1">
              <a:buFontTx/>
              <a:buNone/>
            </a:pPr>
            <a:r>
              <a:rPr lang="it-IT" sz="2400" b="1" dirty="0"/>
              <a:t>What goes wrong if we evaluate </a:t>
            </a:r>
            <a:r>
              <a:rPr lang="it-IT" sz="2800" b="1" dirty="0">
                <a:solidFill>
                  <a:srgbClr val="FFFF00"/>
                </a:solidFill>
                <a:latin typeface="Courier New" pitchFamily="49" charset="0"/>
              </a:rPr>
              <a:t>(xxx '(1 2 3)) </a:t>
            </a:r>
            <a:r>
              <a:rPr lang="it-IT" sz="2400" dirty="0"/>
              <a:t>?</a:t>
            </a:r>
            <a:br>
              <a:rPr lang="it-IT" sz="2400" b="1" dirty="0"/>
            </a:br>
            <a:endParaRPr lang="it-IT" sz="2400" b="1" dirty="0"/>
          </a:p>
          <a:p>
            <a:pPr eaLnBrk="1" hangingPunct="1">
              <a:buFontTx/>
              <a:buNone/>
            </a:pPr>
            <a:r>
              <a:rPr lang="it-IT" sz="2400" b="1" dirty="0"/>
              <a:t>Translate the </a:t>
            </a:r>
            <a:r>
              <a:rPr lang="it-IT" sz="2400" dirty="0">
                <a:latin typeface="Courier New" pitchFamily="49" charset="0"/>
              </a:rPr>
              <a:t>let</a:t>
            </a:r>
            <a:r>
              <a:rPr lang="it-IT" sz="2400" b="1" dirty="0"/>
              <a:t> expression to an application of </a:t>
            </a:r>
            <a:r>
              <a:rPr lang="it-IT" sz="2400" dirty="0">
                <a:latin typeface="Courier New" pitchFamily="49" charset="0"/>
              </a:rPr>
              <a:t>lambda</a:t>
            </a:r>
          </a:p>
          <a:p>
            <a:pPr eaLnBrk="1" hangingPunct="1">
              <a:buFontTx/>
              <a:buNone/>
            </a:pPr>
            <a:endParaRPr lang="it-IT" sz="2400" b="1" dirty="0"/>
          </a:p>
          <a:p>
            <a:pPr eaLnBrk="1" hangingPunct="1">
              <a:buFontTx/>
              <a:buNone/>
            </a:pPr>
            <a:endParaRPr lang="en-US" dirty="0"/>
          </a:p>
        </p:txBody>
      </p:sp>
      <p:sp>
        <p:nvSpPr>
          <p:cNvPr id="2" name="TextBox 1">
            <a:extLst>
              <a:ext uri="{FF2B5EF4-FFF2-40B4-BE49-F238E27FC236}">
                <a16:creationId xmlns:a16="http://schemas.microsoft.com/office/drawing/2014/main" id="{C3C91F63-4C3F-4149-B421-F93035628DC8}"/>
              </a:ext>
            </a:extLst>
          </p:cNvPr>
          <p:cNvSpPr txBox="1"/>
          <p:nvPr/>
        </p:nvSpPr>
        <p:spPr>
          <a:xfrm>
            <a:off x="6216650" y="5630148"/>
            <a:ext cx="5105400" cy="1015663"/>
          </a:xfrm>
          <a:prstGeom prst="rect">
            <a:avLst/>
          </a:prstGeom>
          <a:noFill/>
          <a:ln w="28575">
            <a:solidFill>
              <a:srgbClr val="6600CC"/>
            </a:solidFill>
          </a:ln>
        </p:spPr>
        <p:txBody>
          <a:bodyPr wrap="square" rtlCol="0">
            <a:spAutoFit/>
          </a:bodyPr>
          <a:lstStyle/>
          <a:p>
            <a:r>
              <a:rPr lang="en-US" sz="2000" dirty="0"/>
              <a:t>one of the  problems in  A6 asks you to do the </a:t>
            </a:r>
            <a:r>
              <a:rPr lang="en-US" sz="2000" b="1" dirty="0"/>
              <a:t>let </a:t>
            </a:r>
            <a:r>
              <a:rPr lang="en-US" sz="2000" dirty="0">
                <a:sym typeface="Wingdings" panose="05000000000000000000" pitchFamily="2" charset="2"/>
              </a:rPr>
              <a:t> application of </a:t>
            </a:r>
            <a:r>
              <a:rPr lang="en-US" sz="2000" b="1" dirty="0">
                <a:sym typeface="Wingdings" panose="05000000000000000000" pitchFamily="2" charset="2"/>
              </a:rPr>
              <a:t>lambda</a:t>
            </a:r>
            <a:r>
              <a:rPr lang="en-US" sz="2000" dirty="0">
                <a:sym typeface="Wingdings" panose="05000000000000000000" pitchFamily="2" charset="2"/>
              </a:rPr>
              <a:t> </a:t>
            </a:r>
            <a:r>
              <a:rPr lang="en-US" sz="2000" dirty="0"/>
              <a:t>translation automatically.</a:t>
            </a:r>
          </a:p>
        </p:txBody>
      </p:sp>
    </p:spTree>
    <p:extLst>
      <p:ext uri="{BB962C8B-B14F-4D97-AF65-F5344CB8AC3E}">
        <p14:creationId xmlns:p14="http://schemas.microsoft.com/office/powerpoint/2010/main" val="164670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209800" y="152400"/>
            <a:ext cx="6870700" cy="609600"/>
          </a:xfrm>
        </p:spPr>
        <p:txBody>
          <a:bodyPr/>
          <a:lstStyle/>
          <a:p>
            <a:pPr eaLnBrk="1" hangingPunct="1"/>
            <a:r>
              <a:rPr lang="en-US" sz="4000"/>
              <a:t>let*</a:t>
            </a:r>
          </a:p>
        </p:txBody>
      </p:sp>
      <p:sp>
        <p:nvSpPr>
          <p:cNvPr id="83971" name="Rectangle 3"/>
          <p:cNvSpPr>
            <a:spLocks noGrp="1" noChangeArrowheads="1"/>
          </p:cNvSpPr>
          <p:nvPr>
            <p:ph type="body" idx="1"/>
          </p:nvPr>
        </p:nvSpPr>
        <p:spPr>
          <a:xfrm>
            <a:off x="381000" y="838200"/>
            <a:ext cx="9372600" cy="5486400"/>
          </a:xfrm>
        </p:spPr>
        <p:txBody>
          <a:bodyPr/>
          <a:lstStyle/>
          <a:p>
            <a:pPr eaLnBrk="1" hangingPunct="1">
              <a:buFontTx/>
              <a:buNone/>
            </a:pPr>
            <a:r>
              <a:rPr lang="it-IT" sz="2400" b="1" dirty="0"/>
              <a:t>What we really wanted was</a:t>
            </a:r>
          </a:p>
          <a:p>
            <a:pPr eaLnBrk="1" hangingPunct="1">
              <a:spcBef>
                <a:spcPct val="0"/>
              </a:spcBef>
              <a:buFontTx/>
              <a:buNone/>
            </a:pPr>
            <a:r>
              <a:rPr lang="en-US" sz="2800" b="1" dirty="0">
                <a:solidFill>
                  <a:srgbClr val="FFFF00"/>
                </a:solidFill>
                <a:latin typeface="Courier New" pitchFamily="49" charset="0"/>
              </a:rPr>
              <a:t>(define xxx </a:t>
            </a:r>
          </a:p>
          <a:p>
            <a:pPr eaLnBrk="1" hangingPunct="1">
              <a:spcBef>
                <a:spcPct val="0"/>
              </a:spcBef>
              <a:buFontTx/>
              <a:buNone/>
            </a:pPr>
            <a:r>
              <a:rPr lang="en-US" sz="2800" b="1" dirty="0">
                <a:solidFill>
                  <a:srgbClr val="FFFF00"/>
                </a:solidFill>
                <a:latin typeface="Courier New" pitchFamily="49" charset="0"/>
              </a:rPr>
              <a:t>   (lambda (L)</a:t>
            </a:r>
          </a:p>
          <a:p>
            <a:pPr eaLnBrk="1" hangingPunct="1">
              <a:spcBef>
                <a:spcPct val="0"/>
              </a:spcBef>
              <a:buFontTx/>
              <a:buNone/>
            </a:pPr>
            <a:r>
              <a:rPr lang="en-US" sz="2800" b="1" dirty="0">
                <a:solidFill>
                  <a:srgbClr val="FFFF00"/>
                </a:solidFill>
                <a:latin typeface="Courier New" pitchFamily="49" charset="0"/>
              </a:rPr>
              <a:t>     (let* ([a  (car L)]</a:t>
            </a:r>
          </a:p>
          <a:p>
            <a:pPr eaLnBrk="1" hangingPunct="1">
              <a:spcBef>
                <a:spcPct val="0"/>
              </a:spcBef>
              <a:buFontTx/>
              <a:buNone/>
            </a:pPr>
            <a:r>
              <a:rPr lang="en-US" sz="2800" b="1" dirty="0">
                <a:solidFill>
                  <a:srgbClr val="FFFF00"/>
                </a:solidFill>
                <a:latin typeface="Courier New" pitchFamily="49" charset="0"/>
              </a:rPr>
              <a:t>            [b  (cdr L)]</a:t>
            </a:r>
          </a:p>
          <a:p>
            <a:pPr eaLnBrk="1" hangingPunct="1">
              <a:spcBef>
                <a:spcPct val="0"/>
              </a:spcBef>
              <a:buFontTx/>
              <a:buNone/>
            </a:pPr>
            <a:r>
              <a:rPr lang="en-US" sz="2800" b="1" dirty="0">
                <a:solidFill>
                  <a:srgbClr val="FFFF00"/>
                </a:solidFill>
                <a:latin typeface="Courier New" pitchFamily="49" charset="0"/>
              </a:rPr>
              <a:t>            [c  (car b)])</a:t>
            </a:r>
          </a:p>
          <a:p>
            <a:pPr eaLnBrk="1" hangingPunct="1">
              <a:spcBef>
                <a:spcPct val="0"/>
              </a:spcBef>
              <a:buFontTx/>
              <a:buNone/>
            </a:pPr>
            <a:r>
              <a:rPr lang="en-US" sz="2800" b="1" dirty="0">
                <a:solidFill>
                  <a:srgbClr val="FFFF00"/>
                </a:solidFill>
                <a:latin typeface="Courier New" pitchFamily="49" charset="0"/>
              </a:rPr>
              <a:t>       (list c a))))</a:t>
            </a:r>
          </a:p>
          <a:p>
            <a:pPr eaLnBrk="1" hangingPunct="1">
              <a:buFontTx/>
              <a:buNone/>
            </a:pPr>
            <a:r>
              <a:rPr lang="it-IT" sz="2400" b="1" dirty="0"/>
              <a:t>which translate</a:t>
            </a:r>
            <a:r>
              <a:rPr lang="en-US" sz="2400" b="1" dirty="0"/>
              <a:t>s into</a:t>
            </a:r>
          </a:p>
          <a:p>
            <a:pPr eaLnBrk="1" hangingPunct="1">
              <a:spcBef>
                <a:spcPct val="0"/>
              </a:spcBef>
              <a:buFontTx/>
              <a:buNone/>
            </a:pPr>
            <a:r>
              <a:rPr lang="en-US" sz="2800" b="1" dirty="0">
                <a:latin typeface="Courier New" pitchFamily="49" charset="0"/>
              </a:rPr>
              <a:t>(</a:t>
            </a:r>
            <a:r>
              <a:rPr lang="en-US" sz="2800" b="1" dirty="0">
                <a:solidFill>
                  <a:srgbClr val="FFFF00"/>
                </a:solidFill>
                <a:latin typeface="Courier New" pitchFamily="49" charset="0"/>
              </a:rPr>
              <a:t>define xxx</a:t>
            </a:r>
          </a:p>
          <a:p>
            <a:pPr eaLnBrk="1" hangingPunct="1">
              <a:spcBef>
                <a:spcPct val="0"/>
              </a:spcBef>
              <a:buFontTx/>
              <a:buNone/>
            </a:pPr>
            <a:r>
              <a:rPr lang="en-US" sz="2800" b="1" dirty="0">
                <a:solidFill>
                  <a:srgbClr val="FFFF00"/>
                </a:solidFill>
                <a:latin typeface="Courier New" pitchFamily="49" charset="0"/>
              </a:rPr>
              <a:t>   (lambda (L)</a:t>
            </a:r>
          </a:p>
          <a:p>
            <a:pPr eaLnBrk="1" hangingPunct="1">
              <a:spcBef>
                <a:spcPct val="0"/>
              </a:spcBef>
              <a:buFontTx/>
              <a:buNone/>
            </a:pPr>
            <a:r>
              <a:rPr lang="en-US" sz="2800" b="1" dirty="0">
                <a:solidFill>
                  <a:srgbClr val="FFFF00"/>
                </a:solidFill>
                <a:latin typeface="Courier New" pitchFamily="49" charset="0"/>
              </a:rPr>
              <a:t>     (let ([a (car L)])</a:t>
            </a:r>
          </a:p>
          <a:p>
            <a:pPr eaLnBrk="1" hangingPunct="1">
              <a:spcBef>
                <a:spcPct val="0"/>
              </a:spcBef>
              <a:buFontTx/>
              <a:buNone/>
            </a:pPr>
            <a:r>
              <a:rPr lang="en-US" sz="2800" b="1" dirty="0">
                <a:solidFill>
                  <a:srgbClr val="FFFF00"/>
                </a:solidFill>
                <a:latin typeface="Courier New" pitchFamily="49" charset="0"/>
              </a:rPr>
              <a:t>       (let ([b  (cdr L)])</a:t>
            </a:r>
          </a:p>
          <a:p>
            <a:pPr eaLnBrk="1" hangingPunct="1">
              <a:spcBef>
                <a:spcPct val="0"/>
              </a:spcBef>
              <a:buFontTx/>
              <a:buNone/>
            </a:pPr>
            <a:r>
              <a:rPr lang="en-US" sz="2800" b="1" dirty="0">
                <a:solidFill>
                  <a:srgbClr val="FFFF00"/>
                </a:solidFill>
                <a:latin typeface="Courier New" pitchFamily="49" charset="0"/>
              </a:rPr>
              <a:t>          (let ([c  (car b)])</a:t>
            </a:r>
          </a:p>
          <a:p>
            <a:pPr eaLnBrk="1" hangingPunct="1">
              <a:spcBef>
                <a:spcPct val="0"/>
              </a:spcBef>
              <a:buFontTx/>
              <a:buNone/>
            </a:pPr>
            <a:r>
              <a:rPr lang="en-US" sz="2800" b="1" dirty="0">
                <a:solidFill>
                  <a:srgbClr val="FFFF00"/>
                </a:solidFill>
                <a:latin typeface="Courier New" pitchFamily="49" charset="0"/>
              </a:rPr>
              <a:t>              (list c a))))))</a:t>
            </a:r>
            <a:endParaRPr lang="it-IT" sz="2800" b="1" dirty="0">
              <a:solidFill>
                <a:srgbClr val="FFFF00"/>
              </a:solidFill>
              <a:latin typeface="Courier New" pitchFamily="49" charset="0"/>
            </a:endParaRPr>
          </a:p>
          <a:p>
            <a:pPr eaLnBrk="1" hangingPunct="1">
              <a:buFontTx/>
              <a:buNone/>
            </a:pPr>
            <a:endParaRPr lang="it-IT" sz="2400" b="1" dirty="0">
              <a:latin typeface="Courier New" pitchFamily="49" charset="0"/>
            </a:endParaRPr>
          </a:p>
          <a:p>
            <a:pPr eaLnBrk="1" hangingPunct="1">
              <a:buFontTx/>
              <a:buNone/>
            </a:pPr>
            <a:endParaRPr lang="en-US" dirty="0"/>
          </a:p>
        </p:txBody>
      </p:sp>
      <p:sp>
        <p:nvSpPr>
          <p:cNvPr id="4" name="TextBox 3">
            <a:extLst>
              <a:ext uri="{FF2B5EF4-FFF2-40B4-BE49-F238E27FC236}">
                <a16:creationId xmlns:a16="http://schemas.microsoft.com/office/drawing/2014/main" id="{8119F517-2D59-4001-8B4A-7350DD0B2406}"/>
              </a:ext>
            </a:extLst>
          </p:cNvPr>
          <p:cNvSpPr txBox="1"/>
          <p:nvPr/>
        </p:nvSpPr>
        <p:spPr>
          <a:xfrm>
            <a:off x="7162800" y="4103222"/>
            <a:ext cx="4038600" cy="1015663"/>
          </a:xfrm>
          <a:prstGeom prst="rect">
            <a:avLst/>
          </a:prstGeom>
          <a:noFill/>
          <a:ln w="28575">
            <a:solidFill>
              <a:srgbClr val="6600CC"/>
            </a:solidFill>
          </a:ln>
        </p:spPr>
        <p:txBody>
          <a:bodyPr wrap="square" rtlCol="0">
            <a:spAutoFit/>
          </a:bodyPr>
          <a:lstStyle/>
          <a:p>
            <a:r>
              <a:rPr lang="en-US" sz="2000" dirty="0"/>
              <a:t>one of the  problems in  A6 asks you to do the </a:t>
            </a:r>
            <a:r>
              <a:rPr lang="en-US" sz="2000" b="1" dirty="0"/>
              <a:t>let* </a:t>
            </a:r>
            <a:r>
              <a:rPr lang="en-US" sz="2000" dirty="0">
                <a:sym typeface="Wingdings" panose="05000000000000000000" pitchFamily="2" charset="2"/>
              </a:rPr>
              <a:t> nested </a:t>
            </a:r>
            <a:r>
              <a:rPr lang="en-US" sz="2000" b="1" dirty="0">
                <a:sym typeface="Wingdings" panose="05000000000000000000" pitchFamily="2" charset="2"/>
              </a:rPr>
              <a:t>let</a:t>
            </a:r>
            <a:r>
              <a:rPr lang="en-US" sz="2000" dirty="0">
                <a:sym typeface="Wingdings" panose="05000000000000000000" pitchFamily="2" charset="2"/>
              </a:rPr>
              <a:t>s </a:t>
            </a:r>
            <a:r>
              <a:rPr lang="en-US" sz="2000" dirty="0"/>
              <a:t> translation automatically.</a:t>
            </a:r>
          </a:p>
        </p:txBody>
      </p:sp>
      <p:sp>
        <p:nvSpPr>
          <p:cNvPr id="5" name="TextBox 4">
            <a:extLst>
              <a:ext uri="{FF2B5EF4-FFF2-40B4-BE49-F238E27FC236}">
                <a16:creationId xmlns:a16="http://schemas.microsoft.com/office/drawing/2014/main" id="{A17C5EAA-284D-414E-9E7B-FB428A925515}"/>
              </a:ext>
            </a:extLst>
          </p:cNvPr>
          <p:cNvSpPr txBox="1"/>
          <p:nvPr/>
        </p:nvSpPr>
        <p:spPr>
          <a:xfrm>
            <a:off x="7315200" y="5653093"/>
            <a:ext cx="4038600" cy="707886"/>
          </a:xfrm>
          <a:prstGeom prst="rect">
            <a:avLst/>
          </a:prstGeom>
          <a:noFill/>
          <a:ln w="28575">
            <a:solidFill>
              <a:srgbClr val="6600CC"/>
            </a:solidFill>
          </a:ln>
        </p:spPr>
        <p:txBody>
          <a:bodyPr wrap="square" rtlCol="0">
            <a:spAutoFit/>
          </a:bodyPr>
          <a:lstStyle/>
          <a:p>
            <a:r>
              <a:rPr lang="en-US" sz="2000" dirty="0"/>
              <a:t>Why not always use </a:t>
            </a:r>
            <a:r>
              <a:rPr lang="en-US" sz="2000" b="1" dirty="0"/>
              <a:t>let*</a:t>
            </a:r>
            <a:r>
              <a:rPr lang="en-US" sz="2000" dirty="0"/>
              <a:t> instead of </a:t>
            </a:r>
            <a:r>
              <a:rPr lang="en-US" sz="2000" b="1" dirty="0"/>
              <a:t>let?</a:t>
            </a:r>
          </a:p>
        </p:txBody>
      </p:sp>
    </p:spTree>
    <p:extLst>
      <p:ext uri="{BB962C8B-B14F-4D97-AF65-F5344CB8AC3E}">
        <p14:creationId xmlns:p14="http://schemas.microsoft.com/office/powerpoint/2010/main" val="639333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3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39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39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39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39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3971">
                                            <p:txEl>
                                              <p:pRg st="6" end="6"/>
                                            </p:txEl>
                                          </p:spTgt>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3971">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3971">
                                            <p:txEl>
                                              <p:pRg st="8" end="8"/>
                                            </p:txEl>
                                          </p:spTgt>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83971">
                                            <p:txEl>
                                              <p:pRg st="9" end="9"/>
                                            </p:txEl>
                                          </p:spTgt>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83971">
                                            <p:txEl>
                                              <p:pRg st="10" end="10"/>
                                            </p:txEl>
                                          </p:spTgt>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83971">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3971">
                                            <p:txEl>
                                              <p:pRg st="12" end="12"/>
                                            </p:txEl>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397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DEA85-5899-4767-BFD9-CB6471D57E33}"/>
              </a:ext>
            </a:extLst>
          </p:cNvPr>
          <p:cNvSpPr>
            <a:spLocks noGrp="1"/>
          </p:cNvSpPr>
          <p:nvPr>
            <p:ph type="title"/>
          </p:nvPr>
        </p:nvSpPr>
        <p:spPr>
          <a:xfrm>
            <a:off x="609600" y="8586"/>
            <a:ext cx="10972800" cy="1139825"/>
          </a:xfrm>
        </p:spPr>
        <p:txBody>
          <a:bodyPr/>
          <a:lstStyle/>
          <a:p>
            <a:r>
              <a:rPr lang="en-US" dirty="0"/>
              <a:t>Work in small groups</a:t>
            </a:r>
          </a:p>
        </p:txBody>
      </p:sp>
      <p:sp>
        <p:nvSpPr>
          <p:cNvPr id="3" name="Content Placeholder 2">
            <a:extLst>
              <a:ext uri="{FF2B5EF4-FFF2-40B4-BE49-F238E27FC236}">
                <a16:creationId xmlns:a16="http://schemas.microsoft.com/office/drawing/2014/main" id="{1F3C37FA-D5F5-47BE-B323-5B8FDA42CEF1}"/>
              </a:ext>
            </a:extLst>
          </p:cNvPr>
          <p:cNvSpPr>
            <a:spLocks noGrp="1"/>
          </p:cNvSpPr>
          <p:nvPr>
            <p:ph idx="1"/>
          </p:nvPr>
        </p:nvSpPr>
        <p:spPr>
          <a:xfrm>
            <a:off x="152400" y="1148411"/>
            <a:ext cx="11887200" cy="4530725"/>
          </a:xfrm>
        </p:spPr>
        <p:txBody>
          <a:bodyPr/>
          <a:lstStyle/>
          <a:p>
            <a:r>
              <a:rPr lang="en-US" dirty="0"/>
              <a:t>Introduce yourselves</a:t>
            </a:r>
          </a:p>
          <a:p>
            <a:r>
              <a:rPr lang="en-US" dirty="0"/>
              <a:t>Work on these </a:t>
            </a:r>
            <a:r>
              <a:rPr lang="en-US"/>
              <a:t>problems:</a:t>
            </a:r>
            <a:br>
              <a:rPr lang="en-US"/>
            </a:br>
            <a:endParaRPr lang="en-US" dirty="0"/>
          </a:p>
          <a:p>
            <a:r>
              <a:rPr lang="en-US" b="1" dirty="0">
                <a:solidFill>
                  <a:srgbClr val="FFFF00"/>
                </a:solidFill>
              </a:rPr>
              <a:t>(positives </a:t>
            </a:r>
            <a:r>
              <a:rPr lang="en-US" b="1" dirty="0" err="1">
                <a:solidFill>
                  <a:srgbClr val="FFFF00"/>
                </a:solidFill>
              </a:rPr>
              <a:t>lon</a:t>
            </a:r>
            <a:r>
              <a:rPr lang="en-US" b="1" dirty="0">
                <a:solidFill>
                  <a:srgbClr val="FFFF00"/>
                </a:solidFill>
              </a:rPr>
              <a:t>) </a:t>
            </a:r>
            <a:r>
              <a:rPr lang="en-US" dirty="0"/>
              <a:t>returns a list of the positive numbers in </a:t>
            </a:r>
            <a:r>
              <a:rPr lang="en-US" dirty="0" err="1"/>
              <a:t>lon</a:t>
            </a:r>
            <a:r>
              <a:rPr lang="en-US" dirty="0"/>
              <a:t>. </a:t>
            </a:r>
            <a:r>
              <a:rPr lang="en-US" b="1" dirty="0">
                <a:solidFill>
                  <a:srgbClr val="FFFF00"/>
                </a:solidFill>
              </a:rPr>
              <a:t>(positives '(3 -1 0 2 -5) </a:t>
            </a:r>
            <a:r>
              <a:rPr lang="en-US" dirty="0">
                <a:sym typeface="Wingdings" panose="05000000000000000000" pitchFamily="2" charset="2"/>
              </a:rPr>
              <a:t> </a:t>
            </a:r>
            <a:r>
              <a:rPr lang="en-US" b="1" dirty="0">
                <a:solidFill>
                  <a:srgbClr val="FFFF00"/>
                </a:solidFill>
                <a:sym typeface="Wingdings" panose="05000000000000000000" pitchFamily="2" charset="2"/>
              </a:rPr>
              <a:t>(3 2)</a:t>
            </a:r>
            <a:r>
              <a:rPr lang="en-US" b="1" dirty="0">
                <a:sym typeface="Wingdings" panose="05000000000000000000" pitchFamily="2" charset="2"/>
              </a:rPr>
              <a:t> </a:t>
            </a:r>
            <a:r>
              <a:rPr lang="en-US" dirty="0">
                <a:sym typeface="Wingdings" panose="05000000000000000000" pitchFamily="2" charset="2"/>
              </a:rPr>
              <a:t>.</a:t>
            </a:r>
            <a:br>
              <a:rPr lang="en-US" dirty="0">
                <a:sym typeface="Wingdings" panose="05000000000000000000" pitchFamily="2" charset="2"/>
              </a:rPr>
            </a:br>
            <a:endParaRPr lang="en-US" dirty="0"/>
          </a:p>
          <a:p>
            <a:r>
              <a:rPr lang="en-US" b="1" dirty="0">
                <a:solidFill>
                  <a:srgbClr val="FFFF00"/>
                </a:solidFill>
              </a:rPr>
              <a:t>(all-positive? </a:t>
            </a:r>
            <a:r>
              <a:rPr lang="en-US" b="1" dirty="0" err="1">
                <a:solidFill>
                  <a:srgbClr val="FFFF00"/>
                </a:solidFill>
              </a:rPr>
              <a:t>lon</a:t>
            </a:r>
            <a:r>
              <a:rPr lang="en-US" b="1" dirty="0">
                <a:solidFill>
                  <a:srgbClr val="FFFF00"/>
                </a:solidFill>
              </a:rPr>
              <a:t>) </a:t>
            </a:r>
            <a:r>
              <a:rPr lang="en-US" dirty="0"/>
              <a:t>returns a boolean value. Note that </a:t>
            </a:r>
            <a:r>
              <a:rPr lang="en-US" b="1" dirty="0">
                <a:solidFill>
                  <a:srgbClr val="FFFF00"/>
                </a:solidFill>
              </a:rPr>
              <a:t>positive?</a:t>
            </a:r>
            <a:r>
              <a:rPr lang="en-US" dirty="0"/>
              <a:t> is a built-in procedure.</a:t>
            </a:r>
          </a:p>
        </p:txBody>
      </p:sp>
    </p:spTree>
    <p:extLst>
      <p:ext uri="{BB962C8B-B14F-4D97-AF65-F5344CB8AC3E}">
        <p14:creationId xmlns:p14="http://schemas.microsoft.com/office/powerpoint/2010/main" val="1086811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017A7-4ED8-4285-9A8D-EC59F2BF63F4}"/>
              </a:ext>
            </a:extLst>
          </p:cNvPr>
          <p:cNvSpPr>
            <a:spLocks noGrp="1"/>
          </p:cNvSpPr>
          <p:nvPr>
            <p:ph type="title"/>
          </p:nvPr>
        </p:nvSpPr>
        <p:spPr>
          <a:xfrm>
            <a:off x="1981200" y="-76200"/>
            <a:ext cx="8506630" cy="1232319"/>
          </a:xfrm>
        </p:spPr>
        <p:txBody>
          <a:bodyPr/>
          <a:lstStyle/>
          <a:p>
            <a:r>
              <a:rPr lang="en-US" sz="3600" dirty="0"/>
              <a:t>The “similar example in Java” Question from A0 hand-in</a:t>
            </a:r>
          </a:p>
        </p:txBody>
      </p:sp>
      <p:pic>
        <p:nvPicPr>
          <p:cNvPr id="4" name="Picture 3">
            <a:extLst>
              <a:ext uri="{FF2B5EF4-FFF2-40B4-BE49-F238E27FC236}">
                <a16:creationId xmlns:a16="http://schemas.microsoft.com/office/drawing/2014/main" id="{659A45D2-078F-4F81-8446-69CA31219E0D}"/>
              </a:ext>
            </a:extLst>
          </p:cNvPr>
          <p:cNvPicPr>
            <a:picLocks noChangeAspect="1"/>
          </p:cNvPicPr>
          <p:nvPr/>
        </p:nvPicPr>
        <p:blipFill>
          <a:blip r:embed="rId3"/>
          <a:stretch>
            <a:fillRect/>
          </a:stretch>
        </p:blipFill>
        <p:spPr>
          <a:xfrm>
            <a:off x="1557068" y="1121516"/>
            <a:ext cx="6319753" cy="2307485"/>
          </a:xfrm>
          <a:prstGeom prst="rect">
            <a:avLst/>
          </a:prstGeom>
        </p:spPr>
      </p:pic>
      <p:pic>
        <p:nvPicPr>
          <p:cNvPr id="6" name="Picture 5">
            <a:extLst>
              <a:ext uri="{FF2B5EF4-FFF2-40B4-BE49-F238E27FC236}">
                <a16:creationId xmlns:a16="http://schemas.microsoft.com/office/drawing/2014/main" id="{72F80CFA-1FAA-466B-8560-4890D030D482}"/>
              </a:ext>
            </a:extLst>
          </p:cNvPr>
          <p:cNvPicPr>
            <a:picLocks noChangeAspect="1"/>
          </p:cNvPicPr>
          <p:nvPr/>
        </p:nvPicPr>
        <p:blipFill>
          <a:blip r:embed="rId4"/>
          <a:stretch>
            <a:fillRect/>
          </a:stretch>
        </p:blipFill>
        <p:spPr>
          <a:xfrm>
            <a:off x="7439666" y="990601"/>
            <a:ext cx="3226897" cy="1232319"/>
          </a:xfrm>
          <a:prstGeom prst="rect">
            <a:avLst/>
          </a:prstGeom>
          <a:ln>
            <a:solidFill>
              <a:schemeClr val="bg2"/>
            </a:solidFill>
          </a:ln>
        </p:spPr>
      </p:pic>
      <p:pic>
        <p:nvPicPr>
          <p:cNvPr id="7" name="Picture 6">
            <a:extLst>
              <a:ext uri="{FF2B5EF4-FFF2-40B4-BE49-F238E27FC236}">
                <a16:creationId xmlns:a16="http://schemas.microsoft.com/office/drawing/2014/main" id="{7B2CCD86-62D8-4E76-B155-C6BA2BA840A2}"/>
              </a:ext>
            </a:extLst>
          </p:cNvPr>
          <p:cNvPicPr>
            <a:picLocks noChangeAspect="1"/>
          </p:cNvPicPr>
          <p:nvPr/>
        </p:nvPicPr>
        <p:blipFill>
          <a:blip r:embed="rId5"/>
          <a:stretch>
            <a:fillRect/>
          </a:stretch>
        </p:blipFill>
        <p:spPr>
          <a:xfrm>
            <a:off x="8029673" y="2408776"/>
            <a:ext cx="2432278" cy="654844"/>
          </a:xfrm>
          <a:prstGeom prst="rect">
            <a:avLst/>
          </a:prstGeom>
          <a:ln>
            <a:solidFill>
              <a:schemeClr val="bg2"/>
            </a:solidFill>
          </a:ln>
        </p:spPr>
      </p:pic>
      <p:pic>
        <p:nvPicPr>
          <p:cNvPr id="11" name="Picture 10">
            <a:extLst>
              <a:ext uri="{FF2B5EF4-FFF2-40B4-BE49-F238E27FC236}">
                <a16:creationId xmlns:a16="http://schemas.microsoft.com/office/drawing/2014/main" id="{D9A9B71B-2DB5-4250-8C77-8B6EDD9B1034}"/>
              </a:ext>
            </a:extLst>
          </p:cNvPr>
          <p:cNvPicPr>
            <a:picLocks noChangeAspect="1"/>
          </p:cNvPicPr>
          <p:nvPr/>
        </p:nvPicPr>
        <p:blipFill>
          <a:blip r:embed="rId6"/>
          <a:stretch>
            <a:fillRect/>
          </a:stretch>
        </p:blipFill>
        <p:spPr>
          <a:xfrm>
            <a:off x="1557067" y="4024109"/>
            <a:ext cx="9109495" cy="2852710"/>
          </a:xfrm>
          <a:prstGeom prst="rect">
            <a:avLst/>
          </a:prstGeom>
        </p:spPr>
      </p:pic>
      <p:sp>
        <p:nvSpPr>
          <p:cNvPr id="12" name="TextBox 11">
            <a:extLst>
              <a:ext uri="{FF2B5EF4-FFF2-40B4-BE49-F238E27FC236}">
                <a16:creationId xmlns:a16="http://schemas.microsoft.com/office/drawing/2014/main" id="{7B9F2BA8-C17A-4683-8CEA-FE3EBFC3A4F7}"/>
              </a:ext>
            </a:extLst>
          </p:cNvPr>
          <p:cNvSpPr txBox="1"/>
          <p:nvPr/>
        </p:nvSpPr>
        <p:spPr>
          <a:xfrm>
            <a:off x="1981200" y="3429001"/>
            <a:ext cx="8458200" cy="461665"/>
          </a:xfrm>
          <a:prstGeom prst="rect">
            <a:avLst/>
          </a:prstGeom>
          <a:noFill/>
        </p:spPr>
        <p:txBody>
          <a:bodyPr wrap="square" rtlCol="0">
            <a:spAutoFit/>
          </a:bodyPr>
          <a:lstStyle/>
          <a:p>
            <a:r>
              <a:rPr lang="en-US" sz="2400" dirty="0">
                <a:hlinkClick r:id="rId7"/>
              </a:rPr>
              <a:t>https://en.wikipedia.org/wiki/String_interning</a:t>
            </a:r>
            <a:endParaRPr lang="en-US" sz="2400" dirty="0"/>
          </a:p>
        </p:txBody>
      </p:sp>
      <p:sp>
        <p:nvSpPr>
          <p:cNvPr id="13" name="Rectangle 12">
            <a:extLst>
              <a:ext uri="{FF2B5EF4-FFF2-40B4-BE49-F238E27FC236}">
                <a16:creationId xmlns:a16="http://schemas.microsoft.com/office/drawing/2014/main" id="{A5DDD9E5-5899-464E-AC3A-FC61F648A8F1}"/>
              </a:ext>
            </a:extLst>
          </p:cNvPr>
          <p:cNvSpPr/>
          <p:nvPr/>
        </p:nvSpPr>
        <p:spPr bwMode="auto">
          <a:xfrm>
            <a:off x="3505200" y="5181600"/>
            <a:ext cx="6400800" cy="304800"/>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AE986C64-A4D3-4765-98EE-460B162E9D19}"/>
              </a:ext>
            </a:extLst>
          </p:cNvPr>
          <p:cNvSpPr/>
          <p:nvPr/>
        </p:nvSpPr>
        <p:spPr bwMode="auto">
          <a:xfrm>
            <a:off x="7010401" y="5750976"/>
            <a:ext cx="3515041" cy="345024"/>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549D80C2-EEC3-470E-90F3-D95BF4D8810F}"/>
              </a:ext>
            </a:extLst>
          </p:cNvPr>
          <p:cNvSpPr/>
          <p:nvPr/>
        </p:nvSpPr>
        <p:spPr bwMode="auto">
          <a:xfrm>
            <a:off x="1557066" y="6009097"/>
            <a:ext cx="4919934" cy="345024"/>
          </a:xfrm>
          <a:prstGeom prst="rect">
            <a:avLst/>
          </a:prstGeom>
          <a:solidFill>
            <a:srgbClr val="FFFF00">
              <a:alpha val="34000"/>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extLst>
      <p:ext uri="{BB962C8B-B14F-4D97-AF65-F5344CB8AC3E}">
        <p14:creationId xmlns:p14="http://schemas.microsoft.com/office/powerpoint/2010/main" val="276968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animBg="1"/>
      <p:bldP spid="14" grpId="0" animBg="1"/>
      <p:bldP spid="1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2209800" y="0"/>
            <a:ext cx="7467600" cy="1600200"/>
          </a:xfrm>
        </p:spPr>
        <p:txBody>
          <a:bodyPr/>
          <a:lstStyle/>
          <a:p>
            <a:r>
              <a:rPr lang="en-US" dirty="0"/>
              <a:t>Need help on assignments?</a:t>
            </a:r>
            <a:br>
              <a:rPr lang="en-US" dirty="0"/>
            </a:br>
            <a:r>
              <a:rPr lang="en-US" dirty="0"/>
              <a:t>It's OK!</a:t>
            </a:r>
          </a:p>
        </p:txBody>
      </p:sp>
      <p:sp>
        <p:nvSpPr>
          <p:cNvPr id="438275" name="Rectangle 3"/>
          <p:cNvSpPr>
            <a:spLocks noGrp="1" noChangeArrowheads="1"/>
          </p:cNvSpPr>
          <p:nvPr>
            <p:ph type="body" idx="1"/>
          </p:nvPr>
        </p:nvSpPr>
        <p:spPr>
          <a:xfrm>
            <a:off x="838200" y="1524000"/>
            <a:ext cx="10972800" cy="3657600"/>
          </a:xfrm>
        </p:spPr>
        <p:txBody>
          <a:bodyPr/>
          <a:lstStyle/>
          <a:p>
            <a:pPr>
              <a:lnSpc>
                <a:spcPct val="90000"/>
              </a:lnSpc>
            </a:pPr>
            <a:r>
              <a:rPr lang="en-US" dirty="0"/>
              <a:t>What percentage of the class do I expect to solve most of the problems without talking to anyone else?</a:t>
            </a:r>
          </a:p>
          <a:p>
            <a:pPr lvl="1">
              <a:lnSpc>
                <a:spcPct val="90000"/>
              </a:lnSpc>
            </a:pPr>
            <a:r>
              <a:rPr lang="en-US" dirty="0"/>
              <a:t>10 – 20 %</a:t>
            </a:r>
          </a:p>
          <a:p>
            <a:pPr lvl="1">
              <a:lnSpc>
                <a:spcPct val="90000"/>
              </a:lnSpc>
            </a:pPr>
            <a:r>
              <a:rPr lang="en-US" dirty="0"/>
              <a:t>I don't see learning as a solo activity</a:t>
            </a:r>
          </a:p>
          <a:p>
            <a:pPr lvl="1">
              <a:lnSpc>
                <a:spcPct val="90000"/>
              </a:lnSpc>
            </a:pPr>
            <a:r>
              <a:rPr lang="en-US" dirty="0"/>
              <a:t>If you don't have people to talk to, try the student assistants or me.  </a:t>
            </a:r>
            <a:r>
              <a:rPr lang="en-US" b="1" dirty="0">
                <a:solidFill>
                  <a:srgbClr val="FFFF00"/>
                </a:solidFill>
              </a:rPr>
              <a:t>For now!  But also work on finding another student to work with.  </a:t>
            </a:r>
            <a:br>
              <a:rPr lang="en-US" b="1" dirty="0">
                <a:solidFill>
                  <a:srgbClr val="FFFF00"/>
                </a:solidFill>
              </a:rPr>
            </a:br>
            <a:r>
              <a:rPr lang="en-US" b="1" dirty="0">
                <a:solidFill>
                  <a:srgbClr val="FFC000"/>
                </a:solidFill>
              </a:rPr>
              <a:t>Do not copy other students' work!</a:t>
            </a:r>
          </a:p>
          <a:p>
            <a:pPr>
              <a:lnSpc>
                <a:spcPct val="90000"/>
              </a:lnSpc>
            </a:pPr>
            <a:r>
              <a:rPr lang="en-US" dirty="0"/>
              <a:t>If you are stuck on a problem for more than a few minutes, talk to someone!</a:t>
            </a:r>
          </a:p>
        </p:txBody>
      </p:sp>
    </p:spTree>
    <p:extLst>
      <p:ext uri="{BB962C8B-B14F-4D97-AF65-F5344CB8AC3E}">
        <p14:creationId xmlns:p14="http://schemas.microsoft.com/office/powerpoint/2010/main" val="14528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8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82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8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6FB17-0B6F-480A-963A-85282796D8DD}"/>
              </a:ext>
            </a:extLst>
          </p:cNvPr>
          <p:cNvSpPr>
            <a:spLocks noGrp="1"/>
          </p:cNvSpPr>
          <p:nvPr>
            <p:ph type="title"/>
          </p:nvPr>
        </p:nvSpPr>
        <p:spPr/>
        <p:txBody>
          <a:bodyPr/>
          <a:lstStyle/>
          <a:p>
            <a:r>
              <a:rPr lang="en-US" dirty="0"/>
              <a:t>Go for Simple!</a:t>
            </a:r>
          </a:p>
        </p:txBody>
      </p:sp>
      <p:sp>
        <p:nvSpPr>
          <p:cNvPr id="3" name="Content Placeholder 2">
            <a:extLst>
              <a:ext uri="{FF2B5EF4-FFF2-40B4-BE49-F238E27FC236}">
                <a16:creationId xmlns:a16="http://schemas.microsoft.com/office/drawing/2014/main" id="{0605F522-ABD0-4736-8D41-DC28CB26F24F}"/>
              </a:ext>
            </a:extLst>
          </p:cNvPr>
          <p:cNvSpPr>
            <a:spLocks noGrp="1"/>
          </p:cNvSpPr>
          <p:nvPr>
            <p:ph idx="1"/>
          </p:nvPr>
        </p:nvSpPr>
        <p:spPr/>
        <p:txBody>
          <a:bodyPr/>
          <a:lstStyle/>
          <a:p>
            <a:r>
              <a:rPr lang="en-US" sz="3600" dirty="0"/>
              <a:t>Some students wrote</a:t>
            </a:r>
          </a:p>
          <a:p>
            <a:pPr lvl="1"/>
            <a:r>
              <a:rPr lang="en-US" sz="3200" b="1" dirty="0">
                <a:solidFill>
                  <a:srgbClr val="FFFF00"/>
                </a:solidFill>
                <a:latin typeface="Courier New" panose="02070309020205020404" pitchFamily="49" charset="0"/>
                <a:cs typeface="Courier New" panose="02070309020205020404" pitchFamily="49" charset="0"/>
              </a:rPr>
              <a:t>(define first (lambda (x) (car x)))</a:t>
            </a:r>
            <a:br>
              <a:rPr lang="en-US" sz="3200" dirty="0"/>
            </a:br>
            <a:endParaRPr lang="en-US" sz="3200" dirty="0"/>
          </a:p>
          <a:p>
            <a:r>
              <a:rPr lang="en-US" sz="3600" dirty="0"/>
              <a:t>Simpler:</a:t>
            </a:r>
          </a:p>
          <a:p>
            <a:pPr lvl="1"/>
            <a:r>
              <a:rPr lang="en-US" sz="3200" b="1" dirty="0">
                <a:solidFill>
                  <a:srgbClr val="FFFF00"/>
                </a:solidFill>
                <a:latin typeface="Courier New" panose="02070309020205020404" pitchFamily="49" charset="0"/>
                <a:cs typeface="Courier New" panose="02070309020205020404" pitchFamily="49" charset="0"/>
              </a:rPr>
              <a:t>(define first car)</a:t>
            </a:r>
          </a:p>
        </p:txBody>
      </p:sp>
      <p:sp>
        <p:nvSpPr>
          <p:cNvPr id="4" name="Arrow: Curved Left 3">
            <a:extLst>
              <a:ext uri="{FF2B5EF4-FFF2-40B4-BE49-F238E27FC236}">
                <a16:creationId xmlns:a16="http://schemas.microsoft.com/office/drawing/2014/main" id="{3528A19C-7D2B-48D5-9D67-6AA364565556}"/>
              </a:ext>
            </a:extLst>
          </p:cNvPr>
          <p:cNvSpPr/>
          <p:nvPr/>
        </p:nvSpPr>
        <p:spPr bwMode="auto">
          <a:xfrm>
            <a:off x="5867400" y="2895600"/>
            <a:ext cx="1295400" cy="1600200"/>
          </a:xfrm>
          <a:prstGeom prst="curvedLeftArrow">
            <a:avLst>
              <a:gd name="adj1" fmla="val 25000"/>
              <a:gd name="adj2" fmla="val 50000"/>
              <a:gd name="adj3" fmla="val 2500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Verdana" pitchFamily="34" charset="0"/>
            </a:endParaRPr>
          </a:p>
        </p:txBody>
      </p:sp>
      <p:sp>
        <p:nvSpPr>
          <p:cNvPr id="5" name="TextBox 4">
            <a:extLst>
              <a:ext uri="{FF2B5EF4-FFF2-40B4-BE49-F238E27FC236}">
                <a16:creationId xmlns:a16="http://schemas.microsoft.com/office/drawing/2014/main" id="{21FD4EA9-EAB7-474F-82D8-9A00A664C8FB}"/>
              </a:ext>
            </a:extLst>
          </p:cNvPr>
          <p:cNvSpPr txBox="1"/>
          <p:nvPr/>
        </p:nvSpPr>
        <p:spPr>
          <a:xfrm>
            <a:off x="7467600" y="3276600"/>
            <a:ext cx="3657600" cy="523220"/>
          </a:xfrm>
          <a:prstGeom prst="rect">
            <a:avLst/>
          </a:prstGeom>
          <a:noFill/>
        </p:spPr>
        <p:txBody>
          <a:bodyPr wrap="square" rtlCol="0">
            <a:spAutoFit/>
          </a:bodyPr>
          <a:lstStyle/>
          <a:p>
            <a:r>
              <a:rPr lang="en-US" sz="2800" b="1" dirty="0">
                <a:solidFill>
                  <a:srgbClr val="FFC000"/>
                </a:solidFill>
              </a:rPr>
              <a:t>“eta-reduction”</a:t>
            </a:r>
          </a:p>
        </p:txBody>
      </p:sp>
    </p:spTree>
    <p:extLst>
      <p:ext uri="{BB962C8B-B14F-4D97-AF65-F5344CB8AC3E}">
        <p14:creationId xmlns:p14="http://schemas.microsoft.com/office/powerpoint/2010/main" val="1227353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7B706-7EE0-4F87-869B-C5EDA81286AA}"/>
              </a:ext>
            </a:extLst>
          </p:cNvPr>
          <p:cNvSpPr>
            <a:spLocks noGrp="1"/>
          </p:cNvSpPr>
          <p:nvPr>
            <p:ph type="title"/>
          </p:nvPr>
        </p:nvSpPr>
        <p:spPr/>
        <p:txBody>
          <a:bodyPr/>
          <a:lstStyle/>
          <a:p>
            <a:r>
              <a:rPr lang="en-US" dirty="0"/>
              <a:t>Which is better?</a:t>
            </a:r>
          </a:p>
        </p:txBody>
      </p:sp>
      <p:sp>
        <p:nvSpPr>
          <p:cNvPr id="3" name="Content Placeholder 2">
            <a:extLst>
              <a:ext uri="{FF2B5EF4-FFF2-40B4-BE49-F238E27FC236}">
                <a16:creationId xmlns:a16="http://schemas.microsoft.com/office/drawing/2014/main" id="{D28EAED9-8A3A-48AF-A136-23B272CEA72B}"/>
              </a:ext>
            </a:extLst>
          </p:cNvPr>
          <p:cNvSpPr>
            <a:spLocks noGrp="1"/>
          </p:cNvSpPr>
          <p:nvPr>
            <p:ph idx="1"/>
          </p:nvPr>
        </p:nvSpPr>
        <p:spPr>
          <a:xfrm>
            <a:off x="636431" y="1600200"/>
            <a:ext cx="10972800" cy="4530725"/>
          </a:xfrm>
        </p:spPr>
        <p:txBody>
          <a:bodyPr/>
          <a:lstStyle/>
          <a:p>
            <a:r>
              <a:rPr lang="en-US" dirty="0">
                <a:solidFill>
                  <a:srgbClr val="FFFF00"/>
                </a:solidFill>
              </a:rPr>
              <a:t>(cadr x) </a:t>
            </a:r>
            <a:r>
              <a:rPr lang="en-US" dirty="0"/>
              <a:t>or </a:t>
            </a:r>
            <a:r>
              <a:rPr lang="en-US" dirty="0">
                <a:solidFill>
                  <a:srgbClr val="FFFF00"/>
                </a:solidFill>
              </a:rPr>
              <a:t>(list-ref x 1)</a:t>
            </a:r>
            <a:r>
              <a:rPr lang="en-US" dirty="0"/>
              <a:t>?</a:t>
            </a:r>
          </a:p>
          <a:p>
            <a:r>
              <a:rPr lang="en-US" dirty="0">
                <a:solidFill>
                  <a:srgbClr val="FFFF00"/>
                </a:solidFill>
              </a:rPr>
              <a:t>(cadr x) </a:t>
            </a:r>
            <a:r>
              <a:rPr lang="en-US" dirty="0"/>
              <a:t>or </a:t>
            </a:r>
            <a:r>
              <a:rPr lang="en-US" dirty="0">
                <a:solidFill>
                  <a:srgbClr val="FFFF00"/>
                </a:solidFill>
              </a:rPr>
              <a:t>(car (cdr x))</a:t>
            </a:r>
            <a:r>
              <a:rPr lang="en-US" dirty="0"/>
              <a:t> ?</a:t>
            </a:r>
            <a:endParaRPr lang="en-US" dirty="0">
              <a:solidFill>
                <a:srgbClr val="FFFF00"/>
              </a:solidFill>
            </a:endParaRPr>
          </a:p>
          <a:p>
            <a:r>
              <a:rPr lang="en-US" dirty="0"/>
              <a:t>Local </a:t>
            </a:r>
            <a:r>
              <a:rPr lang="en-US" dirty="0">
                <a:solidFill>
                  <a:srgbClr val="FFFF00"/>
                </a:solidFill>
              </a:rPr>
              <a:t>define</a:t>
            </a:r>
            <a:r>
              <a:rPr lang="en-US" dirty="0"/>
              <a:t> or </a:t>
            </a:r>
            <a:r>
              <a:rPr lang="en-US" dirty="0">
                <a:solidFill>
                  <a:srgbClr val="FFFF00"/>
                </a:solidFill>
              </a:rPr>
              <a:t>let</a:t>
            </a:r>
            <a:r>
              <a:rPr lang="en-US" dirty="0"/>
              <a:t>?</a:t>
            </a:r>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3342158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a:t>Recap - Predicates</a:t>
            </a:r>
          </a:p>
        </p:txBody>
      </p:sp>
      <p:sp>
        <p:nvSpPr>
          <p:cNvPr id="327683" name="Rectangle 3"/>
          <p:cNvSpPr>
            <a:spLocks noGrp="1" noChangeArrowheads="1"/>
          </p:cNvSpPr>
          <p:nvPr>
            <p:ph type="body" idx="1"/>
          </p:nvPr>
        </p:nvSpPr>
        <p:spPr>
          <a:xfrm>
            <a:off x="1981200" y="1371600"/>
            <a:ext cx="8229600" cy="5257800"/>
          </a:xfrm>
        </p:spPr>
        <p:txBody>
          <a:bodyPr/>
          <a:lstStyle/>
          <a:p>
            <a:r>
              <a:rPr lang="en-US" sz="2800" dirty="0"/>
              <a:t>What's a predicate?</a:t>
            </a:r>
          </a:p>
          <a:p>
            <a:r>
              <a:rPr lang="en-US" sz="2800" b="1" dirty="0">
                <a:solidFill>
                  <a:srgbClr val="FFFF00"/>
                </a:solidFill>
              </a:rPr>
              <a:t>How can you usually recognize that a given procedure is a predicate?</a:t>
            </a:r>
          </a:p>
          <a:p>
            <a:r>
              <a:rPr lang="en-US" sz="2800" b="1" dirty="0" err="1"/>
              <a:t>eq</a:t>
            </a:r>
            <a:r>
              <a:rPr lang="en-US" sz="2800" b="1" dirty="0"/>
              <a:t>?</a:t>
            </a:r>
            <a:r>
              <a:rPr lang="en-US" sz="2800" dirty="0"/>
              <a:t> </a:t>
            </a:r>
            <a:r>
              <a:rPr lang="en-US" sz="2800" dirty="0" err="1"/>
              <a:t>vs</a:t>
            </a:r>
            <a:r>
              <a:rPr lang="en-US" sz="2800" dirty="0"/>
              <a:t> </a:t>
            </a:r>
            <a:r>
              <a:rPr lang="en-US" sz="2800" b="1" dirty="0"/>
              <a:t>equal?</a:t>
            </a:r>
            <a:r>
              <a:rPr lang="en-US" sz="2800" dirty="0"/>
              <a:t> </a:t>
            </a:r>
          </a:p>
          <a:p>
            <a:r>
              <a:rPr lang="en-US" sz="2800" b="1" dirty="0" err="1"/>
              <a:t>eqv</a:t>
            </a:r>
            <a:r>
              <a:rPr lang="en-US" sz="2800" b="1" dirty="0"/>
              <a:t>?</a:t>
            </a:r>
            <a:r>
              <a:rPr lang="en-US" sz="2800" dirty="0"/>
              <a:t>   From TSPL:</a:t>
            </a:r>
          </a:p>
          <a:p>
            <a:pPr lvl="1"/>
            <a:r>
              <a:rPr lang="en-US" sz="2400" b="1" dirty="0" err="1"/>
              <a:t>eq</a:t>
            </a:r>
            <a:r>
              <a:rPr lang="en-US" sz="2400" b="1" dirty="0"/>
              <a:t>?</a:t>
            </a:r>
            <a:r>
              <a:rPr lang="en-US" sz="2400" dirty="0"/>
              <a:t> cannot be used to compare numbers and characters reliably. Although every inexact number is distinct from every exact number, two exact numbers, two inexact numbers, or two characters with the same value may or may not be identical </a:t>
            </a:r>
            <a:r>
              <a:rPr lang="en-US" sz="2400" dirty="0">
                <a:solidFill>
                  <a:srgbClr val="FFFF00"/>
                </a:solidFill>
              </a:rPr>
              <a:t>(i.e., not </a:t>
            </a:r>
            <a:r>
              <a:rPr lang="en-US" sz="2400" b="1" dirty="0" err="1">
                <a:solidFill>
                  <a:srgbClr val="FFFF00"/>
                </a:solidFill>
              </a:rPr>
              <a:t>eq</a:t>
            </a:r>
            <a:r>
              <a:rPr lang="en-US" sz="2400" b="1" dirty="0">
                <a:solidFill>
                  <a:srgbClr val="FFFF00"/>
                </a:solidFill>
              </a:rPr>
              <a:t>?</a:t>
            </a:r>
            <a:r>
              <a:rPr lang="en-US" sz="2400" dirty="0">
                <a:solidFill>
                  <a:srgbClr val="FFFF00"/>
                </a:solidFill>
              </a:rPr>
              <a:t>)</a:t>
            </a:r>
          </a:p>
          <a:p>
            <a:pPr lvl="1"/>
            <a:r>
              <a:rPr lang="en-US" sz="2400" b="1" dirty="0" err="1"/>
              <a:t>eq</a:t>
            </a:r>
            <a:r>
              <a:rPr lang="en-US" sz="2400" b="1" dirty="0"/>
              <a:t>? </a:t>
            </a:r>
            <a:r>
              <a:rPr lang="en-US" sz="2400" dirty="0"/>
              <a:t>is cheaper than </a:t>
            </a:r>
            <a:r>
              <a:rPr lang="en-US" sz="2400" b="1" dirty="0" err="1"/>
              <a:t>eqv</a:t>
            </a:r>
            <a:r>
              <a:rPr lang="en-US" sz="2400" b="1"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72155-8105-4369-A408-77D1A827EF50}"/>
              </a:ext>
            </a:extLst>
          </p:cNvPr>
          <p:cNvSpPr>
            <a:spLocks noGrp="1"/>
          </p:cNvSpPr>
          <p:nvPr>
            <p:ph type="title"/>
          </p:nvPr>
        </p:nvSpPr>
        <p:spPr>
          <a:xfrm>
            <a:off x="1981200" y="73305"/>
            <a:ext cx="8229600" cy="1139825"/>
          </a:xfrm>
        </p:spPr>
        <p:txBody>
          <a:bodyPr/>
          <a:lstStyle/>
          <a:p>
            <a:r>
              <a:rPr lang="en-US" dirty="0"/>
              <a:t>Some A1 solutions</a:t>
            </a:r>
          </a:p>
        </p:txBody>
      </p:sp>
      <p:sp>
        <p:nvSpPr>
          <p:cNvPr id="3" name="Content Placeholder 2">
            <a:extLst>
              <a:ext uri="{FF2B5EF4-FFF2-40B4-BE49-F238E27FC236}">
                <a16:creationId xmlns:a16="http://schemas.microsoft.com/office/drawing/2014/main" id="{A30A752C-E206-4321-9433-5E8E2101F74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59A62FC9-D9B3-43E0-8793-32DB6FE695EB}"/>
              </a:ext>
            </a:extLst>
          </p:cNvPr>
          <p:cNvPicPr>
            <a:picLocks noChangeAspect="1"/>
          </p:cNvPicPr>
          <p:nvPr/>
        </p:nvPicPr>
        <p:blipFill>
          <a:blip r:embed="rId2"/>
          <a:stretch>
            <a:fillRect/>
          </a:stretch>
        </p:blipFill>
        <p:spPr>
          <a:xfrm>
            <a:off x="1559859" y="1054989"/>
            <a:ext cx="8229600" cy="2341665"/>
          </a:xfrm>
          <a:prstGeom prst="rect">
            <a:avLst/>
          </a:prstGeom>
        </p:spPr>
      </p:pic>
      <p:pic>
        <p:nvPicPr>
          <p:cNvPr id="5" name="Picture 4">
            <a:extLst>
              <a:ext uri="{FF2B5EF4-FFF2-40B4-BE49-F238E27FC236}">
                <a16:creationId xmlns:a16="http://schemas.microsoft.com/office/drawing/2014/main" id="{86A2EA81-3FB2-41AC-8F67-07AC857FB3AB}"/>
              </a:ext>
            </a:extLst>
          </p:cNvPr>
          <p:cNvPicPr>
            <a:picLocks noChangeAspect="1"/>
          </p:cNvPicPr>
          <p:nvPr/>
        </p:nvPicPr>
        <p:blipFill>
          <a:blip r:embed="rId3"/>
          <a:stretch>
            <a:fillRect/>
          </a:stretch>
        </p:blipFill>
        <p:spPr>
          <a:xfrm>
            <a:off x="2895600" y="3513304"/>
            <a:ext cx="5859654" cy="1397094"/>
          </a:xfrm>
          <a:prstGeom prst="rect">
            <a:avLst/>
          </a:prstGeom>
        </p:spPr>
      </p:pic>
      <p:pic>
        <p:nvPicPr>
          <p:cNvPr id="6" name="Picture 5">
            <a:extLst>
              <a:ext uri="{FF2B5EF4-FFF2-40B4-BE49-F238E27FC236}">
                <a16:creationId xmlns:a16="http://schemas.microsoft.com/office/drawing/2014/main" id="{FA45F0C0-A81E-4BD7-BE35-F039DB6FA031}"/>
              </a:ext>
            </a:extLst>
          </p:cNvPr>
          <p:cNvPicPr>
            <a:picLocks noChangeAspect="1"/>
          </p:cNvPicPr>
          <p:nvPr/>
        </p:nvPicPr>
        <p:blipFill>
          <a:blip r:embed="rId4"/>
          <a:stretch>
            <a:fillRect/>
          </a:stretch>
        </p:blipFill>
        <p:spPr>
          <a:xfrm>
            <a:off x="1546412" y="5085043"/>
            <a:ext cx="8969188" cy="1481398"/>
          </a:xfrm>
          <a:prstGeom prst="rect">
            <a:avLst/>
          </a:prstGeom>
        </p:spPr>
      </p:pic>
    </p:spTree>
    <p:extLst>
      <p:ext uri="{BB962C8B-B14F-4D97-AF65-F5344CB8AC3E}">
        <p14:creationId xmlns:p14="http://schemas.microsoft.com/office/powerpoint/2010/main" val="110241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981200" y="277814"/>
            <a:ext cx="8229600" cy="788987"/>
          </a:xfrm>
        </p:spPr>
        <p:txBody>
          <a:bodyPr/>
          <a:lstStyle/>
          <a:p>
            <a:r>
              <a:rPr lang="en-US" sz="4000" dirty="0"/>
              <a:t>What is common to </a:t>
            </a:r>
            <a:r>
              <a:rPr lang="en-US" sz="2800" b="1" dirty="0">
                <a:solidFill>
                  <a:srgbClr val="FFFF00"/>
                </a:solidFill>
                <a:latin typeface="+mn-lt"/>
              </a:rPr>
              <a:t>all</a:t>
            </a:r>
            <a:r>
              <a:rPr lang="en-US" sz="4000" dirty="0"/>
              <a:t> procedures?</a:t>
            </a:r>
          </a:p>
        </p:txBody>
      </p:sp>
      <p:sp>
        <p:nvSpPr>
          <p:cNvPr id="362499" name="Rectangle 3"/>
          <p:cNvSpPr>
            <a:spLocks noGrp="1" noChangeArrowheads="1"/>
          </p:cNvSpPr>
          <p:nvPr>
            <p:ph type="body" idx="1"/>
          </p:nvPr>
        </p:nvSpPr>
        <p:spPr>
          <a:xfrm>
            <a:off x="1981200" y="1219200"/>
            <a:ext cx="8686800" cy="5257800"/>
          </a:xfrm>
        </p:spPr>
        <p:txBody>
          <a:bodyPr/>
          <a:lstStyle/>
          <a:p>
            <a:pPr>
              <a:lnSpc>
                <a:spcPct val="90000"/>
              </a:lnSpc>
            </a:pPr>
            <a:r>
              <a:rPr lang="en-US" dirty="0"/>
              <a:t>What is it that every procedure application always does?</a:t>
            </a:r>
          </a:p>
          <a:p>
            <a:pPr lvl="1">
              <a:lnSpc>
                <a:spcPct val="90000"/>
              </a:lnSpc>
            </a:pPr>
            <a:r>
              <a:rPr lang="en-US" dirty="0"/>
              <a:t>evaluates procedure and arguments first</a:t>
            </a:r>
          </a:p>
          <a:p>
            <a:pPr lvl="1">
              <a:lnSpc>
                <a:spcPct val="90000"/>
              </a:lnSpc>
            </a:pPr>
            <a:r>
              <a:rPr lang="en-US" b="1" dirty="0">
                <a:solidFill>
                  <a:srgbClr val="FFFF00"/>
                </a:solidFill>
              </a:rPr>
              <a:t>In which order?</a:t>
            </a:r>
          </a:p>
          <a:p>
            <a:pPr>
              <a:lnSpc>
                <a:spcPct val="90000"/>
              </a:lnSpc>
            </a:pPr>
            <a:r>
              <a:rPr lang="en-US" dirty="0"/>
              <a:t>Not necessarily true of non-procedures.</a:t>
            </a:r>
          </a:p>
          <a:p>
            <a:pPr lvl="1">
              <a:lnSpc>
                <a:spcPct val="90000"/>
              </a:lnSpc>
            </a:pPr>
            <a:r>
              <a:rPr lang="en-US" dirty="0"/>
              <a:t>(quote x)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(define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(if x y z)     </a:t>
            </a:r>
            <a:r>
              <a:rPr lang="en-US" sz="2400" dirty="0">
                <a:solidFill>
                  <a:srgbClr val="FFFF00"/>
                </a:solidFill>
              </a:rPr>
              <a:t>; either y or z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(or x y z)   </a:t>
            </a:r>
            <a:r>
              <a:rPr lang="en-US" sz="2400" dirty="0">
                <a:solidFill>
                  <a:srgbClr val="FFFF00"/>
                </a:solidFill>
              </a:rPr>
              <a:t>;</a:t>
            </a:r>
            <a:r>
              <a:rPr lang="en-US" dirty="0">
                <a:solidFill>
                  <a:srgbClr val="FFFF00"/>
                </a:solidFill>
              </a:rPr>
              <a:t> </a:t>
            </a:r>
            <a:r>
              <a:rPr lang="en-US" sz="2400" dirty="0">
                <a:solidFill>
                  <a:srgbClr val="FFFF00"/>
                </a:solidFill>
              </a:rPr>
              <a:t>y and z may </a:t>
            </a:r>
            <a:r>
              <a:rPr lang="en-US" sz="2400" b="1" dirty="0">
                <a:solidFill>
                  <a:srgbClr val="FFFF00"/>
                </a:solidFill>
              </a:rPr>
              <a:t>not</a:t>
            </a:r>
            <a:r>
              <a:rPr lang="en-US" sz="2400" dirty="0">
                <a:solidFill>
                  <a:srgbClr val="FFFF00"/>
                </a:solidFill>
              </a:rPr>
              <a:t> be evaluated.</a:t>
            </a:r>
            <a:endParaRPr lang="en-US" dirty="0">
              <a:solidFill>
                <a:srgbClr val="FFFF00"/>
              </a:solidFill>
            </a:endParaRPr>
          </a:p>
          <a:p>
            <a:pPr lvl="1">
              <a:lnSpc>
                <a:spcPct val="90000"/>
              </a:lnSpc>
            </a:pPr>
            <a:r>
              <a:rPr lang="en-US" dirty="0"/>
              <a:t>(lambda (x) (+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62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6FDC3-FA1E-4B4B-A755-187BF1BD1698}"/>
              </a:ext>
            </a:extLst>
          </p:cNvPr>
          <p:cNvSpPr>
            <a:spLocks noGrp="1"/>
          </p:cNvSpPr>
          <p:nvPr>
            <p:ph type="title"/>
          </p:nvPr>
        </p:nvSpPr>
        <p:spPr>
          <a:xfrm>
            <a:off x="1981200" y="76201"/>
            <a:ext cx="8229600" cy="690563"/>
          </a:xfrm>
        </p:spPr>
        <p:txBody>
          <a:bodyPr/>
          <a:lstStyle/>
          <a:p>
            <a:r>
              <a:rPr lang="en-US" sz="3200" b="1" dirty="0">
                <a:solidFill>
                  <a:srgbClr val="FFFF00"/>
                </a:solidFill>
              </a:rPr>
              <a:t>fact</a:t>
            </a:r>
            <a:r>
              <a:rPr lang="en-US" sz="3200" dirty="0"/>
              <a:t> example 1</a:t>
            </a:r>
          </a:p>
        </p:txBody>
      </p:sp>
      <p:sp>
        <p:nvSpPr>
          <p:cNvPr id="3" name="Content Placeholder 2">
            <a:extLst>
              <a:ext uri="{FF2B5EF4-FFF2-40B4-BE49-F238E27FC236}">
                <a16:creationId xmlns:a16="http://schemas.microsoft.com/office/drawing/2014/main" id="{026370E1-D91D-4F92-BFA2-B85D6A1D68C3}"/>
              </a:ext>
            </a:extLst>
          </p:cNvPr>
          <p:cNvSpPr>
            <a:spLocks noGrp="1"/>
          </p:cNvSpPr>
          <p:nvPr>
            <p:ph idx="1"/>
          </p:nvPr>
        </p:nvSpPr>
        <p:spPr>
          <a:xfrm>
            <a:off x="1600200" y="990600"/>
            <a:ext cx="4876800" cy="4114800"/>
          </a:xfrm>
        </p:spPr>
        <p:txBody>
          <a:bodyPr/>
          <a:lstStyle/>
          <a:p>
            <a:pPr marL="0" indent="0">
              <a:buNone/>
            </a:pPr>
            <a:r>
              <a:rPr lang="en-US" sz="2200" dirty="0"/>
              <a:t>&gt; (define fact</a:t>
            </a:r>
          </a:p>
          <a:p>
            <a:pPr marL="0" indent="0">
              <a:buNone/>
            </a:pPr>
            <a:r>
              <a:rPr lang="en-US" sz="2200" dirty="0"/>
              <a:t>     (lambda (n)</a:t>
            </a:r>
          </a:p>
          <a:p>
            <a:pPr marL="0" indent="0">
              <a:buNone/>
            </a:pPr>
            <a:r>
              <a:rPr lang="en-US" sz="2200" dirty="0"/>
              <a:t>       (cond </a:t>
            </a:r>
          </a:p>
          <a:p>
            <a:pPr marL="0" indent="0">
              <a:buNone/>
            </a:pPr>
            <a:r>
              <a:rPr lang="en-US" sz="2200" dirty="0"/>
              <a:t>        [(zero? n)  1]</a:t>
            </a:r>
          </a:p>
          <a:p>
            <a:pPr marL="0" indent="0">
              <a:buNone/>
            </a:pPr>
            <a:r>
              <a:rPr lang="en-US" sz="2200" dirty="0"/>
              <a:t>        [else (* n (fact (- n 1)))])))</a:t>
            </a:r>
          </a:p>
          <a:p>
            <a:pPr marL="0" indent="0">
              <a:buNone/>
            </a:pPr>
            <a:r>
              <a:rPr lang="en-US" sz="2200" dirty="0"/>
              <a:t>&gt; (fact 4)</a:t>
            </a:r>
          </a:p>
          <a:p>
            <a:pPr marL="0" indent="0">
              <a:buNone/>
            </a:pPr>
            <a:r>
              <a:rPr lang="en-US" sz="2200" dirty="0"/>
              <a:t>24</a:t>
            </a:r>
          </a:p>
          <a:p>
            <a:pPr marL="0" indent="0">
              <a:buNone/>
            </a:pPr>
            <a:r>
              <a:rPr lang="en-US" sz="2200" dirty="0"/>
              <a:t>&gt; (fact  -2)</a:t>
            </a:r>
          </a:p>
          <a:p>
            <a:pPr marL="0" indent="0">
              <a:buNone/>
            </a:pPr>
            <a:r>
              <a:rPr lang="en-US" sz="2200" dirty="0"/>
              <a:t>  C-c </a:t>
            </a:r>
            <a:r>
              <a:rPr lang="en-US" sz="2200" dirty="0" err="1"/>
              <a:t>C-c</a:t>
            </a:r>
            <a:endParaRPr lang="en-US" sz="2200" dirty="0"/>
          </a:p>
          <a:p>
            <a:pPr marL="0" indent="0">
              <a:buNone/>
            </a:pPr>
            <a:r>
              <a:rPr lang="en-US" sz="2200" dirty="0"/>
              <a:t>break&gt;q    </a:t>
            </a:r>
          </a:p>
        </p:txBody>
      </p:sp>
      <p:sp>
        <p:nvSpPr>
          <p:cNvPr id="6" name="Content Placeholder 2">
            <a:extLst>
              <a:ext uri="{FF2B5EF4-FFF2-40B4-BE49-F238E27FC236}">
                <a16:creationId xmlns:a16="http://schemas.microsoft.com/office/drawing/2014/main" id="{3EBAFB62-D57C-47C4-BA2E-81B0331C3363}"/>
              </a:ext>
            </a:extLst>
          </p:cNvPr>
          <p:cNvSpPr txBox="1">
            <a:spLocks/>
          </p:cNvSpPr>
          <p:nvPr/>
        </p:nvSpPr>
        <p:spPr bwMode="auto">
          <a:xfrm>
            <a:off x="6540910" y="838200"/>
            <a:ext cx="5181600" cy="59929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pPr>
            <a:r>
              <a:rPr lang="en-US" sz="2200" kern="0" dirty="0"/>
              <a:t>&gt; (trace fact fact2 fact-acc)</a:t>
            </a:r>
          </a:p>
          <a:p>
            <a:pPr marL="0" indent="0" eaLnBrk="1" hangingPunct="1">
              <a:buNone/>
            </a:pPr>
            <a:r>
              <a:rPr lang="en-US" sz="2200" kern="0" dirty="0"/>
              <a:t>(fact fact2 fact-acc)</a:t>
            </a:r>
          </a:p>
          <a:p>
            <a:pPr marL="0" indent="0" eaLnBrk="1" hangingPunct="1">
              <a:buNone/>
            </a:pPr>
            <a:r>
              <a:rPr lang="en-US" sz="2200" kern="0" dirty="0"/>
              <a:t>&gt; (fact 4)</a:t>
            </a:r>
          </a:p>
          <a:p>
            <a:pPr marL="0" indent="0" eaLnBrk="1" hangingPunct="1">
              <a:buNone/>
            </a:pPr>
            <a:r>
              <a:rPr lang="en-US" sz="2200" kern="0" dirty="0"/>
              <a:t>|(fact 4)</a:t>
            </a:r>
          </a:p>
          <a:p>
            <a:pPr marL="0" indent="0" eaLnBrk="1" hangingPunct="1">
              <a:buNone/>
            </a:pPr>
            <a:r>
              <a:rPr lang="en-US" sz="2200" kern="0" dirty="0"/>
              <a:t>| (fact 3)</a:t>
            </a:r>
          </a:p>
          <a:p>
            <a:pPr marL="0" indent="0" eaLnBrk="1" hangingPunct="1">
              <a:buNone/>
            </a:pPr>
            <a:r>
              <a:rPr lang="en-US" sz="2200" kern="0" dirty="0"/>
              <a:t>| |(fact 2)</a:t>
            </a:r>
          </a:p>
          <a:p>
            <a:pPr marL="0" indent="0" eaLnBrk="1" hangingPunct="1">
              <a:buNone/>
            </a:pPr>
            <a:r>
              <a:rPr lang="en-US" sz="2200" kern="0" dirty="0"/>
              <a:t>| | (fact 1)</a:t>
            </a:r>
          </a:p>
          <a:p>
            <a:pPr marL="0" indent="0" eaLnBrk="1" hangingPunct="1">
              <a:buNone/>
            </a:pPr>
            <a:r>
              <a:rPr lang="en-US" sz="2200" kern="0" dirty="0"/>
              <a:t>| | |(fact 0)</a:t>
            </a:r>
          </a:p>
          <a:p>
            <a:pPr marL="0" indent="0" eaLnBrk="1" hangingPunct="1">
              <a:buNone/>
            </a:pPr>
            <a:r>
              <a:rPr lang="en-US" sz="2200" kern="0" dirty="0"/>
              <a:t>| | |1</a:t>
            </a:r>
          </a:p>
          <a:p>
            <a:pPr marL="0" indent="0" eaLnBrk="1" hangingPunct="1">
              <a:buNone/>
            </a:pPr>
            <a:r>
              <a:rPr lang="en-US" sz="2200" kern="0" dirty="0"/>
              <a:t>| | 1</a:t>
            </a:r>
          </a:p>
          <a:p>
            <a:pPr marL="0" indent="0" eaLnBrk="1" hangingPunct="1">
              <a:buNone/>
            </a:pPr>
            <a:r>
              <a:rPr lang="en-US" sz="2200" kern="0" dirty="0"/>
              <a:t>| |2</a:t>
            </a:r>
          </a:p>
          <a:p>
            <a:pPr marL="0" indent="0" eaLnBrk="1" hangingPunct="1">
              <a:buNone/>
            </a:pPr>
            <a:r>
              <a:rPr lang="en-US" sz="2200" kern="0" dirty="0"/>
              <a:t>| 6</a:t>
            </a:r>
          </a:p>
          <a:p>
            <a:pPr marL="0" indent="0" eaLnBrk="1" hangingPunct="1">
              <a:buNone/>
            </a:pPr>
            <a:r>
              <a:rPr lang="en-US" sz="2200" kern="0" dirty="0"/>
              <a:t>|24</a:t>
            </a:r>
          </a:p>
          <a:p>
            <a:pPr marL="0" indent="0" eaLnBrk="1" hangingPunct="1">
              <a:buNone/>
            </a:pPr>
            <a:r>
              <a:rPr lang="en-US" sz="2200" kern="0" dirty="0"/>
              <a:t>24</a:t>
            </a:r>
          </a:p>
          <a:p>
            <a:pPr marL="0" indent="0" eaLnBrk="1" hangingPunct="1">
              <a:buNone/>
            </a:pPr>
            <a:r>
              <a:rPr lang="en-US" sz="2200" kern="0" dirty="0"/>
              <a:t>        </a:t>
            </a:r>
          </a:p>
          <a:p>
            <a:pPr marL="0" indent="0" eaLnBrk="1" hangingPunct="1">
              <a:buNone/>
            </a:pPr>
            <a:endParaRPr lang="en-US" sz="2200" kern="0" dirty="0"/>
          </a:p>
        </p:txBody>
      </p:sp>
      <p:sp>
        <p:nvSpPr>
          <p:cNvPr id="4" name="Wave 3">
            <a:extLst>
              <a:ext uri="{FF2B5EF4-FFF2-40B4-BE49-F238E27FC236}">
                <a16:creationId xmlns:a16="http://schemas.microsoft.com/office/drawing/2014/main" id="{B4E4E3C1-BD3D-46FA-AC0B-FC85957DAE2B}"/>
              </a:ext>
            </a:extLst>
          </p:cNvPr>
          <p:cNvSpPr/>
          <p:nvPr/>
        </p:nvSpPr>
        <p:spPr bwMode="auto">
          <a:xfrm>
            <a:off x="1828800" y="5334000"/>
            <a:ext cx="4419600" cy="1143000"/>
          </a:xfrm>
          <a:prstGeom prst="wave">
            <a:avLst/>
          </a:prstGeom>
          <a:solidFill>
            <a:schemeClr val="accent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dirty="0">
                <a:solidFill>
                  <a:schemeClr val="tx2">
                    <a:lumMod val="25000"/>
                  </a:schemeClr>
                </a:solidFill>
              </a:rPr>
              <a:t>Escape from infinite loop by repeatedly pressing ctrl-c</a:t>
            </a:r>
          </a:p>
        </p:txBody>
      </p:sp>
    </p:spTree>
    <p:extLst>
      <p:ext uri="{BB962C8B-B14F-4D97-AF65-F5344CB8AC3E}">
        <p14:creationId xmlns:p14="http://schemas.microsoft.com/office/powerpoint/2010/main" val="675546999"/>
      </p:ext>
    </p:extLst>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12497</TotalTime>
  <Words>1001</Words>
  <Application>Microsoft Office PowerPoint</Application>
  <PresentationFormat>Widescreen</PresentationFormat>
  <Paragraphs>168</Paragraphs>
  <Slides>15</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Courier New</vt:lpstr>
      <vt:lpstr>Verdana</vt:lpstr>
      <vt:lpstr>Wingdings</vt:lpstr>
      <vt:lpstr>Globe</vt:lpstr>
      <vt:lpstr>CSSE 304 Day 3</vt:lpstr>
      <vt:lpstr>The “similar example in Java” Question from A0 hand-in</vt:lpstr>
      <vt:lpstr>Need help on assignments? It's OK!</vt:lpstr>
      <vt:lpstr>Go for Simple!</vt:lpstr>
      <vt:lpstr>Which is better?</vt:lpstr>
      <vt:lpstr>Recap - Predicates</vt:lpstr>
      <vt:lpstr>Some A1 solutions</vt:lpstr>
      <vt:lpstr>What is common to all procedures?</vt:lpstr>
      <vt:lpstr>fact example 1</vt:lpstr>
      <vt:lpstr>Fact example 2</vt:lpstr>
      <vt:lpstr>PowerPoint Presentation</vt:lpstr>
      <vt:lpstr>Translation of let</vt:lpstr>
      <vt:lpstr>more on let</vt:lpstr>
      <vt:lpstr>let*</vt:lpstr>
      <vt:lpstr>Work in small groups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Day 2 Catapult Session II 2002</dc:title>
  <dc:creator>RHIT</dc:creator>
  <cp:lastModifiedBy>Claude Anderson</cp:lastModifiedBy>
  <cp:revision>180</cp:revision>
  <cp:lastPrinted>2018-11-27T19:35:01Z</cp:lastPrinted>
  <dcterms:created xsi:type="dcterms:W3CDTF">2002-07-10T02:18:35Z</dcterms:created>
  <dcterms:modified xsi:type="dcterms:W3CDTF">2020-12-02T21:13:15Z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