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00" r:id="rId2"/>
    <p:sldId id="423" r:id="rId3"/>
    <p:sldId id="363" r:id="rId4"/>
    <p:sldId id="364" r:id="rId5"/>
    <p:sldId id="365" r:id="rId6"/>
    <p:sldId id="366" r:id="rId7"/>
    <p:sldId id="368" r:id="rId8"/>
    <p:sldId id="369" r:id="rId9"/>
    <p:sldId id="370" r:id="rId10"/>
    <p:sldId id="371" r:id="rId11"/>
    <p:sldId id="420" r:id="rId12"/>
    <p:sldId id="421" r:id="rId13"/>
    <p:sldId id="422" r:id="rId14"/>
    <p:sldId id="386" r:id="rId15"/>
    <p:sldId id="387" r:id="rId16"/>
    <p:sldId id="388" r:id="rId17"/>
    <p:sldId id="389" r:id="rId18"/>
    <p:sldId id="390" r:id="rId19"/>
    <p:sldId id="391" r:id="rId20"/>
    <p:sldId id="392" r:id="rId21"/>
    <p:sldId id="393" r:id="rId22"/>
    <p:sldId id="394" r:id="rId23"/>
    <p:sldId id="395" r:id="rId24"/>
    <p:sldId id="367" r:id="rId25"/>
    <p:sldId id="427" r:id="rId26"/>
    <p:sldId id="412" r:id="rId27"/>
    <p:sldId id="413" r:id="rId28"/>
    <p:sldId id="414" r:id="rId29"/>
    <p:sldId id="415" r:id="rId30"/>
    <p:sldId id="416" r:id="rId31"/>
    <p:sldId id="417" r:id="rId32"/>
    <p:sldId id="418" r:id="rId33"/>
    <p:sldId id="419" r:id="rId34"/>
    <p:sldId id="381" r:id="rId35"/>
    <p:sldId id="382" r:id="rId36"/>
    <p:sldId id="383" r:id="rId37"/>
    <p:sldId id="403" r:id="rId38"/>
    <p:sldId id="404" r:id="rId39"/>
    <p:sldId id="384" r:id="rId40"/>
    <p:sldId id="405" r:id="rId41"/>
    <p:sldId id="406" r:id="rId42"/>
    <p:sldId id="407" r:id="rId43"/>
    <p:sldId id="408" r:id="rId44"/>
    <p:sldId id="409" r:id="rId45"/>
    <p:sldId id="410" r:id="rId46"/>
    <p:sldId id="411" r:id="rId47"/>
    <p:sldId id="385" r:id="rId48"/>
    <p:sldId id="396" r:id="rId49"/>
    <p:sldId id="399" r:id="rId50"/>
    <p:sldId id="424" r:id="rId51"/>
    <p:sldId id="425" r:id="rId52"/>
    <p:sldId id="426" r:id="rId53"/>
    <p:sldId id="400" r:id="rId54"/>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33CC33"/>
    <a:srgbClr val="2D835E"/>
    <a:srgbClr val="FF505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7233" autoAdjust="0"/>
    <p:restoredTop sz="80435" autoAdjust="0"/>
  </p:normalViewPr>
  <p:slideViewPr>
    <p:cSldViewPr>
      <p:cViewPr varScale="1">
        <p:scale>
          <a:sx n="33" d="100"/>
          <a:sy n="33" d="100"/>
        </p:scale>
        <p:origin x="58" y="869"/>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3377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3" y="4"/>
            <a:ext cx="3170904" cy="479633"/>
          </a:xfrm>
          <a:prstGeom prst="rect">
            <a:avLst/>
          </a:prstGeom>
          <a:noFill/>
          <a:ln w="9525">
            <a:noFill/>
            <a:miter lim="800000"/>
            <a:headEnd/>
            <a:tailEnd/>
          </a:ln>
          <a:effectLst/>
        </p:spPr>
        <p:txBody>
          <a:bodyPr vert="horz" wrap="square" lIns="96621" tIns="48309" rIns="96621" bIns="48309" numCol="1" anchor="t" anchorCtr="0" compatLnSpc="1">
            <a:prstTxWarp prst="textNoShape">
              <a:avLst/>
            </a:prstTxWarp>
          </a:bodyPr>
          <a:lstStyle>
            <a:lvl1pPr defTabSz="965434">
              <a:defRPr sz="1200"/>
            </a:lvl1pPr>
          </a:lstStyle>
          <a:p>
            <a:endParaRPr lang="en-US"/>
          </a:p>
        </p:txBody>
      </p:sp>
      <p:sp>
        <p:nvSpPr>
          <p:cNvPr id="5123" name="Rectangle 3"/>
          <p:cNvSpPr>
            <a:spLocks noGrp="1" noChangeArrowheads="1"/>
          </p:cNvSpPr>
          <p:nvPr>
            <p:ph type="dt" sz="quarter" idx="1"/>
          </p:nvPr>
        </p:nvSpPr>
        <p:spPr bwMode="auto">
          <a:xfrm>
            <a:off x="4144297" y="4"/>
            <a:ext cx="3170904" cy="479633"/>
          </a:xfrm>
          <a:prstGeom prst="rect">
            <a:avLst/>
          </a:prstGeom>
          <a:noFill/>
          <a:ln w="9525">
            <a:noFill/>
            <a:miter lim="800000"/>
            <a:headEnd/>
            <a:tailEnd/>
          </a:ln>
          <a:effectLst/>
        </p:spPr>
        <p:txBody>
          <a:bodyPr vert="horz" wrap="square" lIns="96621" tIns="48309" rIns="96621" bIns="48309" numCol="1" anchor="t" anchorCtr="0" compatLnSpc="1">
            <a:prstTxWarp prst="textNoShape">
              <a:avLst/>
            </a:prstTxWarp>
          </a:bodyPr>
          <a:lstStyle>
            <a:lvl1pPr algn="r" defTabSz="965434">
              <a:defRPr sz="1200"/>
            </a:lvl1pPr>
          </a:lstStyle>
          <a:p>
            <a:endParaRPr lang="en-US"/>
          </a:p>
        </p:txBody>
      </p:sp>
      <p:sp>
        <p:nvSpPr>
          <p:cNvPr id="5124" name="Rectangle 4"/>
          <p:cNvSpPr>
            <a:spLocks noGrp="1" noChangeArrowheads="1"/>
          </p:cNvSpPr>
          <p:nvPr>
            <p:ph type="ftr" sz="quarter" idx="2"/>
          </p:nvPr>
        </p:nvSpPr>
        <p:spPr bwMode="auto">
          <a:xfrm>
            <a:off x="3" y="9121570"/>
            <a:ext cx="3170904" cy="479632"/>
          </a:xfrm>
          <a:prstGeom prst="rect">
            <a:avLst/>
          </a:prstGeom>
          <a:noFill/>
          <a:ln w="9525">
            <a:noFill/>
            <a:miter lim="800000"/>
            <a:headEnd/>
            <a:tailEnd/>
          </a:ln>
          <a:effectLst/>
        </p:spPr>
        <p:txBody>
          <a:bodyPr vert="horz" wrap="square" lIns="96621" tIns="48309" rIns="96621" bIns="48309" numCol="1" anchor="b" anchorCtr="0" compatLnSpc="1">
            <a:prstTxWarp prst="textNoShape">
              <a:avLst/>
            </a:prstTxWarp>
          </a:bodyPr>
          <a:lstStyle>
            <a:lvl1pPr defTabSz="965434">
              <a:defRPr sz="1200"/>
            </a:lvl1pPr>
          </a:lstStyle>
          <a:p>
            <a:endParaRPr lang="en-US"/>
          </a:p>
        </p:txBody>
      </p:sp>
      <p:sp>
        <p:nvSpPr>
          <p:cNvPr id="5125" name="Rectangle 5"/>
          <p:cNvSpPr>
            <a:spLocks noGrp="1" noChangeArrowheads="1"/>
          </p:cNvSpPr>
          <p:nvPr>
            <p:ph type="sldNum" sz="quarter" idx="3"/>
          </p:nvPr>
        </p:nvSpPr>
        <p:spPr bwMode="auto">
          <a:xfrm>
            <a:off x="4144297" y="9121570"/>
            <a:ext cx="3170904" cy="479632"/>
          </a:xfrm>
          <a:prstGeom prst="rect">
            <a:avLst/>
          </a:prstGeom>
          <a:noFill/>
          <a:ln w="9525">
            <a:noFill/>
            <a:miter lim="800000"/>
            <a:headEnd/>
            <a:tailEnd/>
          </a:ln>
          <a:effectLst/>
        </p:spPr>
        <p:txBody>
          <a:bodyPr vert="horz" wrap="square" lIns="96621" tIns="48309" rIns="96621" bIns="48309" numCol="1" anchor="b" anchorCtr="0" compatLnSpc="1">
            <a:prstTxWarp prst="textNoShape">
              <a:avLst/>
            </a:prstTxWarp>
          </a:bodyPr>
          <a:lstStyle>
            <a:lvl1pPr algn="r" defTabSz="965434">
              <a:defRPr sz="1200"/>
            </a:lvl1pPr>
          </a:lstStyle>
          <a:p>
            <a:fld id="{D05B1B10-C804-4D3C-A9C0-927D135292C2}" type="slidenum">
              <a:rPr lang="en-US"/>
              <a:pPr/>
              <a:t>‹#›</a:t>
            </a:fld>
            <a:endParaRPr lang="en-US"/>
          </a:p>
        </p:txBody>
      </p:sp>
    </p:spTree>
    <p:extLst>
      <p:ext uri="{BB962C8B-B14F-4D97-AF65-F5344CB8AC3E}">
        <p14:creationId xmlns:p14="http://schemas.microsoft.com/office/powerpoint/2010/main" val="3506533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 y="4"/>
            <a:ext cx="3170904" cy="479633"/>
          </a:xfrm>
          <a:prstGeom prst="rect">
            <a:avLst/>
          </a:prstGeom>
          <a:noFill/>
          <a:ln w="9525">
            <a:noFill/>
            <a:miter lim="800000"/>
            <a:headEnd/>
            <a:tailEnd/>
          </a:ln>
          <a:effectLst/>
        </p:spPr>
        <p:txBody>
          <a:bodyPr vert="horz" wrap="square" lIns="96621" tIns="48309" rIns="96621" bIns="48309" numCol="1" anchor="t" anchorCtr="0" compatLnSpc="1">
            <a:prstTxWarp prst="textNoShape">
              <a:avLst/>
            </a:prstTxWarp>
          </a:bodyPr>
          <a:lstStyle>
            <a:lvl1pPr defTabSz="965434">
              <a:defRPr sz="1200"/>
            </a:lvl1pPr>
          </a:lstStyle>
          <a:p>
            <a:endParaRPr lang="en-US"/>
          </a:p>
        </p:txBody>
      </p:sp>
      <p:sp>
        <p:nvSpPr>
          <p:cNvPr id="4099" name="Rectangle 3"/>
          <p:cNvSpPr>
            <a:spLocks noGrp="1" noChangeArrowheads="1"/>
          </p:cNvSpPr>
          <p:nvPr>
            <p:ph type="dt" idx="1"/>
          </p:nvPr>
        </p:nvSpPr>
        <p:spPr bwMode="auto">
          <a:xfrm>
            <a:off x="4144297" y="4"/>
            <a:ext cx="3170904" cy="479633"/>
          </a:xfrm>
          <a:prstGeom prst="rect">
            <a:avLst/>
          </a:prstGeom>
          <a:noFill/>
          <a:ln w="9525">
            <a:noFill/>
            <a:miter lim="800000"/>
            <a:headEnd/>
            <a:tailEnd/>
          </a:ln>
          <a:effectLst/>
        </p:spPr>
        <p:txBody>
          <a:bodyPr vert="horz" wrap="square" lIns="96621" tIns="48309" rIns="96621" bIns="48309" numCol="1" anchor="t" anchorCtr="0" compatLnSpc="1">
            <a:prstTxWarp prst="textNoShape">
              <a:avLst/>
            </a:prstTxWarp>
          </a:bodyPr>
          <a:lstStyle>
            <a:lvl1pPr algn="r" defTabSz="965434">
              <a:defRPr sz="12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75853" y="4559719"/>
            <a:ext cx="5363497" cy="4320967"/>
          </a:xfrm>
          <a:prstGeom prst="rect">
            <a:avLst/>
          </a:prstGeom>
          <a:noFill/>
          <a:ln w="9525">
            <a:noFill/>
            <a:miter lim="800000"/>
            <a:headEnd/>
            <a:tailEnd/>
          </a:ln>
          <a:effectLst/>
        </p:spPr>
        <p:txBody>
          <a:bodyPr vert="horz" wrap="square" lIns="96621" tIns="48309" rIns="96621" bIns="4830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3" y="9121570"/>
            <a:ext cx="3170904" cy="479632"/>
          </a:xfrm>
          <a:prstGeom prst="rect">
            <a:avLst/>
          </a:prstGeom>
          <a:noFill/>
          <a:ln w="9525">
            <a:noFill/>
            <a:miter lim="800000"/>
            <a:headEnd/>
            <a:tailEnd/>
          </a:ln>
          <a:effectLst/>
        </p:spPr>
        <p:txBody>
          <a:bodyPr vert="horz" wrap="square" lIns="96621" tIns="48309" rIns="96621" bIns="48309" numCol="1" anchor="b" anchorCtr="0" compatLnSpc="1">
            <a:prstTxWarp prst="textNoShape">
              <a:avLst/>
            </a:prstTxWarp>
          </a:bodyPr>
          <a:lstStyle>
            <a:lvl1pPr defTabSz="965434">
              <a:defRPr sz="1200"/>
            </a:lvl1pPr>
          </a:lstStyle>
          <a:p>
            <a:endParaRPr lang="en-US"/>
          </a:p>
        </p:txBody>
      </p:sp>
      <p:sp>
        <p:nvSpPr>
          <p:cNvPr id="4103" name="Rectangle 7"/>
          <p:cNvSpPr>
            <a:spLocks noGrp="1" noChangeArrowheads="1"/>
          </p:cNvSpPr>
          <p:nvPr>
            <p:ph type="sldNum" sz="quarter" idx="5"/>
          </p:nvPr>
        </p:nvSpPr>
        <p:spPr bwMode="auto">
          <a:xfrm>
            <a:off x="4144297" y="9121570"/>
            <a:ext cx="3170904" cy="479632"/>
          </a:xfrm>
          <a:prstGeom prst="rect">
            <a:avLst/>
          </a:prstGeom>
          <a:noFill/>
          <a:ln w="9525">
            <a:noFill/>
            <a:miter lim="800000"/>
            <a:headEnd/>
            <a:tailEnd/>
          </a:ln>
          <a:effectLst/>
        </p:spPr>
        <p:txBody>
          <a:bodyPr vert="horz" wrap="square" lIns="96621" tIns="48309" rIns="96621" bIns="48309" numCol="1" anchor="b" anchorCtr="0" compatLnSpc="1">
            <a:prstTxWarp prst="textNoShape">
              <a:avLst/>
            </a:prstTxWarp>
          </a:bodyPr>
          <a:lstStyle>
            <a:lvl1pPr algn="r" defTabSz="965434">
              <a:defRPr sz="1200"/>
            </a:lvl1pPr>
          </a:lstStyle>
          <a:p>
            <a:fld id="{A59661A3-F70F-48E8-AB77-4A34EFF09268}" type="slidenum">
              <a:rPr lang="en-US"/>
              <a:pPr/>
              <a:t>‹#›</a:t>
            </a:fld>
            <a:endParaRPr lang="en-US"/>
          </a:p>
        </p:txBody>
      </p:sp>
    </p:spTree>
    <p:extLst>
      <p:ext uri="{BB962C8B-B14F-4D97-AF65-F5344CB8AC3E}">
        <p14:creationId xmlns:p14="http://schemas.microsoft.com/office/powerpoint/2010/main" val="31041974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E0580-1F1C-4B93-836F-BF32645726EC}" type="slidenum">
              <a:rPr lang="en-US"/>
              <a:pPr/>
              <a:t>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dirty="0"/>
              <a:t>Don't print for students:</a:t>
            </a:r>
          </a:p>
          <a:p>
            <a:r>
              <a:rPr lang="en-US" baseline="0" dirty="0"/>
              <a:t>    Interlude</a:t>
            </a:r>
          </a:p>
          <a:p>
            <a:r>
              <a:rPr lang="en-US" baseline="0" dirty="0"/>
              <a:t>    Solution to </a:t>
            </a:r>
            <a:r>
              <a:rPr lang="en-US" baseline="0" dirty="0" err="1"/>
              <a:t>bintree</a:t>
            </a:r>
            <a:r>
              <a:rPr lang="en-US" baseline="0" dirty="0"/>
              <a:t>-inorder.</a:t>
            </a:r>
            <a:endParaRPr lang="en-US" dirty="0"/>
          </a:p>
        </p:txBody>
      </p:sp>
    </p:spTree>
    <p:extLst>
      <p:ext uri="{BB962C8B-B14F-4D97-AF65-F5344CB8AC3E}">
        <p14:creationId xmlns:p14="http://schemas.microsoft.com/office/powerpoint/2010/main" val="893331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5A5A3-08E2-470E-B78F-653DD8F8DAA7}" type="slidenum">
              <a:rPr lang="en-US"/>
              <a:pPr/>
              <a:t>13</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dirty="0"/>
              <a:t>Don't</a:t>
            </a:r>
            <a:r>
              <a:rPr lang="en-US" baseline="0" dirty="0"/>
              <a:t> put this slide online</a:t>
            </a:r>
            <a:endParaRPr lang="en-US" dirty="0"/>
          </a:p>
        </p:txBody>
      </p:sp>
    </p:spTree>
    <p:extLst>
      <p:ext uri="{BB962C8B-B14F-4D97-AF65-F5344CB8AC3E}">
        <p14:creationId xmlns:p14="http://schemas.microsoft.com/office/powerpoint/2010/main" val="132713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7E4217-174C-44FA-8CA5-F817CA61549F}" type="slidenum">
              <a:rPr lang="en-US"/>
              <a:pPr/>
              <a:t>14</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dirty="0"/>
              <a:t>IN 201910, I neglected to do this slide on day 15.</a:t>
            </a:r>
          </a:p>
        </p:txBody>
      </p:sp>
    </p:spTree>
    <p:extLst>
      <p:ext uri="{BB962C8B-B14F-4D97-AF65-F5344CB8AC3E}">
        <p14:creationId xmlns:p14="http://schemas.microsoft.com/office/powerpoint/2010/main" val="117596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15</a:t>
            </a:fld>
            <a:endParaRPr lang="en-US"/>
          </a:p>
        </p:txBody>
      </p:sp>
    </p:spTree>
    <p:extLst>
      <p:ext uri="{BB962C8B-B14F-4D97-AF65-F5344CB8AC3E}">
        <p14:creationId xmlns:p14="http://schemas.microsoft.com/office/powerpoint/2010/main" val="97386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hardware and/or</a:t>
            </a:r>
            <a:r>
              <a:rPr lang="en-US" baseline="0" dirty="0"/>
              <a:t> software</a:t>
            </a:r>
          </a:p>
          <a:p>
            <a:endParaRPr lang="en-US" baseline="0" dirty="0"/>
          </a:p>
          <a:p>
            <a:r>
              <a:rPr lang="en-US" baseline="0" dirty="0"/>
              <a:t>In 201910, I did this in day 15</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16</a:t>
            </a:fld>
            <a:endParaRPr lang="en-US"/>
          </a:p>
        </p:txBody>
      </p:sp>
    </p:spTree>
    <p:extLst>
      <p:ext uri="{BB962C8B-B14F-4D97-AF65-F5344CB8AC3E}">
        <p14:creationId xmlns:p14="http://schemas.microsoft.com/office/powerpoint/2010/main" val="2535146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0B3C9-24C6-480C-BBFD-4C50FC7C93CB}" type="slidenum">
              <a:rPr lang="en-US"/>
              <a:pPr/>
              <a:t>17</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0408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CF1FD-37F9-472B-AF89-DF609A54A7A4}" type="slidenum">
              <a:rPr lang="en-US"/>
              <a:pPr/>
              <a:t>18</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7761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30D903-EC7E-4D3C-BC5F-E65DE184E6F7}" type="slidenum">
              <a:rPr lang="en-US"/>
              <a:pPr/>
              <a:t>19</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dirty="0"/>
              <a:t>Ask:</a:t>
            </a:r>
            <a:r>
              <a:rPr lang="en-US" baseline="0" dirty="0"/>
              <a:t>  In the second case, why don't we call parse-exp on (</a:t>
            </a:r>
            <a:r>
              <a:rPr lang="en-US" baseline="0" dirty="0" err="1"/>
              <a:t>caadr</a:t>
            </a:r>
            <a:r>
              <a:rPr lang="en-US" baseline="0" dirty="0"/>
              <a:t> datum)?</a:t>
            </a:r>
            <a:endParaRPr lang="en-US" dirty="0"/>
          </a:p>
        </p:txBody>
      </p:sp>
    </p:spTree>
    <p:extLst>
      <p:ext uri="{BB962C8B-B14F-4D97-AF65-F5344CB8AC3E}">
        <p14:creationId xmlns:p14="http://schemas.microsoft.com/office/powerpoint/2010/main" val="1197178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7D3869-7C3F-42B9-84A7-4890E8D62701}" type="slidenum">
              <a:rPr lang="en-US"/>
              <a:pPr/>
              <a:t>20</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dirty="0"/>
              <a:t>Why is it simpler?</a:t>
            </a:r>
          </a:p>
          <a:p>
            <a:r>
              <a:rPr lang="en-US" dirty="0"/>
              <a:t>Because</a:t>
            </a:r>
            <a:r>
              <a:rPr lang="en-US" baseline="0" dirty="0"/>
              <a:t> parsed expressions have a regular structure without so many cases.</a:t>
            </a:r>
            <a:endParaRPr lang="en-US" dirty="0"/>
          </a:p>
          <a:p>
            <a:endParaRPr lang="en-US" dirty="0"/>
          </a:p>
          <a:p>
            <a:r>
              <a:rPr lang="en-US" dirty="0"/>
              <a:t>How might this be useful?</a:t>
            </a:r>
          </a:p>
          <a:p>
            <a:r>
              <a:rPr lang="en-US" dirty="0"/>
              <a:t>A</a:t>
            </a:r>
            <a:r>
              <a:rPr lang="en-US" baseline="0" dirty="0"/>
              <a:t> sanity check that you have written parse correctly.</a:t>
            </a:r>
          </a:p>
          <a:p>
            <a:r>
              <a:rPr lang="en-US" baseline="0" dirty="0"/>
              <a:t>If you can't </a:t>
            </a:r>
            <a:r>
              <a:rPr lang="en-US" baseline="0" dirty="0" err="1"/>
              <a:t>unparse</a:t>
            </a:r>
            <a:r>
              <a:rPr lang="en-US" baseline="0" dirty="0"/>
              <a:t> and get back the original code, then you may have lost some info when you did parse.</a:t>
            </a:r>
          </a:p>
          <a:p>
            <a:r>
              <a:rPr lang="en-US" baseline="0" dirty="0"/>
              <a:t>A debugging tool when writing the interpreter.  </a:t>
            </a:r>
          </a:p>
          <a:p>
            <a:r>
              <a:rPr lang="en-US" baseline="0" dirty="0"/>
              <a:t>   Abstract syntax is easier for a computer to process; not easier for a human to read.</a:t>
            </a:r>
            <a:endParaRPr lang="en-US" dirty="0"/>
          </a:p>
        </p:txBody>
      </p:sp>
    </p:spTree>
    <p:extLst>
      <p:ext uri="{BB962C8B-B14F-4D97-AF65-F5344CB8AC3E}">
        <p14:creationId xmlns:p14="http://schemas.microsoft.com/office/powerpoint/2010/main" val="32196524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Why?</a:t>
            </a:r>
            <a:r>
              <a:rPr lang="en-US" baseline="0" dirty="0"/>
              <a:t>  Because it would be possible to write something trivial that gives points on one or the other without really parsing successfully.</a:t>
            </a:r>
          </a:p>
          <a:p>
            <a:endParaRPr lang="en-US" baseline="0" dirty="0"/>
          </a:p>
          <a:p>
            <a:r>
              <a:rPr lang="en-US" baseline="0" dirty="0"/>
              <a:t>Why won't I simply call parse-</a:t>
            </a:r>
            <a:r>
              <a:rPr lang="en-US" baseline="0" dirty="0" err="1"/>
              <a:t>exp</a:t>
            </a:r>
            <a:r>
              <a:rPr lang="en-US" baseline="0" dirty="0"/>
              <a:t> and compare it to my answer?</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22</a:t>
            </a:fld>
            <a:endParaRPr lang="en-US"/>
          </a:p>
        </p:txBody>
      </p:sp>
    </p:spTree>
    <p:extLst>
      <p:ext uri="{BB962C8B-B14F-4D97-AF65-F5344CB8AC3E}">
        <p14:creationId xmlns:p14="http://schemas.microsoft.com/office/powerpoint/2010/main" val="2177286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09F508-BCFF-45D3-ACD1-41AB7A918C27}" type="slidenum">
              <a:rPr lang="en-US"/>
              <a:pPr/>
              <a:t>23</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dirty="0"/>
              <a:t>Clearer than old version that uses car, cdr, etc to pick out parts of an expression.</a:t>
            </a:r>
          </a:p>
        </p:txBody>
      </p:sp>
    </p:spTree>
    <p:extLst>
      <p:ext uri="{BB962C8B-B14F-4D97-AF65-F5344CB8AC3E}">
        <p14:creationId xmlns:p14="http://schemas.microsoft.com/office/powerpoint/2010/main" val="3266384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BCDCB-104E-4995-B352-47CB3AC801FB}" type="slidenum">
              <a:rPr lang="en-US"/>
              <a:pPr/>
              <a:t>4</a:t>
            </a:fld>
            <a:endParaRPr lang="en-US"/>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US" dirty="0"/>
              <a:t>Java. question:  Yes, but they may be</a:t>
            </a:r>
            <a:r>
              <a:rPr lang="en-US" baseline="0" dirty="0"/>
              <a:t> subtypes (extensions of a class, implementations of an interface).  And everything is an extension of object!</a:t>
            </a:r>
            <a:endParaRPr lang="en-US" dirty="0"/>
          </a:p>
        </p:txBody>
      </p:sp>
    </p:spTree>
    <p:extLst>
      <p:ext uri="{BB962C8B-B14F-4D97-AF65-F5344CB8AC3E}">
        <p14:creationId xmlns:p14="http://schemas.microsoft.com/office/powerpoint/2010/main" val="360859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dirty="0"/>
              <a:t>Hidden for 200930</a:t>
            </a:r>
          </a:p>
        </p:txBody>
      </p:sp>
      <p:sp>
        <p:nvSpPr>
          <p:cNvPr id="194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1D9952-2D3D-4BC5-854F-C46F6A192002}" type="slidenum">
              <a:rPr lang="en-US" smtClean="0"/>
              <a:pPr/>
              <a:t>24</a:t>
            </a:fld>
            <a:endParaRPr lang="en-US"/>
          </a:p>
        </p:txBody>
      </p:sp>
    </p:spTree>
    <p:extLst>
      <p:ext uri="{BB962C8B-B14F-4D97-AF65-F5344CB8AC3E}">
        <p14:creationId xmlns:p14="http://schemas.microsoft.com/office/powerpoint/2010/main" val="3891023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Tell students that they don't have to know the details of any of this; it is just a little "cultural foray" in to language theory.</a:t>
            </a:r>
          </a:p>
        </p:txBody>
      </p:sp>
      <p:sp>
        <p:nvSpPr>
          <p:cNvPr id="4" name="Slide Number Placeholder 3"/>
          <p:cNvSpPr>
            <a:spLocks noGrp="1"/>
          </p:cNvSpPr>
          <p:nvPr>
            <p:ph type="sldNum" sz="quarter" idx="10"/>
          </p:nvPr>
        </p:nvSpPr>
        <p:spPr/>
        <p:txBody>
          <a:bodyPr/>
          <a:lstStyle/>
          <a:p>
            <a:fld id="{AA9C29A4-A030-44E6-BCFC-ED4B6AFE8485}" type="slidenum">
              <a:rPr lang="en-US" smtClean="0"/>
              <a:pPr/>
              <a:t>26</a:t>
            </a:fld>
            <a:endParaRPr lang="en-US"/>
          </a:p>
        </p:txBody>
      </p:sp>
    </p:spTree>
    <p:extLst>
      <p:ext uri="{BB962C8B-B14F-4D97-AF65-F5344CB8AC3E}">
        <p14:creationId xmlns:p14="http://schemas.microsoft.com/office/powerpoint/2010/main" val="4287843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9661A3-F70F-48E8-AB77-4A34EFF09268}" type="slidenum">
              <a:rPr lang="en-US" smtClean="0"/>
              <a:pPr/>
              <a:t>32</a:t>
            </a:fld>
            <a:endParaRPr lang="en-US"/>
          </a:p>
        </p:txBody>
      </p:sp>
    </p:spTree>
    <p:extLst>
      <p:ext uri="{BB962C8B-B14F-4D97-AF65-F5344CB8AC3E}">
        <p14:creationId xmlns:p14="http://schemas.microsoft.com/office/powerpoint/2010/main" val="36740193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 define, no </a:t>
            </a:r>
            <a:r>
              <a:rPr lang="en-US" dirty="0" err="1"/>
              <a:t>letrec</a:t>
            </a:r>
            <a:r>
              <a:rPr lang="en-US" dirty="0"/>
              <a:t>.  It's truly an anonymous recursive procedure.</a:t>
            </a:r>
          </a:p>
        </p:txBody>
      </p:sp>
      <p:sp>
        <p:nvSpPr>
          <p:cNvPr id="4" name="Slide Number Placeholder 3"/>
          <p:cNvSpPr>
            <a:spLocks noGrp="1"/>
          </p:cNvSpPr>
          <p:nvPr>
            <p:ph type="sldNum" sz="quarter" idx="10"/>
          </p:nvPr>
        </p:nvSpPr>
        <p:spPr/>
        <p:txBody>
          <a:bodyPr/>
          <a:lstStyle/>
          <a:p>
            <a:fld id="{AA9C29A4-A030-44E6-BCFC-ED4B6AFE8485}" type="slidenum">
              <a:rPr lang="en-US" smtClean="0"/>
              <a:pPr/>
              <a:t>33</a:t>
            </a:fld>
            <a:endParaRPr lang="en-US"/>
          </a:p>
        </p:txBody>
      </p:sp>
    </p:spTree>
    <p:extLst>
      <p:ext uri="{BB962C8B-B14F-4D97-AF65-F5344CB8AC3E}">
        <p14:creationId xmlns:p14="http://schemas.microsoft.com/office/powerpoint/2010/main" val="2640288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34</a:t>
            </a:fld>
            <a:endParaRPr lang="en-US"/>
          </a:p>
        </p:txBody>
      </p:sp>
    </p:spTree>
    <p:extLst>
      <p:ext uri="{BB962C8B-B14F-4D97-AF65-F5344CB8AC3E}">
        <p14:creationId xmlns:p14="http://schemas.microsoft.com/office/powerpoint/2010/main" val="2093058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picture, be sure to include + and list in the global environment.</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36</a:t>
            </a:fld>
            <a:endParaRPr lang="en-US"/>
          </a:p>
        </p:txBody>
      </p:sp>
    </p:spTree>
    <p:extLst>
      <p:ext uri="{BB962C8B-B14F-4D97-AF65-F5344CB8AC3E}">
        <p14:creationId xmlns:p14="http://schemas.microsoft.com/office/powerpoint/2010/main" val="20472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picture, be sure to include + and list in the global environment.</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37</a:t>
            </a:fld>
            <a:endParaRPr lang="en-US"/>
          </a:p>
        </p:txBody>
      </p:sp>
    </p:spTree>
    <p:extLst>
      <p:ext uri="{BB962C8B-B14F-4D97-AF65-F5344CB8AC3E}">
        <p14:creationId xmlns:p14="http://schemas.microsoft.com/office/powerpoint/2010/main" val="2628753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picture, be sure to include + and list in the global environment.</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38</a:t>
            </a:fld>
            <a:endParaRPr lang="en-US"/>
          </a:p>
        </p:txBody>
      </p:sp>
    </p:spTree>
    <p:extLst>
      <p:ext uri="{BB962C8B-B14F-4D97-AF65-F5344CB8AC3E}">
        <p14:creationId xmlns:p14="http://schemas.microsoft.com/office/powerpoint/2010/main" val="877924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39</a:t>
            </a:fld>
            <a:endParaRPr lang="en-US"/>
          </a:p>
        </p:txBody>
      </p:sp>
    </p:spTree>
    <p:extLst>
      <p:ext uri="{BB962C8B-B14F-4D97-AF65-F5344CB8AC3E}">
        <p14:creationId xmlns:p14="http://schemas.microsoft.com/office/powerpoint/2010/main" val="20929022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40</a:t>
            </a:fld>
            <a:endParaRPr lang="en-US"/>
          </a:p>
        </p:txBody>
      </p:sp>
    </p:spTree>
    <p:extLst>
      <p:ext uri="{BB962C8B-B14F-4D97-AF65-F5344CB8AC3E}">
        <p14:creationId xmlns:p14="http://schemas.microsoft.com/office/powerpoint/2010/main" val="1317415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CBFAE4-9331-4D41-949C-0F703B700E5C}" type="slidenum">
              <a:rPr lang="en-US"/>
              <a:pPr/>
              <a:t>5</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088559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Closure is another name for "user-defined procedure"</a:t>
            </a:r>
          </a:p>
        </p:txBody>
      </p:sp>
      <p:sp>
        <p:nvSpPr>
          <p:cNvPr id="4" name="Slide Number Placeholder 3"/>
          <p:cNvSpPr>
            <a:spLocks noGrp="1"/>
          </p:cNvSpPr>
          <p:nvPr>
            <p:ph type="sldNum" sz="quarter" idx="10"/>
          </p:nvPr>
        </p:nvSpPr>
        <p:spPr/>
        <p:txBody>
          <a:bodyPr/>
          <a:lstStyle/>
          <a:p>
            <a:fld id="{A59661A3-F70F-48E8-AB77-4A34EFF09268}" type="slidenum">
              <a:rPr lang="en-US" smtClean="0"/>
              <a:pPr/>
              <a:t>41</a:t>
            </a:fld>
            <a:endParaRPr lang="en-US"/>
          </a:p>
        </p:txBody>
      </p:sp>
    </p:spTree>
    <p:extLst>
      <p:ext uri="{BB962C8B-B14F-4D97-AF65-F5344CB8AC3E}">
        <p14:creationId xmlns:p14="http://schemas.microsoft.com/office/powerpoint/2010/main" val="1422355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lambda-expression is a piece of code, which, when it gets evaluated, creates a procedure.</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42</a:t>
            </a:fld>
            <a:endParaRPr lang="en-US"/>
          </a:p>
        </p:txBody>
      </p:sp>
    </p:spTree>
    <p:extLst>
      <p:ext uri="{BB962C8B-B14F-4D97-AF65-F5344CB8AC3E}">
        <p14:creationId xmlns:p14="http://schemas.microsoft.com/office/powerpoint/2010/main" val="255680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44</a:t>
            </a:fld>
            <a:endParaRPr lang="en-US"/>
          </a:p>
        </p:txBody>
      </p:sp>
    </p:spTree>
    <p:extLst>
      <p:ext uri="{BB962C8B-B14F-4D97-AF65-F5344CB8AC3E}">
        <p14:creationId xmlns:p14="http://schemas.microsoft.com/office/powerpoint/2010/main" val="31515305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46</a:t>
            </a:fld>
            <a:endParaRPr lang="en-US"/>
          </a:p>
        </p:txBody>
      </p:sp>
    </p:spTree>
    <p:extLst>
      <p:ext uri="{BB962C8B-B14F-4D97-AF65-F5344CB8AC3E}">
        <p14:creationId xmlns:p14="http://schemas.microsoft.com/office/powerpoint/2010/main" val="4031853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47</a:t>
            </a:fld>
            <a:endParaRPr lang="en-US"/>
          </a:p>
        </p:txBody>
      </p:sp>
    </p:spTree>
    <p:extLst>
      <p:ext uri="{BB962C8B-B14F-4D97-AF65-F5344CB8AC3E}">
        <p14:creationId xmlns:p14="http://schemas.microsoft.com/office/powerpoint/2010/main" val="41400995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lambda-expression is a piece of code, which, when it gets evaluated, creates a procedure.</a:t>
            </a:r>
            <a:endParaRPr lang="en-US" dirty="0"/>
          </a:p>
        </p:txBody>
      </p:sp>
      <p:sp>
        <p:nvSpPr>
          <p:cNvPr id="4" name="Slide Number Placeholder 3"/>
          <p:cNvSpPr>
            <a:spLocks noGrp="1"/>
          </p:cNvSpPr>
          <p:nvPr>
            <p:ph type="sldNum" sz="quarter" idx="10"/>
          </p:nvPr>
        </p:nvSpPr>
        <p:spPr/>
        <p:txBody>
          <a:bodyPr/>
          <a:lstStyle/>
          <a:p>
            <a:fld id="{A59661A3-F70F-48E8-AB77-4A34EFF09268}" type="slidenum">
              <a:rPr lang="en-US" smtClean="0"/>
              <a:pPr/>
              <a:t>51</a:t>
            </a:fld>
            <a:endParaRPr lang="en-US"/>
          </a:p>
        </p:txBody>
      </p:sp>
    </p:spTree>
    <p:extLst>
      <p:ext uri="{BB962C8B-B14F-4D97-AF65-F5344CB8AC3E}">
        <p14:creationId xmlns:p14="http://schemas.microsoft.com/office/powerpoint/2010/main" val="160698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7BEABF-27CD-4CA1-A625-314329A79481}" type="slidenum">
              <a:rPr lang="en-US"/>
              <a:pPr/>
              <a:t>6</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dirty="0"/>
              <a:t>1st sub-bullet, say  (instead of containing a collection of fields from several other types)</a:t>
            </a:r>
          </a:p>
          <a:p>
            <a:endParaRPr lang="en-US" dirty="0"/>
          </a:p>
          <a:p>
            <a:r>
              <a:rPr lang="en-US" dirty="0"/>
              <a:t>Answer to question in last bullet: interfaces</a:t>
            </a:r>
          </a:p>
        </p:txBody>
      </p:sp>
    </p:spTree>
    <p:extLst>
      <p:ext uri="{BB962C8B-B14F-4D97-AF65-F5344CB8AC3E}">
        <p14:creationId xmlns:p14="http://schemas.microsoft.com/office/powerpoint/2010/main" val="150544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1DAD4-E002-4A7C-AA7D-0AB84E917F79}" type="slidenum">
              <a:rPr lang="en-US"/>
              <a:pPr/>
              <a:t>8</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3289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1DAD4-E002-4A7C-AA7D-0AB84E917F79}" type="slidenum">
              <a:rPr lang="en-US"/>
              <a:pPr/>
              <a:t>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268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3E50EB-1F55-4A5C-8847-69778556AFDE}" type="slidenum">
              <a:rPr lang="en-US"/>
              <a:pPr/>
              <a:t>10</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57673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647C92-0AFF-4275-B96A-0BF10E19941D}" type="slidenum">
              <a:rPr lang="en-US"/>
              <a:pPr/>
              <a:t>11</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dirty="0"/>
              <a:t>Do</a:t>
            </a:r>
            <a:r>
              <a:rPr lang="en-US" baseline="0" dirty="0"/>
              <a:t> this live.</a:t>
            </a:r>
          </a:p>
          <a:p>
            <a:endParaRPr lang="en-US" baseline="0" dirty="0"/>
          </a:p>
          <a:p>
            <a:r>
              <a:rPr lang="en-US" baseline="0" dirty="0"/>
              <a:t>Why these records are transparent.</a:t>
            </a:r>
            <a:endParaRPr lang="en-US" dirty="0"/>
          </a:p>
        </p:txBody>
      </p:sp>
    </p:spTree>
    <p:extLst>
      <p:ext uri="{BB962C8B-B14F-4D97-AF65-F5344CB8AC3E}">
        <p14:creationId xmlns:p14="http://schemas.microsoft.com/office/powerpoint/2010/main" val="181582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E5A5A3-08E2-470E-B78F-653DD8F8DAA7}" type="slidenum">
              <a:rPr lang="en-US"/>
              <a:pPr/>
              <a:t>12</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2135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585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66">
                <a:gamma/>
                <a:shade val="0"/>
                <a:invGamma/>
              </a:srgbClr>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31" name="Picture 7" descr="bd15073_"/>
          <p:cNvPicPr>
            <a:picLocks noChangeAspect="1" noChangeArrowheads="1"/>
          </p:cNvPicPr>
          <p:nvPr userDrawn="1"/>
        </p:nvPicPr>
        <p:blipFill>
          <a:blip r:embed="rId14" cstate="print"/>
          <a:srcRect/>
          <a:stretch>
            <a:fillRect/>
          </a:stretch>
        </p:blipFill>
        <p:spPr bwMode="auto">
          <a:xfrm>
            <a:off x="1295400" y="6477000"/>
            <a:ext cx="6858000" cy="114300"/>
          </a:xfrm>
          <a:prstGeom prst="rect">
            <a:avLst/>
          </a:prstGeom>
          <a:noFill/>
        </p:spPr>
      </p:pic>
      <p:pic>
        <p:nvPicPr>
          <p:cNvPr id="1032" name="Picture 8" descr="bd15073_"/>
          <p:cNvPicPr>
            <a:picLocks noChangeAspect="1" noChangeArrowheads="1"/>
          </p:cNvPicPr>
          <p:nvPr userDrawn="1"/>
        </p:nvPicPr>
        <p:blipFill>
          <a:blip r:embed="rId14" cstate="print"/>
          <a:srcRect/>
          <a:stretch>
            <a:fillRect/>
          </a:stretch>
        </p:blipFill>
        <p:spPr bwMode="auto">
          <a:xfrm>
            <a:off x="1219200" y="228600"/>
            <a:ext cx="6858000" cy="1143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Times New Roman" pitchFamily="18" charset="0"/>
        </a:defRPr>
      </a:lvl2pPr>
      <a:lvl3pPr algn="ctr" rtl="0" fontAlgn="base">
        <a:spcBef>
          <a:spcPct val="0"/>
        </a:spcBef>
        <a:spcAft>
          <a:spcPct val="0"/>
        </a:spcAft>
        <a:defRPr sz="4400">
          <a:solidFill>
            <a:schemeClr val="bg1"/>
          </a:solidFill>
          <a:latin typeface="Times New Roman" pitchFamily="18" charset="0"/>
        </a:defRPr>
      </a:lvl3pPr>
      <a:lvl4pPr algn="ctr" rtl="0" fontAlgn="base">
        <a:spcBef>
          <a:spcPct val="0"/>
        </a:spcBef>
        <a:spcAft>
          <a:spcPct val="0"/>
        </a:spcAft>
        <a:defRPr sz="4400">
          <a:solidFill>
            <a:schemeClr val="bg1"/>
          </a:solidFill>
          <a:latin typeface="Times New Roman" pitchFamily="18" charset="0"/>
        </a:defRPr>
      </a:lvl4pPr>
      <a:lvl5pPr algn="ctr" rtl="0" fontAlgn="base">
        <a:spcBef>
          <a:spcPct val="0"/>
        </a:spcBef>
        <a:spcAft>
          <a:spcPct val="0"/>
        </a:spcAft>
        <a:defRPr sz="4400">
          <a:solidFill>
            <a:schemeClr val="bg1"/>
          </a:solidFill>
          <a:latin typeface="Times New Roman" pitchFamily="18" charset="0"/>
        </a:defRPr>
      </a:lvl5pPr>
      <a:lvl6pPr marL="457200" algn="ctr" rtl="0" fontAlgn="base">
        <a:spcBef>
          <a:spcPct val="0"/>
        </a:spcBef>
        <a:spcAft>
          <a:spcPct val="0"/>
        </a:spcAft>
        <a:defRPr sz="4400">
          <a:solidFill>
            <a:schemeClr val="bg1"/>
          </a:solidFill>
          <a:latin typeface="Times New Roman" pitchFamily="18" charset="0"/>
        </a:defRPr>
      </a:lvl6pPr>
      <a:lvl7pPr marL="914400" algn="ctr" rtl="0" fontAlgn="base">
        <a:spcBef>
          <a:spcPct val="0"/>
        </a:spcBef>
        <a:spcAft>
          <a:spcPct val="0"/>
        </a:spcAft>
        <a:defRPr sz="4400">
          <a:solidFill>
            <a:schemeClr val="bg1"/>
          </a:solidFill>
          <a:latin typeface="Times New Roman" pitchFamily="18" charset="0"/>
        </a:defRPr>
      </a:lvl7pPr>
      <a:lvl8pPr marL="1371600" algn="ctr" rtl="0" fontAlgn="base">
        <a:spcBef>
          <a:spcPct val="0"/>
        </a:spcBef>
        <a:spcAft>
          <a:spcPct val="0"/>
        </a:spcAft>
        <a:defRPr sz="4400">
          <a:solidFill>
            <a:schemeClr val="bg1"/>
          </a:solidFill>
          <a:latin typeface="Times New Roman" pitchFamily="18" charset="0"/>
        </a:defRPr>
      </a:lvl8pPr>
      <a:lvl9pPr marL="1828800" algn="ctr" rtl="0" fontAlgn="base">
        <a:spcBef>
          <a:spcPct val="0"/>
        </a:spcBef>
        <a:spcAft>
          <a:spcPct val="0"/>
        </a:spcAft>
        <a:defRPr sz="4400">
          <a:solidFill>
            <a:schemeClr val="bg1"/>
          </a:solidFill>
          <a:latin typeface="Times New Roman" pitchFamily="18" charset="0"/>
        </a:defRPr>
      </a:lvl9pPr>
    </p:titleStyle>
    <p:bodyStyle>
      <a:lvl1pPr marL="342900" indent="-342900" algn="l" rtl="0" fontAlgn="base">
        <a:spcBef>
          <a:spcPct val="20000"/>
        </a:spcBef>
        <a:spcAft>
          <a:spcPct val="0"/>
        </a:spcAft>
        <a:buChar char="•"/>
        <a:defRPr sz="3200">
          <a:solidFill>
            <a:schemeClr val="bg1"/>
          </a:solidFill>
          <a:latin typeface="+mn-lt"/>
          <a:ea typeface="+mn-ea"/>
          <a:cs typeface="+mn-cs"/>
        </a:defRPr>
      </a:lvl1pPr>
      <a:lvl2pPr marL="742950" indent="-285750" algn="l" rtl="0" fontAlgn="base">
        <a:spcBef>
          <a:spcPct val="20000"/>
        </a:spcBef>
        <a:spcAft>
          <a:spcPct val="0"/>
        </a:spcAft>
        <a:buChar char="–"/>
        <a:defRPr sz="2800">
          <a:solidFill>
            <a:schemeClr val="bg1"/>
          </a:solidFill>
          <a:latin typeface="+mn-lt"/>
        </a:defRPr>
      </a:lvl2pPr>
      <a:lvl3pPr marL="1143000" indent="-228600" algn="l" rtl="0" fontAlgn="base">
        <a:spcBef>
          <a:spcPct val="20000"/>
        </a:spcBef>
        <a:spcAft>
          <a:spcPct val="0"/>
        </a:spcAft>
        <a:buChar char="•"/>
        <a:defRPr sz="2400">
          <a:solidFill>
            <a:schemeClr val="bg1"/>
          </a:solidFill>
          <a:latin typeface="+mn-lt"/>
        </a:defRPr>
      </a:lvl3pPr>
      <a:lvl4pPr marL="1600200" indent="-228600" algn="l" rtl="0" fontAlgn="base">
        <a:spcBef>
          <a:spcPct val="20000"/>
        </a:spcBef>
        <a:spcAft>
          <a:spcPct val="0"/>
        </a:spcAft>
        <a:buChar char="–"/>
        <a:defRPr sz="2000">
          <a:solidFill>
            <a:schemeClr val="bg1"/>
          </a:solidFill>
          <a:latin typeface="+mn-lt"/>
        </a:defRPr>
      </a:lvl4pPr>
      <a:lvl5pPr marL="2057400" indent="-228600" algn="l" rtl="0" fontAlgn="base">
        <a:spcBef>
          <a:spcPct val="20000"/>
        </a:spcBef>
        <a:spcAft>
          <a:spcPct val="0"/>
        </a:spcAft>
        <a:buChar char="»"/>
        <a:defRPr sz="2000">
          <a:solidFill>
            <a:schemeClr val="bg1"/>
          </a:solidFill>
          <a:latin typeface="+mn-lt"/>
        </a:defRPr>
      </a:lvl5pPr>
      <a:lvl6pPr marL="2514600" indent="-228600" algn="l" rtl="0" fontAlgn="base">
        <a:spcBef>
          <a:spcPct val="20000"/>
        </a:spcBef>
        <a:spcAft>
          <a:spcPct val="0"/>
        </a:spcAft>
        <a:buChar char="»"/>
        <a:defRPr sz="2000">
          <a:solidFill>
            <a:schemeClr val="bg1"/>
          </a:solidFill>
          <a:latin typeface="+mn-lt"/>
        </a:defRPr>
      </a:lvl6pPr>
      <a:lvl7pPr marL="2971800" indent="-228600" algn="l" rtl="0" fontAlgn="base">
        <a:spcBef>
          <a:spcPct val="20000"/>
        </a:spcBef>
        <a:spcAft>
          <a:spcPct val="0"/>
        </a:spcAft>
        <a:buChar char="»"/>
        <a:defRPr sz="2000">
          <a:solidFill>
            <a:schemeClr val="bg1"/>
          </a:solidFill>
          <a:latin typeface="+mn-lt"/>
        </a:defRPr>
      </a:lvl7pPr>
      <a:lvl8pPr marL="3429000" indent="-228600" algn="l" rtl="0" fontAlgn="base">
        <a:spcBef>
          <a:spcPct val="20000"/>
        </a:spcBef>
        <a:spcAft>
          <a:spcPct val="0"/>
        </a:spcAft>
        <a:buChar char="»"/>
        <a:defRPr sz="2000">
          <a:solidFill>
            <a:schemeClr val="bg1"/>
          </a:solidFill>
          <a:latin typeface="+mn-lt"/>
        </a:defRPr>
      </a:lvl8pPr>
      <a:lvl9pPr marL="3886200" indent="-228600" algn="l" rtl="0" fontAlgn="base">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Lambda_calculus#Arithmetic_in_lambda_calculu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afalra.com/science/lambda-calculus/integer-arithmeti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Union_(computer_scienc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ctrTitle"/>
          </p:nvPr>
        </p:nvSpPr>
        <p:spPr>
          <a:xfrm>
            <a:off x="685800" y="762000"/>
            <a:ext cx="7772400" cy="1143000"/>
          </a:xfrm>
        </p:spPr>
        <p:txBody>
          <a:bodyPr/>
          <a:lstStyle/>
          <a:p>
            <a:r>
              <a:rPr lang="en-US" dirty="0"/>
              <a:t>CSSE 304   Day 15</a:t>
            </a:r>
          </a:p>
        </p:txBody>
      </p:sp>
      <p:sp>
        <p:nvSpPr>
          <p:cNvPr id="82947" name="Rectangle 3"/>
          <p:cNvSpPr>
            <a:spLocks noGrp="1" noChangeArrowheads="1"/>
          </p:cNvSpPr>
          <p:nvPr>
            <p:ph type="subTitle" idx="1"/>
          </p:nvPr>
        </p:nvSpPr>
        <p:spPr>
          <a:xfrm>
            <a:off x="304800" y="1905000"/>
            <a:ext cx="8686800" cy="3276600"/>
          </a:xfrm>
        </p:spPr>
        <p:txBody>
          <a:bodyPr/>
          <a:lstStyle/>
          <a:p>
            <a:pPr>
              <a:lnSpc>
                <a:spcPct val="80000"/>
              </a:lnSpc>
            </a:pPr>
            <a:br>
              <a:rPr lang="en-US" sz="4000" dirty="0"/>
            </a:br>
            <a:endParaRPr lang="en-US" sz="4000" dirty="0"/>
          </a:p>
          <a:p>
            <a:pPr>
              <a:lnSpc>
                <a:spcPct val="80000"/>
              </a:lnSpc>
            </a:pPr>
            <a:r>
              <a:rPr lang="en-US" sz="4000" dirty="0"/>
              <a:t>Aggregate datatypes</a:t>
            </a:r>
          </a:p>
          <a:p>
            <a:pPr>
              <a:lnSpc>
                <a:spcPct val="80000"/>
              </a:lnSpc>
            </a:pPr>
            <a:r>
              <a:rPr lang="en-US" sz="4000" dirty="0"/>
              <a:t>define-datatype</a:t>
            </a:r>
          </a:p>
          <a:p>
            <a:pPr>
              <a:lnSpc>
                <a:spcPct val="80000"/>
              </a:lnSpc>
            </a:pPr>
            <a:r>
              <a:rPr lang="en-US" sz="4000" dirty="0"/>
              <a:t>Parsing lambda-calculus expressions</a:t>
            </a:r>
          </a:p>
          <a:p>
            <a:pPr>
              <a:lnSpc>
                <a:spcPct val="80000"/>
              </a:lnSpc>
            </a:pPr>
            <a:r>
              <a:rPr lang="en-US" sz="4000" dirty="0"/>
              <a:t>Lambda-calculus and combinators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838200"/>
          </a:xfrm>
        </p:spPr>
        <p:txBody>
          <a:bodyPr/>
          <a:lstStyle/>
          <a:p>
            <a:r>
              <a:rPr lang="en-US" dirty="0"/>
              <a:t>Use a </a:t>
            </a:r>
            <a:r>
              <a:rPr lang="en-US" b="1" dirty="0">
                <a:latin typeface="Courier New" panose="02070309020205020404" pitchFamily="49" charset="0"/>
                <a:cs typeface="Courier New" panose="02070309020205020404" pitchFamily="49" charset="0"/>
              </a:rPr>
              <a:t>bintree</a:t>
            </a:r>
            <a:r>
              <a:rPr lang="en-US" dirty="0"/>
              <a:t> datatype object</a:t>
            </a:r>
          </a:p>
        </p:txBody>
      </p:sp>
      <p:sp>
        <p:nvSpPr>
          <p:cNvPr id="20483" name="Rectangle 3"/>
          <p:cNvSpPr>
            <a:spLocks noGrp="1" noChangeArrowheads="1"/>
          </p:cNvSpPr>
          <p:nvPr>
            <p:ph type="body" idx="1"/>
          </p:nvPr>
        </p:nvSpPr>
        <p:spPr>
          <a:xfrm>
            <a:off x="1981200" y="3733800"/>
            <a:ext cx="7010400" cy="2590800"/>
          </a:xfrm>
          <a:noFill/>
          <a:ln w="53975">
            <a:solidFill>
              <a:srgbClr val="00FF00"/>
            </a:solidFill>
          </a:ln>
        </p:spPr>
        <p:txBody>
          <a:bodyPr/>
          <a:lstStyle/>
          <a:p>
            <a:pPr>
              <a:spcBef>
                <a:spcPct val="0"/>
              </a:spcBef>
              <a:buFontTx/>
              <a:buNone/>
            </a:pPr>
            <a:r>
              <a:rPr lang="en-US" sz="2400" b="1" dirty="0">
                <a:latin typeface="Courier New" pitchFamily="49" charset="0"/>
              </a:rPr>
              <a:t>&gt;(define leaf-sum </a:t>
            </a:r>
          </a:p>
          <a:p>
            <a:pPr>
              <a:spcBef>
                <a:spcPct val="0"/>
              </a:spcBef>
              <a:buFontTx/>
              <a:buNone/>
            </a:pPr>
            <a:r>
              <a:rPr lang="en-US" sz="2400" b="1" dirty="0">
                <a:latin typeface="Courier New" pitchFamily="49" charset="0"/>
              </a:rPr>
              <a:t>  (lambda (tree)</a:t>
            </a:r>
          </a:p>
          <a:p>
            <a:pPr>
              <a:spcBef>
                <a:spcPct val="0"/>
              </a:spcBef>
              <a:buFontTx/>
              <a:buNone/>
            </a:pPr>
            <a:r>
              <a:rPr lang="en-US" sz="2400" b="1" dirty="0">
                <a:latin typeface="Courier New" pitchFamily="49" charset="0"/>
              </a:rPr>
              <a:t>    (cases </a:t>
            </a:r>
            <a:r>
              <a:rPr lang="en-US" sz="2400" b="1" dirty="0" err="1">
                <a:latin typeface="Courier New" pitchFamily="49" charset="0"/>
              </a:rPr>
              <a:t>bintree</a:t>
            </a:r>
            <a:r>
              <a:rPr lang="en-US" sz="2400" b="1" dirty="0">
                <a:latin typeface="Courier New" pitchFamily="49" charset="0"/>
              </a:rPr>
              <a:t> tree</a:t>
            </a:r>
          </a:p>
          <a:p>
            <a:pPr>
              <a:spcBef>
                <a:spcPct val="0"/>
              </a:spcBef>
              <a:buFontTx/>
              <a:buNone/>
            </a:pPr>
            <a:r>
              <a:rPr lang="en-US" sz="2400" b="1" dirty="0">
                <a:latin typeface="Courier New" pitchFamily="49" charset="0"/>
              </a:rPr>
              <a:t>      [leaf-node (datum) datum]</a:t>
            </a:r>
          </a:p>
          <a:p>
            <a:pPr>
              <a:spcBef>
                <a:spcPct val="0"/>
              </a:spcBef>
              <a:buFontTx/>
              <a:buNone/>
            </a:pPr>
            <a:r>
              <a:rPr lang="en-US" sz="2400" b="1" dirty="0">
                <a:latin typeface="Courier New" pitchFamily="49" charset="0"/>
              </a:rPr>
              <a:t>      [interior-node (key left right)</a:t>
            </a:r>
          </a:p>
          <a:p>
            <a:pPr>
              <a:spcBef>
                <a:spcPct val="0"/>
              </a:spcBef>
              <a:buFontTx/>
              <a:buNone/>
            </a:pPr>
            <a:r>
              <a:rPr lang="en-US" sz="2400" b="1" dirty="0">
                <a:latin typeface="Courier New" pitchFamily="49" charset="0"/>
              </a:rPr>
              <a:t>        (+ (leaf-sum left) </a:t>
            </a:r>
          </a:p>
          <a:p>
            <a:pPr>
              <a:spcBef>
                <a:spcPct val="0"/>
              </a:spcBef>
              <a:buFontTx/>
              <a:buNone/>
            </a:pPr>
            <a:r>
              <a:rPr lang="en-US" sz="2400" b="1" dirty="0">
                <a:latin typeface="Courier New" pitchFamily="49" charset="0"/>
              </a:rPr>
              <a:t>           (leaf-sum right))])))</a:t>
            </a:r>
          </a:p>
          <a:p>
            <a:pPr>
              <a:spcBef>
                <a:spcPct val="0"/>
              </a:spcBef>
              <a:buFontTx/>
              <a:buNone/>
            </a:pPr>
            <a:endParaRPr lang="en-US" sz="2400" dirty="0">
              <a:latin typeface="Courier New" pitchFamily="49" charset="0"/>
            </a:endParaRPr>
          </a:p>
          <a:p>
            <a:pPr>
              <a:spcBef>
                <a:spcPct val="0"/>
              </a:spcBef>
              <a:buFontTx/>
              <a:buNone/>
            </a:pPr>
            <a:endParaRPr lang="en-US" sz="2400" b="1" dirty="0">
              <a:latin typeface="Courier New" pitchFamily="49" charset="0"/>
            </a:endParaRPr>
          </a:p>
        </p:txBody>
      </p:sp>
      <p:sp>
        <p:nvSpPr>
          <p:cNvPr id="20485" name="Text Box 5"/>
          <p:cNvSpPr txBox="1">
            <a:spLocks noChangeArrowheads="1"/>
          </p:cNvSpPr>
          <p:nvPr/>
        </p:nvSpPr>
        <p:spPr bwMode="auto">
          <a:xfrm>
            <a:off x="152400" y="1093787"/>
            <a:ext cx="5867400" cy="2487613"/>
          </a:xfrm>
          <a:prstGeom prst="rect">
            <a:avLst/>
          </a:prstGeom>
          <a:noFill/>
          <a:ln w="50800">
            <a:solidFill>
              <a:srgbClr val="FF0000"/>
            </a:solidFill>
            <a:miter lim="800000"/>
            <a:headEnd/>
            <a:tailEnd/>
          </a:ln>
          <a:effectLst/>
        </p:spPr>
        <p:txBody>
          <a:bodyPr wrap="square">
            <a:spAutoFit/>
          </a:bodyPr>
          <a:lstStyle/>
          <a:p>
            <a:r>
              <a:rPr lang="en-US" sz="2200" b="1" dirty="0">
                <a:solidFill>
                  <a:schemeClr val="bg1"/>
                </a:solidFill>
                <a:latin typeface="Courier New" pitchFamily="49" charset="0"/>
              </a:rPr>
              <a:t>(define-datatype bintree </a:t>
            </a:r>
            <a:r>
              <a:rPr lang="en-US" sz="2200" b="1" dirty="0" err="1">
                <a:solidFill>
                  <a:schemeClr val="bg1"/>
                </a:solidFill>
                <a:latin typeface="Courier New" pitchFamily="49" charset="0"/>
              </a:rPr>
              <a:t>bintree</a:t>
            </a:r>
            <a:r>
              <a:rPr lang="en-US" sz="2200" b="1" dirty="0">
                <a:solidFill>
                  <a:schemeClr val="bg1"/>
                </a:solidFill>
                <a:latin typeface="Courier New" pitchFamily="49" charset="0"/>
              </a:rPr>
              <a:t>? </a:t>
            </a:r>
          </a:p>
          <a:p>
            <a:r>
              <a:rPr lang="en-US" sz="2200" b="1" dirty="0">
                <a:solidFill>
                  <a:schemeClr val="bg1"/>
                </a:solidFill>
                <a:latin typeface="Courier New" pitchFamily="49" charset="0"/>
              </a:rPr>
              <a:t>  [leaf-node </a:t>
            </a:r>
            <a:endParaRPr lang="en-US" sz="2200" b="1" dirty="0">
              <a:solidFill>
                <a:srgbClr val="00FF00"/>
              </a:solidFill>
              <a:latin typeface="Courier New" pitchFamily="49" charset="0"/>
            </a:endParaRPr>
          </a:p>
          <a:p>
            <a:r>
              <a:rPr lang="en-US" sz="2200" b="1" dirty="0">
                <a:solidFill>
                  <a:schemeClr val="bg1"/>
                </a:solidFill>
                <a:latin typeface="Courier New" pitchFamily="49" charset="0"/>
              </a:rPr>
              <a:t>    (datum number?)]</a:t>
            </a:r>
          </a:p>
          <a:p>
            <a:r>
              <a:rPr lang="en-US" sz="2200" b="1" dirty="0">
                <a:solidFill>
                  <a:schemeClr val="bg1"/>
                </a:solidFill>
                <a:latin typeface="Courier New" pitchFamily="49" charset="0"/>
              </a:rPr>
              <a:t>  [interior-node</a:t>
            </a:r>
          </a:p>
          <a:p>
            <a:r>
              <a:rPr lang="en-US" sz="2200" b="1" dirty="0">
                <a:solidFill>
                  <a:schemeClr val="bg1"/>
                </a:solidFill>
                <a:latin typeface="Courier New" pitchFamily="49" charset="0"/>
              </a:rPr>
              <a:t>    (key symbol?) </a:t>
            </a:r>
          </a:p>
          <a:p>
            <a:r>
              <a:rPr lang="en-US" sz="2200" b="1" dirty="0">
                <a:solidFill>
                  <a:schemeClr val="bg1"/>
                </a:solidFill>
                <a:latin typeface="Courier New" pitchFamily="49" charset="0"/>
              </a:rPr>
              <a:t>    (left bintree?)</a:t>
            </a:r>
          </a:p>
          <a:p>
            <a:r>
              <a:rPr lang="en-US" sz="2200" b="1" dirty="0">
                <a:solidFill>
                  <a:schemeClr val="bg1"/>
                </a:solidFill>
                <a:latin typeface="Courier New" pitchFamily="49" charset="0"/>
              </a:rPr>
              <a:t>    (right bintree?)])</a:t>
            </a:r>
            <a:endParaRPr lang="en-US" sz="2200" dirty="0">
              <a:latin typeface="Courier New" pitchFamily="49" charset="0"/>
            </a:endParaRPr>
          </a:p>
        </p:txBody>
      </p:sp>
      <p:sp>
        <p:nvSpPr>
          <p:cNvPr id="2" name="TextBox 1"/>
          <p:cNvSpPr txBox="1"/>
          <p:nvPr/>
        </p:nvSpPr>
        <p:spPr>
          <a:xfrm>
            <a:off x="6172200" y="1219200"/>
            <a:ext cx="2819400" cy="2246769"/>
          </a:xfrm>
          <a:prstGeom prst="rect">
            <a:avLst/>
          </a:prstGeom>
          <a:noFill/>
          <a:ln w="66675">
            <a:solidFill>
              <a:schemeClr val="accent6">
                <a:lumMod val="60000"/>
                <a:lumOff val="40000"/>
              </a:schemeClr>
            </a:solidFill>
          </a:ln>
        </p:spPr>
        <p:txBody>
          <a:bodyPr wrap="square" rtlCol="0">
            <a:spAutoFit/>
          </a:bodyPr>
          <a:lstStyle/>
          <a:p>
            <a:r>
              <a:rPr lang="en-US" sz="2800" b="1" dirty="0">
                <a:solidFill>
                  <a:srgbClr val="33CC33"/>
                </a:solidFill>
                <a:latin typeface="Courier New" panose="02070309020205020404" pitchFamily="49" charset="0"/>
                <a:cs typeface="Courier New" panose="02070309020205020404" pitchFamily="49" charset="0"/>
              </a:rPr>
              <a:t>cases</a:t>
            </a:r>
            <a:r>
              <a:rPr lang="en-US" sz="2800" dirty="0">
                <a:solidFill>
                  <a:srgbClr val="33CC33"/>
                </a:solidFill>
              </a:rPr>
              <a:t> </a:t>
            </a:r>
            <a:r>
              <a:rPr lang="en-US" sz="2800" dirty="0">
                <a:solidFill>
                  <a:schemeClr val="bg1"/>
                </a:solidFill>
              </a:rPr>
              <a:t>is new syntax, defined in </a:t>
            </a:r>
            <a:r>
              <a:rPr lang="en-US" dirty="0">
                <a:solidFill>
                  <a:schemeClr val="bg1"/>
                </a:solidFill>
                <a:latin typeface="Courier New" panose="02070309020205020404" pitchFamily="49" charset="0"/>
                <a:cs typeface="Courier New" panose="02070309020205020404" pitchFamily="49" charset="0"/>
              </a:rPr>
              <a:t>chez-</a:t>
            </a:r>
            <a:r>
              <a:rPr lang="en-US" dirty="0" err="1">
                <a:solidFill>
                  <a:schemeClr val="bg1"/>
                </a:solidFill>
                <a:latin typeface="Courier New" panose="02070309020205020404" pitchFamily="49" charset="0"/>
                <a:cs typeface="Courier New" panose="02070309020205020404" pitchFamily="49" charset="0"/>
              </a:rPr>
              <a:t>init.ss</a:t>
            </a:r>
            <a:r>
              <a:rPr lang="en-US" sz="2800" dirty="0">
                <a:solidFill>
                  <a:schemeClr val="bg1"/>
                </a:solidFill>
              </a:rPr>
              <a:t> </a:t>
            </a:r>
            <a:br>
              <a:rPr lang="en-US" sz="2800" dirty="0">
                <a:solidFill>
                  <a:schemeClr val="bg1"/>
                </a:solidFill>
              </a:rPr>
            </a:br>
            <a:r>
              <a:rPr lang="en-US" sz="2800" dirty="0">
                <a:solidFill>
                  <a:schemeClr val="bg1"/>
                </a:solidFill>
              </a:rPr>
              <a:t>(it is not the same as </a:t>
            </a:r>
            <a:r>
              <a:rPr lang="en-US" sz="2800" b="1" dirty="0">
                <a:solidFill>
                  <a:srgbClr val="33CC33"/>
                </a:solidFill>
                <a:latin typeface="Courier New" panose="02070309020205020404" pitchFamily="49" charset="0"/>
                <a:cs typeface="Courier New" panose="02070309020205020404" pitchFamily="49" charset="0"/>
              </a:rPr>
              <a:t>case</a:t>
            </a:r>
            <a:r>
              <a:rPr lang="en-US" sz="2800" dirty="0">
                <a:solidFill>
                  <a:schemeClr val="bg1"/>
                </a:solidFill>
              </a:rPr>
              <a:t>)</a:t>
            </a:r>
          </a:p>
        </p:txBody>
      </p:sp>
    </p:spTree>
    <p:extLst>
      <p:ext uri="{BB962C8B-B14F-4D97-AF65-F5344CB8AC3E}">
        <p14:creationId xmlns:p14="http://schemas.microsoft.com/office/powerpoint/2010/main" val="188809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304800"/>
            <a:ext cx="7772400" cy="533400"/>
          </a:xfrm>
        </p:spPr>
        <p:txBody>
          <a:bodyPr/>
          <a:lstStyle/>
          <a:p>
            <a:r>
              <a:rPr lang="en-US" sz="4000" dirty="0"/>
              <a:t>Parse: From list to bintree</a:t>
            </a:r>
          </a:p>
        </p:txBody>
      </p:sp>
      <p:sp>
        <p:nvSpPr>
          <p:cNvPr id="21507" name="Rectangle 3"/>
          <p:cNvSpPr>
            <a:spLocks noGrp="1" noChangeArrowheads="1"/>
          </p:cNvSpPr>
          <p:nvPr>
            <p:ph type="body" idx="1"/>
          </p:nvPr>
        </p:nvSpPr>
        <p:spPr>
          <a:xfrm>
            <a:off x="0" y="990600"/>
            <a:ext cx="9296400" cy="4800600"/>
          </a:xfrm>
        </p:spPr>
        <p:txBody>
          <a:bodyPr/>
          <a:lstStyle/>
          <a:p>
            <a:pPr>
              <a:lnSpc>
                <a:spcPct val="95000"/>
              </a:lnSpc>
              <a:spcBef>
                <a:spcPct val="0"/>
              </a:spcBef>
              <a:buFontTx/>
              <a:buNone/>
            </a:pPr>
            <a:r>
              <a:rPr lang="en-US" sz="4000" b="1" dirty="0">
                <a:solidFill>
                  <a:srgbClr val="00FF00"/>
                </a:solidFill>
              </a:rPr>
              <a:t>Parsing the list form of a binary tree</a:t>
            </a:r>
          </a:p>
          <a:p>
            <a:pPr>
              <a:lnSpc>
                <a:spcPct val="95000"/>
              </a:lnSpc>
              <a:spcBef>
                <a:spcPct val="0"/>
              </a:spcBef>
              <a:buFontTx/>
              <a:buNone/>
            </a:pPr>
            <a:endParaRPr lang="en-US" sz="1800" b="1" dirty="0">
              <a:latin typeface="Courier New" pitchFamily="49" charset="0"/>
            </a:endParaRPr>
          </a:p>
          <a:p>
            <a:pPr>
              <a:lnSpc>
                <a:spcPct val="95000"/>
              </a:lnSpc>
              <a:spcBef>
                <a:spcPct val="0"/>
              </a:spcBef>
              <a:buFont typeface="Wingdings" panose="05000000000000000000" pitchFamily="2" charset="2"/>
              <a:buChar char="Ø"/>
            </a:pPr>
            <a:r>
              <a:rPr lang="en-US" sz="2000" b="1" dirty="0">
                <a:latin typeface="Courier New" pitchFamily="49" charset="0"/>
              </a:rPr>
              <a:t>(define t2 </a:t>
            </a:r>
            <a:br>
              <a:rPr lang="en-US" sz="2000" b="1" dirty="0">
                <a:latin typeface="Courier New" pitchFamily="49" charset="0"/>
              </a:rPr>
            </a:br>
            <a:r>
              <a:rPr lang="en-US" sz="2000" b="1" dirty="0">
                <a:latin typeface="Courier New" pitchFamily="49" charset="0"/>
              </a:rPr>
              <a:t>  (list-&gt;bintree</a:t>
            </a:r>
          </a:p>
          <a:p>
            <a:pPr>
              <a:lnSpc>
                <a:spcPct val="95000"/>
              </a:lnSpc>
              <a:spcBef>
                <a:spcPct val="0"/>
              </a:spcBef>
              <a:buFontTx/>
              <a:buNone/>
            </a:pPr>
            <a:r>
              <a:rPr lang="en-US" sz="2000" b="1" dirty="0">
                <a:latin typeface="Courier New" pitchFamily="49" charset="0"/>
              </a:rPr>
              <a:t>      </a:t>
            </a:r>
            <a:r>
              <a:rPr lang="pt-BR" sz="2000" b="1" dirty="0">
                <a:latin typeface="Courier New" pitchFamily="49" charset="0"/>
              </a:rPr>
              <a:t>'(a (b 1 2) (c (d  3 4) 5))))</a:t>
            </a:r>
          </a:p>
          <a:p>
            <a:pPr>
              <a:lnSpc>
                <a:spcPct val="95000"/>
              </a:lnSpc>
              <a:spcBef>
                <a:spcPct val="0"/>
              </a:spcBef>
              <a:buFontTx/>
              <a:buNone/>
            </a:pPr>
            <a:r>
              <a:rPr lang="en-US" sz="2000" b="1" dirty="0">
                <a:latin typeface="Courier New" pitchFamily="49" charset="0"/>
              </a:rPr>
              <a:t>&gt;(define list-&gt;bintree</a:t>
            </a:r>
          </a:p>
          <a:p>
            <a:pPr>
              <a:lnSpc>
                <a:spcPct val="95000"/>
              </a:lnSpc>
              <a:spcBef>
                <a:spcPct val="0"/>
              </a:spcBef>
              <a:buFontTx/>
              <a:buNone/>
            </a:pPr>
            <a:r>
              <a:rPr lang="en-US" sz="2000" b="1" dirty="0">
                <a:latin typeface="Courier New" pitchFamily="49" charset="0"/>
              </a:rPr>
              <a:t>  (lambda (t)</a:t>
            </a:r>
          </a:p>
          <a:p>
            <a:pPr>
              <a:lnSpc>
                <a:spcPct val="95000"/>
              </a:lnSpc>
              <a:spcBef>
                <a:spcPct val="0"/>
              </a:spcBef>
              <a:buFontTx/>
              <a:buNone/>
            </a:pPr>
            <a:r>
              <a:rPr lang="en-US" sz="2000" b="1" dirty="0">
                <a:latin typeface="Courier New" pitchFamily="49" charset="0"/>
              </a:rPr>
              <a:t>   (</a:t>
            </a:r>
            <a:r>
              <a:rPr lang="en-US" sz="2000" b="1" dirty="0" err="1">
                <a:latin typeface="Courier New" pitchFamily="49" charset="0"/>
              </a:rPr>
              <a:t>cond</a:t>
            </a:r>
            <a:endParaRPr lang="en-US" sz="2000" b="1" dirty="0">
              <a:latin typeface="Courier New" pitchFamily="49" charset="0"/>
            </a:endParaRPr>
          </a:p>
          <a:p>
            <a:pPr>
              <a:lnSpc>
                <a:spcPct val="95000"/>
              </a:lnSpc>
              <a:spcBef>
                <a:spcPct val="0"/>
              </a:spcBef>
              <a:buFontTx/>
              <a:buNone/>
            </a:pPr>
            <a:r>
              <a:rPr lang="en-US" sz="2000" b="1" dirty="0">
                <a:latin typeface="Courier New" pitchFamily="49" charset="0"/>
              </a:rPr>
              <a:t>    [(number? t)</a:t>
            </a:r>
          </a:p>
          <a:p>
            <a:pPr>
              <a:lnSpc>
                <a:spcPct val="95000"/>
              </a:lnSpc>
              <a:spcBef>
                <a:spcPct val="0"/>
              </a:spcBef>
              <a:buFontTx/>
              <a:buNone/>
            </a:pPr>
            <a:r>
              <a:rPr lang="en-US" sz="2000" b="1" dirty="0">
                <a:latin typeface="Courier New" pitchFamily="49" charset="0"/>
              </a:rPr>
              <a:t>     (leaf-node t)]</a:t>
            </a:r>
          </a:p>
          <a:p>
            <a:pPr>
              <a:lnSpc>
                <a:spcPct val="95000"/>
              </a:lnSpc>
              <a:spcBef>
                <a:spcPct val="0"/>
              </a:spcBef>
              <a:buFontTx/>
              <a:buNone/>
            </a:pPr>
            <a:r>
              <a:rPr lang="en-US" sz="2000" b="1" dirty="0">
                <a:latin typeface="Courier New" pitchFamily="49" charset="0"/>
              </a:rPr>
              <a:t>    [(symbol? (car t))</a:t>
            </a:r>
          </a:p>
          <a:p>
            <a:pPr>
              <a:lnSpc>
                <a:spcPct val="95000"/>
              </a:lnSpc>
              <a:spcBef>
                <a:spcPct val="0"/>
              </a:spcBef>
              <a:buFontTx/>
              <a:buNone/>
            </a:pPr>
            <a:r>
              <a:rPr lang="en-US" sz="2000" b="1" dirty="0">
                <a:latin typeface="Courier New" pitchFamily="49" charset="0"/>
              </a:rPr>
              <a:t>     (interior-node</a:t>
            </a:r>
          </a:p>
          <a:p>
            <a:pPr>
              <a:lnSpc>
                <a:spcPct val="95000"/>
              </a:lnSpc>
              <a:spcBef>
                <a:spcPct val="0"/>
              </a:spcBef>
              <a:buFontTx/>
              <a:buNone/>
            </a:pPr>
            <a:r>
              <a:rPr lang="en-US" sz="2000" b="1" dirty="0">
                <a:latin typeface="Courier New" pitchFamily="49" charset="0"/>
              </a:rPr>
              <a:t>      (car t)</a:t>
            </a:r>
          </a:p>
          <a:p>
            <a:pPr>
              <a:lnSpc>
                <a:spcPct val="95000"/>
              </a:lnSpc>
              <a:spcBef>
                <a:spcPct val="0"/>
              </a:spcBef>
              <a:buFontTx/>
              <a:buNone/>
            </a:pPr>
            <a:r>
              <a:rPr lang="en-US" sz="2000" b="1" dirty="0">
                <a:latin typeface="Courier New" pitchFamily="49" charset="0"/>
              </a:rPr>
              <a:t>      (list-&gt;</a:t>
            </a:r>
            <a:r>
              <a:rPr lang="en-US" sz="2000" b="1" dirty="0" err="1">
                <a:latin typeface="Courier New" pitchFamily="49" charset="0"/>
              </a:rPr>
              <a:t>bintree</a:t>
            </a:r>
            <a:r>
              <a:rPr lang="en-US" sz="2000" b="1" dirty="0">
                <a:latin typeface="Courier New" pitchFamily="49" charset="0"/>
              </a:rPr>
              <a:t> (</a:t>
            </a:r>
            <a:r>
              <a:rPr lang="en-US" sz="2000" b="1" dirty="0" err="1">
                <a:latin typeface="Courier New" pitchFamily="49" charset="0"/>
              </a:rPr>
              <a:t>cadr</a:t>
            </a:r>
            <a:r>
              <a:rPr lang="en-US" sz="2000" b="1" dirty="0">
                <a:latin typeface="Courier New" pitchFamily="49" charset="0"/>
              </a:rPr>
              <a:t> t))</a:t>
            </a:r>
          </a:p>
          <a:p>
            <a:pPr>
              <a:lnSpc>
                <a:spcPct val="95000"/>
              </a:lnSpc>
              <a:spcBef>
                <a:spcPct val="0"/>
              </a:spcBef>
              <a:buFontTx/>
              <a:buNone/>
            </a:pPr>
            <a:r>
              <a:rPr lang="en-US" sz="2000" b="1" dirty="0">
                <a:latin typeface="Courier New" pitchFamily="49" charset="0"/>
              </a:rPr>
              <a:t>      (list-&gt;</a:t>
            </a:r>
            <a:r>
              <a:rPr lang="en-US" sz="2000" b="1" dirty="0" err="1">
                <a:latin typeface="Courier New" pitchFamily="49" charset="0"/>
              </a:rPr>
              <a:t>bintree</a:t>
            </a:r>
            <a:r>
              <a:rPr lang="en-US" sz="2000" b="1" dirty="0">
                <a:latin typeface="Courier New" pitchFamily="49" charset="0"/>
              </a:rPr>
              <a:t> (</a:t>
            </a:r>
            <a:r>
              <a:rPr lang="en-US" sz="2000" b="1" dirty="0" err="1">
                <a:latin typeface="Courier New" pitchFamily="49" charset="0"/>
              </a:rPr>
              <a:t>caddr</a:t>
            </a:r>
            <a:r>
              <a:rPr lang="en-US" sz="2000" b="1" dirty="0">
                <a:latin typeface="Courier New" pitchFamily="49" charset="0"/>
              </a:rPr>
              <a:t> t)))]</a:t>
            </a:r>
          </a:p>
          <a:p>
            <a:pPr>
              <a:lnSpc>
                <a:spcPct val="95000"/>
              </a:lnSpc>
              <a:spcBef>
                <a:spcPct val="0"/>
              </a:spcBef>
              <a:buFontTx/>
              <a:buNone/>
            </a:pPr>
            <a:r>
              <a:rPr lang="en-US" sz="2000" b="1" dirty="0">
                <a:latin typeface="Courier New" pitchFamily="49" charset="0"/>
              </a:rPr>
              <a:t>	  [else (</a:t>
            </a:r>
            <a:r>
              <a:rPr lang="en-US" sz="2000" b="1" dirty="0" err="1">
                <a:latin typeface="Courier New" pitchFamily="49" charset="0"/>
              </a:rPr>
              <a:t>eopl:error</a:t>
            </a:r>
            <a:r>
              <a:rPr lang="en-US" sz="2000" b="1" dirty="0">
                <a:latin typeface="Courier New" pitchFamily="49" charset="0"/>
              </a:rPr>
              <a:t> 'list-&gt;</a:t>
            </a:r>
            <a:r>
              <a:rPr lang="en-US" sz="2000" b="1" dirty="0" err="1">
                <a:latin typeface="Courier New" pitchFamily="49" charset="0"/>
              </a:rPr>
              <a:t>bintree</a:t>
            </a:r>
            <a:r>
              <a:rPr lang="en-US" sz="2000" b="1" dirty="0">
                <a:latin typeface="Courier New" pitchFamily="49" charset="0"/>
              </a:rPr>
              <a:t> </a:t>
            </a:r>
          </a:p>
          <a:p>
            <a:pPr>
              <a:lnSpc>
                <a:spcPct val="95000"/>
              </a:lnSpc>
              <a:spcBef>
                <a:spcPct val="0"/>
              </a:spcBef>
              <a:buFontTx/>
              <a:buNone/>
            </a:pPr>
            <a:r>
              <a:rPr lang="en-US" sz="2000" b="1" dirty="0">
                <a:latin typeface="Courier New" pitchFamily="49" charset="0"/>
              </a:rPr>
              <a:t>                      "improper data format")]))</a:t>
            </a:r>
          </a:p>
          <a:p>
            <a:pPr>
              <a:lnSpc>
                <a:spcPct val="95000"/>
              </a:lnSpc>
              <a:spcBef>
                <a:spcPct val="0"/>
              </a:spcBef>
              <a:buFontTx/>
              <a:buNone/>
            </a:pPr>
            <a:endParaRPr lang="en-US" sz="2000" dirty="0">
              <a:latin typeface="Courier New" pitchFamily="49" charset="0"/>
            </a:endParaRPr>
          </a:p>
          <a:p>
            <a:pPr>
              <a:lnSpc>
                <a:spcPct val="95000"/>
              </a:lnSpc>
              <a:spcBef>
                <a:spcPct val="0"/>
              </a:spcBef>
              <a:buFontTx/>
              <a:buNone/>
            </a:pPr>
            <a:endParaRPr lang="en-US" sz="2000" b="1" dirty="0">
              <a:latin typeface="Courier New" pitchFamily="49" charset="0"/>
            </a:endParaRPr>
          </a:p>
          <a:p>
            <a:pPr>
              <a:lnSpc>
                <a:spcPct val="95000"/>
              </a:lnSpc>
              <a:spcBef>
                <a:spcPct val="0"/>
              </a:spcBef>
              <a:buFontTx/>
              <a:buNone/>
            </a:pPr>
            <a:endParaRPr lang="en-US" sz="1000" dirty="0">
              <a:latin typeface="Courier New" pitchFamily="49" charset="0"/>
            </a:endParaRPr>
          </a:p>
          <a:p>
            <a:pPr>
              <a:lnSpc>
                <a:spcPct val="80000"/>
              </a:lnSpc>
              <a:spcBef>
                <a:spcPct val="0"/>
              </a:spcBef>
              <a:buFontTx/>
              <a:buNone/>
            </a:pPr>
            <a:endParaRPr lang="en-US" sz="1000" b="1" dirty="0">
              <a:latin typeface="Courier New" pitchFamily="49" charset="0"/>
            </a:endParaRPr>
          </a:p>
        </p:txBody>
      </p:sp>
      <p:sp>
        <p:nvSpPr>
          <p:cNvPr id="5" name="TextBox 4"/>
          <p:cNvSpPr txBox="1"/>
          <p:nvPr/>
        </p:nvSpPr>
        <p:spPr>
          <a:xfrm>
            <a:off x="5867400" y="1600200"/>
            <a:ext cx="2895600" cy="2751522"/>
          </a:xfrm>
          <a:prstGeom prst="rect">
            <a:avLst/>
          </a:prstGeom>
          <a:noFill/>
        </p:spPr>
        <p:txBody>
          <a:bodyPr wrap="square" rtlCol="0">
            <a:spAutoFit/>
          </a:bodyPr>
          <a:lstStyle/>
          <a:p>
            <a:pPr>
              <a:lnSpc>
                <a:spcPct val="90000"/>
              </a:lnSpc>
            </a:pPr>
            <a:r>
              <a:rPr lang="en-US" sz="3200" dirty="0">
                <a:solidFill>
                  <a:srgbClr val="00FF00"/>
                </a:solidFill>
              </a:rPr>
              <a:t>Given the list representation of a binary tree,  produce a </a:t>
            </a:r>
            <a:r>
              <a:rPr lang="en-US" sz="3200" dirty="0">
                <a:solidFill>
                  <a:schemeClr val="bg1"/>
                </a:solidFill>
              </a:rPr>
              <a:t>bintree</a:t>
            </a:r>
            <a:r>
              <a:rPr lang="en-US" sz="3200" dirty="0">
                <a:solidFill>
                  <a:srgbClr val="00FF00"/>
                </a:solidFill>
              </a:rPr>
              <a:t> datatype structure</a:t>
            </a:r>
          </a:p>
        </p:txBody>
      </p:sp>
      <p:sp>
        <p:nvSpPr>
          <p:cNvPr id="2" name="TextBox 1"/>
          <p:cNvSpPr txBox="1"/>
          <p:nvPr/>
        </p:nvSpPr>
        <p:spPr>
          <a:xfrm>
            <a:off x="5829300" y="4256853"/>
            <a:ext cx="2971800" cy="1569660"/>
          </a:xfrm>
          <a:prstGeom prst="rect">
            <a:avLst/>
          </a:prstGeom>
          <a:noFill/>
          <a:ln>
            <a:solidFill>
              <a:schemeClr val="accent1">
                <a:lumMod val="60000"/>
                <a:lumOff val="40000"/>
              </a:schemeClr>
            </a:solidFill>
          </a:ln>
        </p:spPr>
        <p:txBody>
          <a:bodyPr wrap="square" rtlCol="0">
            <a:spAutoFit/>
          </a:bodyPr>
          <a:lstStyle/>
          <a:p>
            <a:r>
              <a:rPr lang="en-US" dirty="0">
                <a:solidFill>
                  <a:schemeClr val="accent1">
                    <a:lumMod val="40000"/>
                    <a:lumOff val="60000"/>
                  </a:schemeClr>
                </a:solidFill>
              </a:rPr>
              <a:t>define-datatype automatically makes a constructor for each variant</a:t>
            </a:r>
          </a:p>
        </p:txBody>
      </p:sp>
    </p:spTree>
    <p:extLst>
      <p:ext uri="{BB962C8B-B14F-4D97-AF65-F5344CB8AC3E}">
        <p14:creationId xmlns:p14="http://schemas.microsoft.com/office/powerpoint/2010/main" val="7378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5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5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50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0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50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507">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50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533400"/>
          </a:xfrm>
        </p:spPr>
        <p:txBody>
          <a:bodyPr/>
          <a:lstStyle/>
          <a:p>
            <a:r>
              <a:rPr lang="en-US" sz="4000" dirty="0"/>
              <a:t>define-datatype example</a:t>
            </a:r>
          </a:p>
        </p:txBody>
      </p:sp>
      <p:sp>
        <p:nvSpPr>
          <p:cNvPr id="22531" name="Rectangle 3"/>
          <p:cNvSpPr>
            <a:spLocks noGrp="1" noChangeArrowheads="1"/>
          </p:cNvSpPr>
          <p:nvPr>
            <p:ph type="body" idx="1"/>
          </p:nvPr>
        </p:nvSpPr>
        <p:spPr>
          <a:xfrm>
            <a:off x="533400" y="990600"/>
            <a:ext cx="8001000" cy="5105400"/>
          </a:xfrm>
        </p:spPr>
        <p:txBody>
          <a:bodyPr/>
          <a:lstStyle/>
          <a:p>
            <a:pPr>
              <a:lnSpc>
                <a:spcPct val="95000"/>
              </a:lnSpc>
              <a:spcBef>
                <a:spcPct val="0"/>
              </a:spcBef>
              <a:buFontTx/>
              <a:buNone/>
            </a:pPr>
            <a:r>
              <a:rPr lang="en-US" sz="2800" b="1" dirty="0" err="1">
                <a:solidFill>
                  <a:srgbClr val="00FF00"/>
                </a:solidFill>
              </a:rPr>
              <a:t>Inorder</a:t>
            </a:r>
            <a:r>
              <a:rPr lang="en-US" sz="2800" b="1" dirty="0">
                <a:solidFill>
                  <a:srgbClr val="00FF00"/>
                </a:solidFill>
              </a:rPr>
              <a:t> traversal of interior nodes of a binary tree</a:t>
            </a:r>
            <a:endParaRPr lang="en-US" sz="2800" b="1" dirty="0">
              <a:solidFill>
                <a:srgbClr val="00FF00"/>
              </a:solidFill>
              <a:latin typeface="Courier New" pitchFamily="49" charset="0"/>
            </a:endParaRPr>
          </a:p>
          <a:p>
            <a:pPr>
              <a:lnSpc>
                <a:spcPct val="95000"/>
              </a:lnSpc>
              <a:spcBef>
                <a:spcPct val="0"/>
              </a:spcBef>
              <a:buFontTx/>
              <a:buNone/>
            </a:pPr>
            <a:r>
              <a:rPr lang="en-US" sz="2800" b="1" dirty="0">
                <a:latin typeface="Courier New" pitchFamily="49" charset="0"/>
              </a:rPr>
              <a:t>&gt;</a:t>
            </a:r>
            <a:r>
              <a:rPr lang="en-US" sz="2400" b="1" dirty="0">
                <a:latin typeface="Courier New" pitchFamily="49" charset="0"/>
              </a:rPr>
              <a:t>(define </a:t>
            </a:r>
            <a:r>
              <a:rPr lang="en-US" sz="2400" b="1" dirty="0" err="1">
                <a:latin typeface="Courier New" pitchFamily="49" charset="0"/>
              </a:rPr>
              <a:t>inorder</a:t>
            </a:r>
            <a:endParaRPr lang="en-US" sz="2400" b="1" dirty="0">
              <a:latin typeface="Courier New" pitchFamily="49" charset="0"/>
            </a:endParaRPr>
          </a:p>
          <a:p>
            <a:pPr>
              <a:lnSpc>
                <a:spcPct val="95000"/>
              </a:lnSpc>
              <a:spcBef>
                <a:spcPct val="0"/>
              </a:spcBef>
              <a:buFontTx/>
              <a:buNone/>
            </a:pPr>
            <a:r>
              <a:rPr lang="en-US" sz="2400" b="1" dirty="0">
                <a:latin typeface="Courier New" pitchFamily="49" charset="0"/>
              </a:rPr>
              <a:t>  (lambda (tree)</a:t>
            </a:r>
            <a:endParaRPr lang="en-US" sz="2400" b="1" dirty="0">
              <a:solidFill>
                <a:srgbClr val="00FF00"/>
              </a:solidFill>
              <a:latin typeface="Courier New" pitchFamily="49" charset="0"/>
            </a:endParaRPr>
          </a:p>
          <a:p>
            <a:pPr>
              <a:lnSpc>
                <a:spcPct val="95000"/>
              </a:lnSpc>
              <a:spcBef>
                <a:spcPct val="0"/>
              </a:spcBef>
              <a:buFontTx/>
              <a:buNone/>
            </a:pPr>
            <a:r>
              <a:rPr lang="en-US" sz="2400" b="1" dirty="0">
                <a:latin typeface="Courier New" pitchFamily="49" charset="0"/>
              </a:rPr>
              <a:t>    (cases </a:t>
            </a:r>
            <a:r>
              <a:rPr lang="en-US" sz="2400" b="1" dirty="0" err="1">
                <a:latin typeface="Courier New" pitchFamily="49" charset="0"/>
              </a:rPr>
              <a:t>bintree</a:t>
            </a:r>
            <a:r>
              <a:rPr lang="en-US" sz="2400" b="1" dirty="0">
                <a:latin typeface="Courier New" pitchFamily="49" charset="0"/>
              </a:rPr>
              <a:t> tree </a:t>
            </a:r>
            <a:r>
              <a:rPr lang="en-US" sz="2400" b="1" dirty="0">
                <a:solidFill>
                  <a:srgbClr val="00FF00"/>
                </a:solidFill>
                <a:latin typeface="Courier New" pitchFamily="49" charset="0"/>
              </a:rPr>
              <a:t>; let's write it</a:t>
            </a:r>
            <a:endParaRPr lang="en-US" sz="2400" b="1" dirty="0">
              <a:latin typeface="Courier New" pitchFamily="49" charset="0"/>
            </a:endParaRPr>
          </a:p>
          <a:p>
            <a:pPr>
              <a:lnSpc>
                <a:spcPct val="95000"/>
              </a:lnSpc>
              <a:spcBef>
                <a:spcPct val="0"/>
              </a:spcBef>
              <a:buFontTx/>
              <a:buNone/>
            </a:pPr>
            <a:r>
              <a:rPr lang="en-US" sz="2400" b="1" dirty="0">
                <a:latin typeface="Courier New" pitchFamily="49" charset="0"/>
              </a:rPr>
              <a:t>      </a:t>
            </a:r>
            <a:endParaRPr lang="en-US" sz="2400" dirty="0">
              <a:latin typeface="Courier New" pitchFamily="49" charset="0"/>
            </a:endParaRPr>
          </a:p>
          <a:p>
            <a:pPr>
              <a:lnSpc>
                <a:spcPct val="95000"/>
              </a:lnSpc>
              <a:spcBef>
                <a:spcPct val="0"/>
              </a:spcBef>
              <a:buFontTx/>
              <a:buNone/>
            </a:pPr>
            <a:endParaRPr lang="en-US" sz="1400" dirty="0">
              <a:latin typeface="Courier New" pitchFamily="49" charset="0"/>
            </a:endParaRPr>
          </a:p>
          <a:p>
            <a:pPr>
              <a:lnSpc>
                <a:spcPct val="80000"/>
              </a:lnSpc>
              <a:spcBef>
                <a:spcPct val="0"/>
              </a:spcBef>
              <a:buFontTx/>
              <a:buNone/>
            </a:pPr>
            <a:endParaRPr lang="en-US" sz="1400" b="1" dirty="0">
              <a:latin typeface="Courier New" pitchFamily="49" charset="0"/>
            </a:endParaRPr>
          </a:p>
        </p:txBody>
      </p:sp>
      <p:sp>
        <p:nvSpPr>
          <p:cNvPr id="22532" name="Text Box 4"/>
          <p:cNvSpPr txBox="1">
            <a:spLocks noChangeArrowheads="1"/>
          </p:cNvSpPr>
          <p:nvPr/>
        </p:nvSpPr>
        <p:spPr bwMode="auto">
          <a:xfrm>
            <a:off x="0" y="4419600"/>
            <a:ext cx="5638800" cy="2276475"/>
          </a:xfrm>
          <a:prstGeom prst="rect">
            <a:avLst/>
          </a:prstGeom>
          <a:noFill/>
          <a:ln w="50800">
            <a:solidFill>
              <a:srgbClr val="00FF00"/>
            </a:solidFill>
            <a:miter lim="800000"/>
            <a:headEnd/>
            <a:tailEnd/>
          </a:ln>
          <a:effectLst/>
        </p:spPr>
        <p:txBody>
          <a:bodyPr wrap="square">
            <a:spAutoFit/>
          </a:bodyPr>
          <a:lstStyle/>
          <a:p>
            <a:r>
              <a:rPr lang="en-US" sz="2000" b="1" dirty="0">
                <a:solidFill>
                  <a:srgbClr val="00FF00"/>
                </a:solidFill>
                <a:latin typeface="Courier New" pitchFamily="49" charset="0"/>
              </a:rPr>
              <a:t>(define-</a:t>
            </a:r>
            <a:r>
              <a:rPr lang="en-US" sz="2000" b="1" dirty="0" err="1">
                <a:solidFill>
                  <a:srgbClr val="00FF00"/>
                </a:solidFill>
                <a:latin typeface="Courier New" pitchFamily="49" charset="0"/>
              </a:rPr>
              <a:t>datatype</a:t>
            </a:r>
            <a:r>
              <a:rPr lang="en-US" sz="2000" b="1" dirty="0">
                <a:solidFill>
                  <a:srgbClr val="00FF00"/>
                </a:solidFill>
                <a:latin typeface="Courier New" pitchFamily="49" charset="0"/>
              </a:rPr>
              <a: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 </a:t>
            </a:r>
          </a:p>
          <a:p>
            <a:r>
              <a:rPr lang="en-US" sz="2000" b="1" dirty="0">
                <a:solidFill>
                  <a:srgbClr val="00FF00"/>
                </a:solidFill>
                <a:latin typeface="Courier New" pitchFamily="49" charset="0"/>
              </a:rPr>
              <a:t>  [leaf-node </a:t>
            </a:r>
          </a:p>
          <a:p>
            <a:r>
              <a:rPr lang="en-US" sz="2000" b="1" dirty="0">
                <a:solidFill>
                  <a:srgbClr val="00FF00"/>
                </a:solidFill>
                <a:latin typeface="Courier New" pitchFamily="49" charset="0"/>
              </a:rPr>
              <a:t>    (datum number?)]</a:t>
            </a:r>
          </a:p>
          <a:p>
            <a:r>
              <a:rPr lang="en-US" sz="2000" b="1" dirty="0">
                <a:solidFill>
                  <a:srgbClr val="00FF00"/>
                </a:solidFill>
                <a:latin typeface="Courier New" pitchFamily="49" charset="0"/>
              </a:rPr>
              <a:t>  [interior-node</a:t>
            </a:r>
          </a:p>
          <a:p>
            <a:r>
              <a:rPr lang="en-US" sz="2000" b="1" dirty="0">
                <a:solidFill>
                  <a:srgbClr val="00FF00"/>
                </a:solidFill>
                <a:latin typeface="Courier New" pitchFamily="49" charset="0"/>
              </a:rPr>
              <a:t>    (key symbol?) </a:t>
            </a:r>
          </a:p>
          <a:p>
            <a:r>
              <a:rPr lang="en-US" sz="2000" b="1" dirty="0">
                <a:solidFill>
                  <a:srgbClr val="00FF00"/>
                </a:solidFill>
                <a:latin typeface="Courier New" pitchFamily="49" charset="0"/>
              </a:rPr>
              <a:t>    (left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a:t>
            </a:r>
          </a:p>
          <a:p>
            <a:r>
              <a:rPr lang="en-US" sz="2000" b="1" dirty="0">
                <a:solidFill>
                  <a:srgbClr val="00FF00"/>
                </a:solidFill>
                <a:latin typeface="Courier New" pitchFamily="49" charset="0"/>
              </a:rPr>
              <a:t>    (right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a:t>
            </a:r>
            <a:endParaRPr lang="en-US" sz="2000" dirty="0">
              <a:solidFill>
                <a:srgbClr val="00FF00"/>
              </a:solidFill>
              <a:latin typeface="Courier New" pitchFamily="49" charset="0"/>
            </a:endParaRPr>
          </a:p>
        </p:txBody>
      </p:sp>
    </p:spTree>
    <p:extLst>
      <p:ext uri="{BB962C8B-B14F-4D97-AF65-F5344CB8AC3E}">
        <p14:creationId xmlns:p14="http://schemas.microsoft.com/office/powerpoint/2010/main" val="309351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5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304800"/>
            <a:ext cx="7772400" cy="533400"/>
          </a:xfrm>
        </p:spPr>
        <p:txBody>
          <a:bodyPr/>
          <a:lstStyle/>
          <a:p>
            <a:r>
              <a:rPr lang="en-US" sz="4000" dirty="0"/>
              <a:t>inorder solution</a:t>
            </a:r>
          </a:p>
        </p:txBody>
      </p:sp>
      <p:sp>
        <p:nvSpPr>
          <p:cNvPr id="22531" name="Rectangle 3"/>
          <p:cNvSpPr>
            <a:spLocks noGrp="1" noChangeArrowheads="1"/>
          </p:cNvSpPr>
          <p:nvPr>
            <p:ph type="body" idx="1"/>
          </p:nvPr>
        </p:nvSpPr>
        <p:spPr>
          <a:xfrm>
            <a:off x="533400" y="990600"/>
            <a:ext cx="8001000" cy="5105400"/>
          </a:xfrm>
        </p:spPr>
        <p:txBody>
          <a:bodyPr/>
          <a:lstStyle/>
          <a:p>
            <a:pPr>
              <a:lnSpc>
                <a:spcPct val="95000"/>
              </a:lnSpc>
              <a:spcBef>
                <a:spcPct val="0"/>
              </a:spcBef>
              <a:buFontTx/>
              <a:buNone/>
            </a:pPr>
            <a:r>
              <a:rPr lang="en-US" sz="2800" b="1" dirty="0" err="1">
                <a:solidFill>
                  <a:srgbClr val="00FF00"/>
                </a:solidFill>
              </a:rPr>
              <a:t>Inorder</a:t>
            </a:r>
            <a:r>
              <a:rPr lang="en-US" sz="2800" b="1" dirty="0">
                <a:solidFill>
                  <a:srgbClr val="00FF00"/>
                </a:solidFill>
              </a:rPr>
              <a:t> traversal of interior nodes of a binary tree</a:t>
            </a:r>
            <a:endParaRPr lang="en-US" sz="2800" b="1" dirty="0">
              <a:solidFill>
                <a:srgbClr val="00FF00"/>
              </a:solidFill>
              <a:latin typeface="Courier New" pitchFamily="49" charset="0"/>
            </a:endParaRPr>
          </a:p>
          <a:p>
            <a:pPr>
              <a:lnSpc>
                <a:spcPct val="95000"/>
              </a:lnSpc>
              <a:spcBef>
                <a:spcPct val="0"/>
              </a:spcBef>
              <a:buFontTx/>
              <a:buNone/>
            </a:pPr>
            <a:r>
              <a:rPr lang="en-US" sz="2800" b="1" dirty="0">
                <a:latin typeface="Courier New" pitchFamily="49" charset="0"/>
              </a:rPr>
              <a:t>&gt;</a:t>
            </a:r>
            <a:r>
              <a:rPr lang="en-US" sz="2400" b="1" dirty="0">
                <a:latin typeface="Courier New" pitchFamily="49" charset="0"/>
              </a:rPr>
              <a:t>(define </a:t>
            </a:r>
            <a:r>
              <a:rPr lang="en-US" sz="2400" b="1" dirty="0" err="1">
                <a:latin typeface="Courier New" pitchFamily="49" charset="0"/>
              </a:rPr>
              <a:t>inorder</a:t>
            </a:r>
            <a:endParaRPr lang="en-US" sz="2400" b="1" dirty="0">
              <a:latin typeface="Courier New" pitchFamily="49" charset="0"/>
            </a:endParaRPr>
          </a:p>
          <a:p>
            <a:pPr>
              <a:lnSpc>
                <a:spcPct val="95000"/>
              </a:lnSpc>
              <a:spcBef>
                <a:spcPct val="0"/>
              </a:spcBef>
              <a:buFontTx/>
              <a:buNone/>
            </a:pPr>
            <a:r>
              <a:rPr lang="en-US" sz="2400" b="1" dirty="0">
                <a:latin typeface="Courier New" pitchFamily="49" charset="0"/>
              </a:rPr>
              <a:t>  (lambda (tree)</a:t>
            </a:r>
            <a:endParaRPr lang="en-US" sz="2400" b="1" dirty="0">
              <a:solidFill>
                <a:srgbClr val="00FF00"/>
              </a:solidFill>
              <a:latin typeface="Courier New" pitchFamily="49" charset="0"/>
            </a:endParaRPr>
          </a:p>
          <a:p>
            <a:pPr>
              <a:lnSpc>
                <a:spcPct val="95000"/>
              </a:lnSpc>
              <a:spcBef>
                <a:spcPct val="0"/>
              </a:spcBef>
              <a:buFontTx/>
              <a:buNone/>
            </a:pPr>
            <a:r>
              <a:rPr lang="en-US" sz="2400" b="1" dirty="0">
                <a:latin typeface="Courier New" pitchFamily="49" charset="0"/>
              </a:rPr>
              <a:t>    (cases </a:t>
            </a:r>
            <a:r>
              <a:rPr lang="en-US" sz="2400" b="1" dirty="0" err="1">
                <a:latin typeface="Courier New" pitchFamily="49" charset="0"/>
              </a:rPr>
              <a:t>bintree</a:t>
            </a:r>
            <a:r>
              <a:rPr lang="en-US" sz="2400" b="1" dirty="0">
                <a:latin typeface="Courier New" pitchFamily="49" charset="0"/>
              </a:rPr>
              <a:t> tree </a:t>
            </a:r>
            <a:r>
              <a:rPr lang="en-US" sz="2400" b="1" dirty="0">
                <a:solidFill>
                  <a:srgbClr val="00FF00"/>
                </a:solidFill>
                <a:latin typeface="Courier New" pitchFamily="49" charset="0"/>
              </a:rPr>
              <a:t>; let's write it</a:t>
            </a:r>
            <a:endParaRPr lang="en-US" sz="2400" b="1" dirty="0">
              <a:latin typeface="Courier New" pitchFamily="49" charset="0"/>
            </a:endParaRPr>
          </a:p>
          <a:p>
            <a:pPr>
              <a:lnSpc>
                <a:spcPct val="95000"/>
              </a:lnSpc>
              <a:spcBef>
                <a:spcPct val="0"/>
              </a:spcBef>
              <a:buFontTx/>
              <a:buNone/>
            </a:pPr>
            <a:r>
              <a:rPr lang="en-US" sz="2400" b="1" dirty="0">
                <a:latin typeface="Courier New" pitchFamily="49" charset="0"/>
              </a:rPr>
              <a:t>      [leaf-node (datum) '()]</a:t>
            </a:r>
          </a:p>
          <a:p>
            <a:pPr>
              <a:lnSpc>
                <a:spcPct val="95000"/>
              </a:lnSpc>
              <a:spcBef>
                <a:spcPct val="0"/>
              </a:spcBef>
              <a:buFontTx/>
              <a:buNone/>
            </a:pPr>
            <a:r>
              <a:rPr lang="en-US" sz="2400" b="1" dirty="0">
                <a:latin typeface="Courier New" pitchFamily="49" charset="0"/>
              </a:rPr>
              <a:t>      [interior-node (key left right)</a:t>
            </a:r>
          </a:p>
          <a:p>
            <a:pPr>
              <a:lnSpc>
                <a:spcPct val="95000"/>
              </a:lnSpc>
              <a:spcBef>
                <a:spcPct val="0"/>
              </a:spcBef>
              <a:buFontTx/>
              <a:buNone/>
            </a:pPr>
            <a:r>
              <a:rPr lang="en-US" sz="2400" b="1" dirty="0">
                <a:latin typeface="Courier New" pitchFamily="49" charset="0"/>
              </a:rPr>
              <a:t>        (append (</a:t>
            </a:r>
            <a:r>
              <a:rPr lang="en-US" sz="2400" b="1" dirty="0" err="1">
                <a:latin typeface="Courier New" pitchFamily="49" charset="0"/>
              </a:rPr>
              <a:t>inorder</a:t>
            </a:r>
            <a:r>
              <a:rPr lang="en-US" sz="2400" b="1" dirty="0">
                <a:latin typeface="Courier New" pitchFamily="49" charset="0"/>
              </a:rPr>
              <a:t> left) </a:t>
            </a:r>
            <a:br>
              <a:rPr lang="en-US" sz="2400" b="1" dirty="0">
                <a:latin typeface="Courier New" pitchFamily="49" charset="0"/>
              </a:rPr>
            </a:br>
            <a:r>
              <a:rPr lang="en-US" sz="2400" b="1" dirty="0">
                <a:latin typeface="Courier New" pitchFamily="49" charset="0"/>
              </a:rPr>
              <a:t>              (list key) </a:t>
            </a:r>
            <a:br>
              <a:rPr lang="en-US" sz="2400" b="1" dirty="0">
                <a:latin typeface="Courier New" pitchFamily="49" charset="0"/>
              </a:rPr>
            </a:br>
            <a:r>
              <a:rPr lang="en-US" sz="2400" b="1" dirty="0">
                <a:latin typeface="Courier New" pitchFamily="49" charset="0"/>
              </a:rPr>
              <a:t>              (</a:t>
            </a:r>
            <a:r>
              <a:rPr lang="en-US" sz="2400" b="1" dirty="0" err="1">
                <a:latin typeface="Courier New" pitchFamily="49" charset="0"/>
              </a:rPr>
              <a:t>inorder</a:t>
            </a:r>
            <a:r>
              <a:rPr lang="en-US" sz="2400" b="1" dirty="0">
                <a:latin typeface="Courier New" pitchFamily="49" charset="0"/>
              </a:rPr>
              <a:t> right))])))</a:t>
            </a:r>
          </a:p>
          <a:p>
            <a:pPr>
              <a:lnSpc>
                <a:spcPct val="95000"/>
              </a:lnSpc>
              <a:spcBef>
                <a:spcPct val="0"/>
              </a:spcBef>
              <a:buFontTx/>
              <a:buNone/>
            </a:pPr>
            <a:endParaRPr lang="en-US" sz="2400" dirty="0">
              <a:latin typeface="Courier New" pitchFamily="49" charset="0"/>
            </a:endParaRPr>
          </a:p>
          <a:p>
            <a:pPr>
              <a:lnSpc>
                <a:spcPct val="95000"/>
              </a:lnSpc>
              <a:spcBef>
                <a:spcPct val="0"/>
              </a:spcBef>
              <a:buFontTx/>
              <a:buNone/>
            </a:pPr>
            <a:endParaRPr lang="en-US" sz="1400" dirty="0">
              <a:latin typeface="Courier New" pitchFamily="49" charset="0"/>
            </a:endParaRPr>
          </a:p>
          <a:p>
            <a:pPr>
              <a:lnSpc>
                <a:spcPct val="80000"/>
              </a:lnSpc>
              <a:spcBef>
                <a:spcPct val="0"/>
              </a:spcBef>
              <a:buFontTx/>
              <a:buNone/>
            </a:pPr>
            <a:endParaRPr lang="en-US" sz="1400" b="1" dirty="0">
              <a:latin typeface="Courier New" pitchFamily="49" charset="0"/>
            </a:endParaRPr>
          </a:p>
        </p:txBody>
      </p:sp>
      <p:sp>
        <p:nvSpPr>
          <p:cNvPr id="22532" name="Text Box 4"/>
          <p:cNvSpPr txBox="1">
            <a:spLocks noChangeArrowheads="1"/>
          </p:cNvSpPr>
          <p:nvPr/>
        </p:nvSpPr>
        <p:spPr bwMode="auto">
          <a:xfrm>
            <a:off x="152400" y="4419600"/>
            <a:ext cx="5638800" cy="2276475"/>
          </a:xfrm>
          <a:prstGeom prst="rect">
            <a:avLst/>
          </a:prstGeom>
          <a:noFill/>
          <a:ln w="50800">
            <a:solidFill>
              <a:srgbClr val="00FF00"/>
            </a:solidFill>
            <a:miter lim="800000"/>
            <a:headEnd/>
            <a:tailEnd/>
          </a:ln>
          <a:effectLst/>
        </p:spPr>
        <p:txBody>
          <a:bodyPr wrap="square">
            <a:spAutoFit/>
          </a:bodyPr>
          <a:lstStyle/>
          <a:p>
            <a:r>
              <a:rPr lang="en-US" sz="2000" b="1" dirty="0">
                <a:solidFill>
                  <a:srgbClr val="00FF00"/>
                </a:solidFill>
                <a:latin typeface="Courier New" pitchFamily="49" charset="0"/>
              </a:rPr>
              <a:t>(define-</a:t>
            </a:r>
            <a:r>
              <a:rPr lang="en-US" sz="2000" b="1" dirty="0" err="1">
                <a:solidFill>
                  <a:srgbClr val="00FF00"/>
                </a:solidFill>
                <a:latin typeface="Courier New" pitchFamily="49" charset="0"/>
              </a:rPr>
              <a:t>datatype</a:t>
            </a:r>
            <a:r>
              <a:rPr lang="en-US" sz="2000" b="1" dirty="0">
                <a:solidFill>
                  <a:srgbClr val="00FF00"/>
                </a:solidFill>
                <a:latin typeface="Courier New" pitchFamily="49" charset="0"/>
              </a:rPr>
              <a: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 </a:t>
            </a:r>
          </a:p>
          <a:p>
            <a:r>
              <a:rPr lang="en-US" sz="2000" b="1" dirty="0">
                <a:solidFill>
                  <a:srgbClr val="00FF00"/>
                </a:solidFill>
                <a:latin typeface="Courier New" pitchFamily="49" charset="0"/>
              </a:rPr>
              <a:t>  [leaf-node </a:t>
            </a:r>
          </a:p>
          <a:p>
            <a:r>
              <a:rPr lang="en-US" sz="2000" b="1" dirty="0">
                <a:solidFill>
                  <a:srgbClr val="00FF00"/>
                </a:solidFill>
                <a:latin typeface="Courier New" pitchFamily="49" charset="0"/>
              </a:rPr>
              <a:t>    (datum number?)]</a:t>
            </a:r>
          </a:p>
          <a:p>
            <a:r>
              <a:rPr lang="en-US" sz="2000" b="1" dirty="0">
                <a:solidFill>
                  <a:srgbClr val="00FF00"/>
                </a:solidFill>
                <a:latin typeface="Courier New" pitchFamily="49" charset="0"/>
              </a:rPr>
              <a:t>  [interior-node</a:t>
            </a:r>
          </a:p>
          <a:p>
            <a:r>
              <a:rPr lang="en-US" sz="2000" b="1" dirty="0">
                <a:solidFill>
                  <a:srgbClr val="00FF00"/>
                </a:solidFill>
                <a:latin typeface="Courier New" pitchFamily="49" charset="0"/>
              </a:rPr>
              <a:t>    (key symbol?) </a:t>
            </a:r>
          </a:p>
          <a:p>
            <a:r>
              <a:rPr lang="en-US" sz="2000" b="1" dirty="0">
                <a:solidFill>
                  <a:srgbClr val="00FF00"/>
                </a:solidFill>
                <a:latin typeface="Courier New" pitchFamily="49" charset="0"/>
              </a:rPr>
              <a:t>    (left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a:t>
            </a:r>
          </a:p>
          <a:p>
            <a:r>
              <a:rPr lang="en-US" sz="2000" b="1" dirty="0">
                <a:solidFill>
                  <a:srgbClr val="00FF00"/>
                </a:solidFill>
                <a:latin typeface="Courier New" pitchFamily="49" charset="0"/>
              </a:rPr>
              <a:t>    (right </a:t>
            </a:r>
            <a:r>
              <a:rPr lang="en-US" sz="2000" b="1" dirty="0" err="1">
                <a:solidFill>
                  <a:srgbClr val="00FF00"/>
                </a:solidFill>
                <a:latin typeface="Courier New" pitchFamily="49" charset="0"/>
              </a:rPr>
              <a:t>bintree</a:t>
            </a:r>
            <a:r>
              <a:rPr lang="en-US" sz="2000" b="1" dirty="0">
                <a:solidFill>
                  <a:srgbClr val="00FF00"/>
                </a:solidFill>
                <a:latin typeface="Courier New" pitchFamily="49" charset="0"/>
              </a:rPr>
              <a:t>?)])</a:t>
            </a:r>
            <a:endParaRPr lang="en-US" sz="2000" dirty="0">
              <a:solidFill>
                <a:srgbClr val="00FF00"/>
              </a:solidFill>
              <a:latin typeface="Courier New" pitchFamily="49" charset="0"/>
            </a:endParaRPr>
          </a:p>
        </p:txBody>
      </p:sp>
    </p:spTree>
    <p:extLst>
      <p:ext uri="{BB962C8B-B14F-4D97-AF65-F5344CB8AC3E}">
        <p14:creationId xmlns:p14="http://schemas.microsoft.com/office/powerpoint/2010/main" val="239240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304800"/>
            <a:ext cx="7772400" cy="609600"/>
          </a:xfrm>
        </p:spPr>
        <p:txBody>
          <a:bodyPr/>
          <a:lstStyle/>
          <a:p>
            <a:r>
              <a:rPr lang="en-US" sz="4000" dirty="0"/>
              <a:t>s-list datatype (for A11a)</a:t>
            </a:r>
          </a:p>
        </p:txBody>
      </p:sp>
      <p:sp>
        <p:nvSpPr>
          <p:cNvPr id="23555" name="Rectangle 3"/>
          <p:cNvSpPr>
            <a:spLocks noGrp="1" noChangeArrowheads="1"/>
          </p:cNvSpPr>
          <p:nvPr>
            <p:ph type="body" idx="1"/>
          </p:nvPr>
        </p:nvSpPr>
        <p:spPr>
          <a:xfrm>
            <a:off x="228600" y="990600"/>
            <a:ext cx="8610600" cy="5638800"/>
          </a:xfrm>
        </p:spPr>
        <p:txBody>
          <a:bodyPr/>
          <a:lstStyle/>
          <a:p>
            <a:pPr>
              <a:lnSpc>
                <a:spcPct val="90000"/>
              </a:lnSpc>
              <a:spcBef>
                <a:spcPct val="0"/>
              </a:spcBef>
              <a:buFontTx/>
              <a:buNone/>
            </a:pPr>
            <a:r>
              <a:rPr lang="en-US" sz="2400" b="1" dirty="0">
                <a:latin typeface="Courier New" pitchFamily="49" charset="0"/>
              </a:rPr>
              <a:t>(define-datatype symbol-</a:t>
            </a:r>
            <a:r>
              <a:rPr lang="en-US" sz="2400" b="1" dirty="0" err="1">
                <a:latin typeface="Courier New" pitchFamily="49" charset="0"/>
              </a:rPr>
              <a:t>exp</a:t>
            </a:r>
            <a:r>
              <a:rPr lang="en-US" sz="2400" b="1" dirty="0">
                <a:latin typeface="Courier New" pitchFamily="49" charset="0"/>
              </a:rPr>
              <a:t> symbol-</a:t>
            </a:r>
            <a:r>
              <a:rPr lang="en-US" sz="2400" b="1" dirty="0" err="1">
                <a:latin typeface="Courier New" pitchFamily="49" charset="0"/>
              </a:rPr>
              <a:t>exp</a:t>
            </a:r>
            <a:r>
              <a:rPr lang="en-US" sz="2400" b="1" dirty="0">
                <a:latin typeface="Courier New" pitchFamily="49" charset="0"/>
              </a:rPr>
              <a:t>? </a:t>
            </a:r>
          </a:p>
          <a:p>
            <a:pPr>
              <a:lnSpc>
                <a:spcPct val="90000"/>
              </a:lnSpc>
              <a:spcBef>
                <a:spcPct val="0"/>
              </a:spcBef>
              <a:buFontTx/>
              <a:buNone/>
            </a:pPr>
            <a:r>
              <a:rPr lang="en-US" sz="2400" b="1" dirty="0">
                <a:latin typeface="Courier New" pitchFamily="49" charset="0"/>
              </a:rPr>
              <a:t>  [symbol-symbol-</a:t>
            </a:r>
            <a:r>
              <a:rPr lang="en-US" sz="2400" b="1" dirty="0" err="1">
                <a:latin typeface="Courier New" pitchFamily="49" charset="0"/>
              </a:rPr>
              <a:t>exp</a:t>
            </a:r>
            <a:endParaRPr lang="en-US" sz="2400" b="1" dirty="0">
              <a:latin typeface="Courier New" pitchFamily="49" charset="0"/>
            </a:endParaRPr>
          </a:p>
          <a:p>
            <a:pPr>
              <a:lnSpc>
                <a:spcPct val="90000"/>
              </a:lnSpc>
              <a:spcBef>
                <a:spcPct val="0"/>
              </a:spcBef>
              <a:buFontTx/>
              <a:buNone/>
            </a:pPr>
            <a:r>
              <a:rPr lang="en-US" sz="2400" b="1" dirty="0">
                <a:latin typeface="Courier New" pitchFamily="49" charset="0"/>
              </a:rPr>
              <a:t>    (data symbol?)]</a:t>
            </a:r>
          </a:p>
          <a:p>
            <a:pPr>
              <a:lnSpc>
                <a:spcPct val="90000"/>
              </a:lnSpc>
              <a:spcBef>
                <a:spcPct val="0"/>
              </a:spcBef>
              <a:buFontTx/>
              <a:buNone/>
            </a:pPr>
            <a:r>
              <a:rPr lang="en-US" sz="2400" b="1" dirty="0">
                <a:latin typeface="Courier New" pitchFamily="49" charset="0"/>
              </a:rPr>
              <a:t>  [s-list-symbol-</a:t>
            </a:r>
            <a:r>
              <a:rPr lang="en-US" sz="2400" b="1" dirty="0" err="1">
                <a:latin typeface="Courier New" pitchFamily="49" charset="0"/>
              </a:rPr>
              <a:t>exp</a:t>
            </a:r>
            <a:endParaRPr lang="en-US" sz="2400" b="1" dirty="0">
              <a:latin typeface="Courier New" pitchFamily="49" charset="0"/>
            </a:endParaRPr>
          </a:p>
          <a:p>
            <a:pPr>
              <a:lnSpc>
                <a:spcPct val="90000"/>
              </a:lnSpc>
              <a:spcBef>
                <a:spcPct val="0"/>
              </a:spcBef>
              <a:buFontTx/>
              <a:buNone/>
            </a:pPr>
            <a:r>
              <a:rPr lang="en-US" sz="2400" b="1" dirty="0">
                <a:latin typeface="Courier New" pitchFamily="49" charset="0"/>
              </a:rPr>
              <a:t>    (data s-list?)])</a:t>
            </a:r>
          </a:p>
          <a:p>
            <a:pPr>
              <a:lnSpc>
                <a:spcPct val="90000"/>
              </a:lnSpc>
              <a:spcBef>
                <a:spcPct val="55000"/>
              </a:spcBef>
              <a:buFontTx/>
              <a:buNone/>
            </a:pPr>
            <a:r>
              <a:rPr lang="en-US" sz="2400" b="1" dirty="0">
                <a:latin typeface="Courier New" pitchFamily="49" charset="0"/>
              </a:rPr>
              <a:t>(define-datatype s-list </a:t>
            </a:r>
            <a:r>
              <a:rPr lang="en-US" sz="2400" b="1" dirty="0" err="1">
                <a:latin typeface="Courier New" pitchFamily="49" charset="0"/>
              </a:rPr>
              <a:t>s-list</a:t>
            </a:r>
            <a:r>
              <a:rPr lang="en-US" sz="2400" b="1" dirty="0">
                <a:latin typeface="Courier New" pitchFamily="49" charset="0"/>
              </a:rPr>
              <a:t>? </a:t>
            </a:r>
          </a:p>
          <a:p>
            <a:pPr>
              <a:lnSpc>
                <a:spcPct val="90000"/>
              </a:lnSpc>
              <a:spcBef>
                <a:spcPct val="0"/>
              </a:spcBef>
              <a:buFontTx/>
              <a:buNone/>
            </a:pPr>
            <a:r>
              <a:rPr lang="en-US" sz="2400" b="1" dirty="0">
                <a:latin typeface="Courier New" pitchFamily="49" charset="0"/>
              </a:rPr>
              <a:t>  [an-s-list   </a:t>
            </a:r>
          </a:p>
          <a:p>
            <a:pPr>
              <a:lnSpc>
                <a:spcPct val="90000"/>
              </a:lnSpc>
              <a:spcBef>
                <a:spcPct val="0"/>
              </a:spcBef>
              <a:buFontTx/>
              <a:buNone/>
            </a:pPr>
            <a:r>
              <a:rPr lang="en-US" sz="2400" b="1" dirty="0">
                <a:latin typeface="Courier New" pitchFamily="49" charset="0"/>
              </a:rPr>
              <a:t>    (data (list-of symbol-</a:t>
            </a:r>
            <a:r>
              <a:rPr lang="en-US" sz="2400" b="1" dirty="0" err="1">
                <a:latin typeface="Courier New" pitchFamily="49" charset="0"/>
              </a:rPr>
              <a:t>exp</a:t>
            </a:r>
            <a:r>
              <a:rPr lang="en-US" sz="2400" b="1" dirty="0">
                <a:latin typeface="Courier New" pitchFamily="49" charset="0"/>
              </a:rPr>
              <a:t>?))])</a:t>
            </a:r>
          </a:p>
          <a:p>
            <a:pPr>
              <a:lnSpc>
                <a:spcPct val="90000"/>
              </a:lnSpc>
              <a:spcBef>
                <a:spcPct val="50000"/>
              </a:spcBef>
              <a:buFontTx/>
              <a:buNone/>
            </a:pPr>
            <a:r>
              <a:rPr lang="en-US" sz="2400" b="1" dirty="0">
                <a:latin typeface="Courier New" pitchFamily="49" charset="0"/>
              </a:rPr>
              <a:t>(define list-of  </a:t>
            </a:r>
            <a:r>
              <a:rPr lang="en-US" sz="2400" b="1" dirty="0">
                <a:solidFill>
                  <a:srgbClr val="00FF00"/>
                </a:solidFill>
                <a:latin typeface="Courier New" pitchFamily="49" charset="0"/>
              </a:rPr>
              <a:t>; defined in chez-</a:t>
            </a:r>
            <a:r>
              <a:rPr lang="en-US" sz="2400" b="1" dirty="0" err="1">
                <a:solidFill>
                  <a:srgbClr val="00FF00"/>
                </a:solidFill>
                <a:latin typeface="Courier New" pitchFamily="49" charset="0"/>
              </a:rPr>
              <a:t>init.ss</a:t>
            </a:r>
            <a:endParaRPr lang="en-US" sz="2400" b="1" dirty="0">
              <a:solidFill>
                <a:srgbClr val="00FF00"/>
              </a:solidFill>
              <a:latin typeface="Courier New" pitchFamily="49" charset="0"/>
            </a:endParaRPr>
          </a:p>
          <a:p>
            <a:pPr>
              <a:lnSpc>
                <a:spcPct val="90000"/>
              </a:lnSpc>
              <a:spcBef>
                <a:spcPct val="0"/>
              </a:spcBef>
              <a:buFontTx/>
              <a:buNone/>
            </a:pPr>
            <a:r>
              <a:rPr lang="en-US" sz="2400" b="1" dirty="0">
                <a:latin typeface="Courier New" pitchFamily="49" charset="0"/>
              </a:rPr>
              <a:t>  (lambda (</a:t>
            </a:r>
            <a:r>
              <a:rPr lang="en-US" sz="2400" b="1" dirty="0" err="1">
                <a:latin typeface="Courier New" pitchFamily="49" charset="0"/>
              </a:rPr>
              <a:t>pred</a:t>
            </a:r>
            <a:r>
              <a:rPr lang="en-US" sz="2400" b="1" dirty="0">
                <a:latin typeface="Courier New" pitchFamily="49" charset="0"/>
              </a:rPr>
              <a:t>)</a:t>
            </a:r>
          </a:p>
          <a:p>
            <a:pPr>
              <a:lnSpc>
                <a:spcPct val="90000"/>
              </a:lnSpc>
              <a:spcBef>
                <a:spcPct val="0"/>
              </a:spcBef>
              <a:buFontTx/>
              <a:buNone/>
            </a:pPr>
            <a:r>
              <a:rPr lang="en-US" sz="2400" b="1" dirty="0">
                <a:latin typeface="Courier New" pitchFamily="49" charset="0"/>
              </a:rPr>
              <a:t>    (lambda (</a:t>
            </a:r>
            <a:r>
              <a:rPr lang="en-US" sz="2400" b="1" dirty="0" err="1">
                <a:latin typeface="Courier New" pitchFamily="49" charset="0"/>
              </a:rPr>
              <a:t>val</a:t>
            </a:r>
            <a:r>
              <a:rPr lang="en-US" sz="2400" b="1" dirty="0">
                <a:latin typeface="Courier New" pitchFamily="49" charset="0"/>
              </a:rPr>
              <a:t>)</a:t>
            </a:r>
          </a:p>
          <a:p>
            <a:pPr>
              <a:lnSpc>
                <a:spcPct val="90000"/>
              </a:lnSpc>
              <a:spcBef>
                <a:spcPct val="0"/>
              </a:spcBef>
              <a:buFontTx/>
              <a:buNone/>
            </a:pPr>
            <a:r>
              <a:rPr lang="en-US" sz="2400" b="1" dirty="0">
                <a:latin typeface="Courier New" pitchFamily="49" charset="0"/>
              </a:rPr>
              <a:t>      (or (null? </a:t>
            </a:r>
            <a:r>
              <a:rPr lang="en-US" sz="2400" b="1" dirty="0" err="1">
                <a:latin typeface="Courier New" pitchFamily="49" charset="0"/>
              </a:rPr>
              <a:t>val</a:t>
            </a:r>
            <a:r>
              <a:rPr lang="en-US" sz="2400" b="1" dirty="0">
                <a:latin typeface="Courier New" pitchFamily="49" charset="0"/>
              </a:rPr>
              <a:t>)</a:t>
            </a:r>
          </a:p>
          <a:p>
            <a:pPr>
              <a:lnSpc>
                <a:spcPct val="90000"/>
              </a:lnSpc>
              <a:spcBef>
                <a:spcPct val="0"/>
              </a:spcBef>
              <a:buFontTx/>
              <a:buNone/>
            </a:pPr>
            <a:r>
              <a:rPr lang="en-US" sz="2400" b="1" dirty="0">
                <a:latin typeface="Courier New" pitchFamily="49" charset="0"/>
              </a:rPr>
              <a:t>          (and (pair? </a:t>
            </a:r>
            <a:r>
              <a:rPr lang="en-US" sz="2400" b="1" dirty="0" err="1">
                <a:latin typeface="Courier New" pitchFamily="49" charset="0"/>
              </a:rPr>
              <a:t>val</a:t>
            </a:r>
            <a:r>
              <a:rPr lang="en-US" sz="2400" b="1" dirty="0">
                <a:latin typeface="Courier New" pitchFamily="49" charset="0"/>
              </a:rPr>
              <a:t>)</a:t>
            </a:r>
          </a:p>
          <a:p>
            <a:pPr>
              <a:lnSpc>
                <a:spcPct val="90000"/>
              </a:lnSpc>
              <a:spcBef>
                <a:spcPct val="0"/>
              </a:spcBef>
              <a:buFontTx/>
              <a:buNone/>
            </a:pPr>
            <a:r>
              <a:rPr lang="en-US" sz="2400" b="1" dirty="0">
                <a:latin typeface="Courier New" pitchFamily="49" charset="0"/>
              </a:rPr>
              <a:t>               (</a:t>
            </a:r>
            <a:r>
              <a:rPr lang="en-US" sz="2400" b="1" dirty="0" err="1">
                <a:latin typeface="Courier New" pitchFamily="49" charset="0"/>
              </a:rPr>
              <a:t>pred</a:t>
            </a:r>
            <a:r>
              <a:rPr lang="en-US" sz="2400" b="1" dirty="0">
                <a:latin typeface="Courier New" pitchFamily="49" charset="0"/>
              </a:rPr>
              <a:t> (car </a:t>
            </a:r>
            <a:r>
              <a:rPr lang="en-US" sz="2400" b="1" dirty="0" err="1">
                <a:latin typeface="Courier New" pitchFamily="49" charset="0"/>
              </a:rPr>
              <a:t>val</a:t>
            </a:r>
            <a:r>
              <a:rPr lang="en-US" sz="2400" b="1" dirty="0">
                <a:latin typeface="Courier New" pitchFamily="49" charset="0"/>
              </a:rPr>
              <a:t>))</a:t>
            </a:r>
          </a:p>
          <a:p>
            <a:pPr>
              <a:lnSpc>
                <a:spcPct val="90000"/>
              </a:lnSpc>
              <a:spcBef>
                <a:spcPct val="0"/>
              </a:spcBef>
              <a:buFontTx/>
              <a:buNone/>
            </a:pPr>
            <a:r>
              <a:rPr lang="en-US" sz="2400" b="1" dirty="0">
                <a:latin typeface="Courier New" pitchFamily="49" charset="0"/>
              </a:rPr>
              <a:t>               ((list-of </a:t>
            </a:r>
            <a:r>
              <a:rPr lang="en-US" sz="2400" b="1" dirty="0" err="1">
                <a:latin typeface="Courier New" pitchFamily="49" charset="0"/>
              </a:rPr>
              <a:t>pred</a:t>
            </a:r>
            <a:r>
              <a:rPr lang="en-US" sz="2400" b="1" dirty="0">
                <a:latin typeface="Courier New" pitchFamily="49" charset="0"/>
              </a:rPr>
              <a:t>) (cdr </a:t>
            </a:r>
            <a:r>
              <a:rPr lang="en-US" sz="2400" b="1" dirty="0" err="1">
                <a:latin typeface="Courier New" pitchFamily="49" charset="0"/>
              </a:rPr>
              <a:t>val</a:t>
            </a:r>
            <a:r>
              <a:rPr lang="en-US" sz="2400" b="1" dirty="0">
                <a:latin typeface="Courier New" pitchFamily="49" charset="0"/>
              </a:rPr>
              <a:t>)))))))</a:t>
            </a:r>
          </a:p>
          <a:p>
            <a:pPr>
              <a:lnSpc>
                <a:spcPct val="90000"/>
              </a:lnSpc>
              <a:spcBef>
                <a:spcPct val="0"/>
              </a:spcBef>
              <a:buFontTx/>
              <a:buNone/>
            </a:pPr>
            <a:endParaRPr lang="en-US" sz="2400" b="1" dirty="0">
              <a:latin typeface="Courier New" pitchFamily="49" charset="0"/>
            </a:endParaRPr>
          </a:p>
          <a:p>
            <a:pPr>
              <a:lnSpc>
                <a:spcPct val="90000"/>
              </a:lnSpc>
              <a:buFontTx/>
              <a:buNone/>
            </a:pPr>
            <a:endParaRPr lang="en-US" sz="2400" b="1" dirty="0">
              <a:latin typeface="Courier New" pitchFamily="49" charset="0"/>
            </a:endParaRPr>
          </a:p>
        </p:txBody>
      </p:sp>
      <p:sp>
        <p:nvSpPr>
          <p:cNvPr id="23556" name="Text Box 4"/>
          <p:cNvSpPr txBox="1">
            <a:spLocks noChangeArrowheads="1"/>
          </p:cNvSpPr>
          <p:nvPr/>
        </p:nvSpPr>
        <p:spPr bwMode="auto">
          <a:xfrm>
            <a:off x="7467600" y="990600"/>
            <a:ext cx="1235075" cy="457200"/>
          </a:xfrm>
          <a:prstGeom prst="rect">
            <a:avLst/>
          </a:prstGeom>
          <a:noFill/>
          <a:ln w="9525">
            <a:noFill/>
            <a:miter lim="800000"/>
            <a:headEnd/>
            <a:tailEnd/>
          </a:ln>
          <a:effectLst/>
        </p:spPr>
        <p:txBody>
          <a:bodyPr>
            <a:spAutoFit/>
          </a:bodyPr>
          <a:lstStyle/>
          <a:p>
            <a:endParaRPr lang="en-US">
              <a:latin typeface="Arial" charset="0"/>
            </a:endParaRPr>
          </a:p>
        </p:txBody>
      </p:sp>
      <p:sp>
        <p:nvSpPr>
          <p:cNvPr id="23557" name="Text Box 5"/>
          <p:cNvSpPr txBox="1">
            <a:spLocks noChangeArrowheads="1"/>
          </p:cNvSpPr>
          <p:nvPr/>
        </p:nvSpPr>
        <p:spPr bwMode="auto">
          <a:xfrm>
            <a:off x="6400800" y="1447800"/>
            <a:ext cx="2590800" cy="1815882"/>
          </a:xfrm>
          <a:prstGeom prst="rect">
            <a:avLst/>
          </a:prstGeom>
          <a:noFill/>
          <a:ln w="9525">
            <a:noFill/>
            <a:miter lim="800000"/>
            <a:headEnd/>
            <a:tailEnd/>
          </a:ln>
          <a:effectLst/>
        </p:spPr>
        <p:txBody>
          <a:bodyPr wrap="square">
            <a:spAutoFit/>
          </a:bodyPr>
          <a:lstStyle/>
          <a:p>
            <a:r>
              <a:rPr lang="en-US" sz="2800" b="1" dirty="0">
                <a:solidFill>
                  <a:srgbClr val="00FF00"/>
                </a:solidFill>
                <a:latin typeface="Arial" charset="0"/>
              </a:rPr>
              <a:t>What does the type of </a:t>
            </a:r>
            <a:r>
              <a:rPr lang="en-US" sz="2800" b="1" dirty="0">
                <a:solidFill>
                  <a:srgbClr val="00FF00"/>
                </a:solidFill>
                <a:latin typeface="Courier New" pitchFamily="49" charset="0"/>
              </a:rPr>
              <a:t>list-of have to be?</a:t>
            </a:r>
            <a:endParaRPr lang="en-US" sz="2800" b="1" dirty="0">
              <a:solidFill>
                <a:srgbClr val="00FF00"/>
              </a:solidFill>
              <a:latin typeface="Arial" charset="0"/>
            </a:endParaRPr>
          </a:p>
        </p:txBody>
      </p:sp>
    </p:spTree>
    <p:extLst>
      <p:ext uri="{BB962C8B-B14F-4D97-AF65-F5344CB8AC3E}">
        <p14:creationId xmlns:p14="http://schemas.microsoft.com/office/powerpoint/2010/main" val="249679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5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55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55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555">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5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555">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55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235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 DATATYPE </a:t>
            </a:r>
            <a:br>
              <a:rPr lang="en-US" dirty="0"/>
            </a:br>
            <a:r>
              <a:rPr lang="en-US" dirty="0"/>
              <a:t>FOR PROGRAM CODE</a:t>
            </a:r>
          </a:p>
        </p:txBody>
      </p:sp>
      <p:sp>
        <p:nvSpPr>
          <p:cNvPr id="5" name="Text Placeholder 4"/>
          <p:cNvSpPr>
            <a:spLocks noGrp="1"/>
          </p:cNvSpPr>
          <p:nvPr>
            <p:ph type="body" idx="1"/>
          </p:nvPr>
        </p:nvSpPr>
        <p:spPr/>
        <p:txBody>
          <a:bodyPr/>
          <a:lstStyle/>
          <a:p>
            <a:r>
              <a:rPr lang="en-US" dirty="0"/>
              <a:t>"I doubt that we'll get through this part today," </a:t>
            </a:r>
            <a:br>
              <a:rPr lang="en-US" dirty="0"/>
            </a:br>
            <a:r>
              <a:rPr lang="en-US" dirty="0"/>
              <a:t>Tom schemed parenthetically.</a:t>
            </a:r>
          </a:p>
        </p:txBody>
      </p:sp>
    </p:spTree>
    <p:extLst>
      <p:ext uri="{BB962C8B-B14F-4D97-AF65-F5344CB8AC3E}">
        <p14:creationId xmlns:p14="http://schemas.microsoft.com/office/powerpoint/2010/main" val="354909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688145" y="228600"/>
            <a:ext cx="7772400" cy="990600"/>
          </a:xfrm>
        </p:spPr>
        <p:txBody>
          <a:bodyPr/>
          <a:lstStyle/>
          <a:p>
            <a:r>
              <a:rPr lang="en-US" dirty="0"/>
              <a:t>Programs as data</a:t>
            </a:r>
          </a:p>
        </p:txBody>
      </p:sp>
      <p:sp>
        <p:nvSpPr>
          <p:cNvPr id="91139" name="Rectangle 3"/>
          <p:cNvSpPr>
            <a:spLocks noGrp="1" noChangeArrowheads="1"/>
          </p:cNvSpPr>
          <p:nvPr>
            <p:ph type="body" idx="1"/>
          </p:nvPr>
        </p:nvSpPr>
        <p:spPr>
          <a:xfrm>
            <a:off x="0" y="1219200"/>
            <a:ext cx="8460545" cy="3581400"/>
          </a:xfrm>
        </p:spPr>
        <p:txBody>
          <a:bodyPr/>
          <a:lstStyle/>
          <a:p>
            <a:r>
              <a:rPr lang="en-US" dirty="0"/>
              <a:t>A </a:t>
            </a:r>
            <a:r>
              <a:rPr lang="en-US" dirty="0">
                <a:solidFill>
                  <a:srgbClr val="00FF00"/>
                </a:solidFill>
              </a:rPr>
              <a:t>program</a:t>
            </a:r>
            <a:r>
              <a:rPr lang="en-US" dirty="0"/>
              <a:t> in any language really is </a:t>
            </a:r>
            <a:r>
              <a:rPr lang="en-US" dirty="0">
                <a:solidFill>
                  <a:srgbClr val="00FF00"/>
                </a:solidFill>
              </a:rPr>
              <a:t>data</a:t>
            </a:r>
          </a:p>
          <a:p>
            <a:pPr lvl="1"/>
            <a:r>
              <a:rPr lang="en-US" dirty="0"/>
              <a:t>to be interpreted by …</a:t>
            </a:r>
          </a:p>
          <a:p>
            <a:r>
              <a:rPr lang="en-US" dirty="0"/>
              <a:t>Scheme makes the relationship more explicit.</a:t>
            </a:r>
          </a:p>
          <a:p>
            <a:pPr lvl="1"/>
            <a:r>
              <a:rPr lang="en-US" dirty="0"/>
              <a:t>Same syntax for programs and data</a:t>
            </a:r>
          </a:p>
          <a:p>
            <a:pPr lvl="1"/>
            <a:r>
              <a:rPr lang="en-US" dirty="0" err="1"/>
              <a:t>eval</a:t>
            </a:r>
            <a:r>
              <a:rPr lang="en-US" dirty="0"/>
              <a:t> (which you are not allowed to use in your interpreter </a:t>
            </a:r>
            <a:r>
              <a:rPr lang="en-US" dirty="0">
                <a:sym typeface="Wingdings" pitchFamily="2" charset="2"/>
              </a:rPr>
              <a:t> </a:t>
            </a:r>
            <a:r>
              <a:rPr lang="en-US" dirty="0"/>
              <a:t>)</a:t>
            </a:r>
          </a:p>
        </p:txBody>
      </p:sp>
      <p:sp>
        <p:nvSpPr>
          <p:cNvPr id="2" name="TextBox 1"/>
          <p:cNvSpPr txBox="1"/>
          <p:nvPr/>
        </p:nvSpPr>
        <p:spPr>
          <a:xfrm>
            <a:off x="3810000" y="3962400"/>
            <a:ext cx="4913728" cy="2400657"/>
          </a:xfrm>
          <a:prstGeom prst="rect">
            <a:avLst/>
          </a:prstGeom>
          <a:noFill/>
          <a:ln>
            <a:solidFill>
              <a:srgbClr val="00FF00"/>
            </a:solidFill>
          </a:ln>
        </p:spPr>
        <p:txBody>
          <a:bodyPr wrap="square" rtlCol="0">
            <a:spAutoFit/>
          </a:bodyPr>
          <a:lstStyle/>
          <a:p>
            <a:r>
              <a:rPr lang="en-US" sz="2500" b="1" dirty="0">
                <a:solidFill>
                  <a:srgbClr val="00FF00"/>
                </a:solidFill>
                <a:latin typeface="Consolas" panose="020B0609020204030204" pitchFamily="49" charset="0"/>
                <a:cs typeface="Consolas" panose="020B0609020204030204" pitchFamily="49" charset="0"/>
              </a:rPr>
              <a:t>(let loop ()</a:t>
            </a:r>
          </a:p>
          <a:p>
            <a:r>
              <a:rPr lang="en-US" sz="2500" b="1" dirty="0">
                <a:solidFill>
                  <a:srgbClr val="00FF00"/>
                </a:solidFill>
                <a:latin typeface="Consolas" panose="020B0609020204030204" pitchFamily="49" charset="0"/>
                <a:cs typeface="Consolas" panose="020B0609020204030204" pitchFamily="49" charset="0"/>
              </a:rPr>
              <a:t>  (display "--&gt;")</a:t>
            </a:r>
          </a:p>
          <a:p>
            <a:r>
              <a:rPr lang="en-US" sz="2500" b="1" dirty="0">
                <a:solidFill>
                  <a:srgbClr val="00FF00"/>
                </a:solidFill>
                <a:latin typeface="Consolas" panose="020B0609020204030204" pitchFamily="49" charset="0"/>
                <a:cs typeface="Consolas" panose="020B0609020204030204" pitchFamily="49" charset="0"/>
              </a:rPr>
              <a:t>  (let* ([</a:t>
            </a:r>
            <a:r>
              <a:rPr lang="en-US" sz="2500" b="1" dirty="0" err="1">
                <a:solidFill>
                  <a:srgbClr val="00FF00"/>
                </a:solidFill>
                <a:latin typeface="Consolas" panose="020B0609020204030204" pitchFamily="49" charset="0"/>
                <a:cs typeface="Consolas" panose="020B0609020204030204" pitchFamily="49" charset="0"/>
              </a:rPr>
              <a:t>exp</a:t>
            </a:r>
            <a:r>
              <a:rPr lang="en-US" sz="2500" b="1" dirty="0">
                <a:solidFill>
                  <a:srgbClr val="00FF00"/>
                </a:solidFill>
                <a:latin typeface="Consolas" panose="020B0609020204030204" pitchFamily="49" charset="0"/>
                <a:cs typeface="Consolas" panose="020B0609020204030204" pitchFamily="49" charset="0"/>
              </a:rPr>
              <a:t> (read)]</a:t>
            </a:r>
          </a:p>
          <a:p>
            <a:r>
              <a:rPr lang="en-US" sz="2500" b="1" dirty="0">
                <a:solidFill>
                  <a:srgbClr val="00FF00"/>
                </a:solidFill>
                <a:latin typeface="Consolas" panose="020B0609020204030204" pitchFamily="49" charset="0"/>
                <a:cs typeface="Consolas" panose="020B0609020204030204" pitchFamily="49" charset="0"/>
              </a:rPr>
              <a:t>	    [</a:t>
            </a:r>
            <a:r>
              <a:rPr lang="en-US" sz="2500" b="1" dirty="0" err="1">
                <a:solidFill>
                  <a:srgbClr val="00FF00"/>
                </a:solidFill>
                <a:latin typeface="Consolas" panose="020B0609020204030204" pitchFamily="49" charset="0"/>
                <a:cs typeface="Consolas" panose="020B0609020204030204" pitchFamily="49" charset="0"/>
              </a:rPr>
              <a:t>val</a:t>
            </a:r>
            <a:r>
              <a:rPr lang="en-US" sz="2500" b="1" dirty="0">
                <a:solidFill>
                  <a:srgbClr val="00FF00"/>
                </a:solidFill>
                <a:latin typeface="Consolas" panose="020B0609020204030204" pitchFamily="49" charset="0"/>
                <a:cs typeface="Consolas" panose="020B0609020204030204" pitchFamily="49" charset="0"/>
              </a:rPr>
              <a:t> (eval </a:t>
            </a:r>
            <a:r>
              <a:rPr lang="en-US" sz="2500" b="1" dirty="0" err="1">
                <a:solidFill>
                  <a:srgbClr val="00FF00"/>
                </a:solidFill>
                <a:latin typeface="Consolas" panose="020B0609020204030204" pitchFamily="49" charset="0"/>
                <a:cs typeface="Consolas" panose="020B0609020204030204" pitchFamily="49" charset="0"/>
              </a:rPr>
              <a:t>exp</a:t>
            </a:r>
            <a:r>
              <a:rPr lang="en-US" sz="2500" b="1" dirty="0">
                <a:solidFill>
                  <a:srgbClr val="00FF00"/>
                </a:solidFill>
                <a:latin typeface="Consolas" panose="020B0609020204030204" pitchFamily="49" charset="0"/>
                <a:cs typeface="Consolas" panose="020B0609020204030204" pitchFamily="49" charset="0"/>
              </a:rPr>
              <a:t>)])</a:t>
            </a:r>
          </a:p>
          <a:p>
            <a:r>
              <a:rPr lang="en-US" sz="2500" b="1" dirty="0">
                <a:solidFill>
                  <a:srgbClr val="00FF00"/>
                </a:solidFill>
                <a:latin typeface="Consolas" panose="020B0609020204030204" pitchFamily="49" charset="0"/>
                <a:cs typeface="Consolas" panose="020B0609020204030204" pitchFamily="49" charset="0"/>
              </a:rPr>
              <a:t>    (pretty-print </a:t>
            </a:r>
            <a:r>
              <a:rPr lang="en-US" sz="2500" b="1" dirty="0" err="1">
                <a:solidFill>
                  <a:srgbClr val="00FF00"/>
                </a:solidFill>
                <a:latin typeface="Consolas" panose="020B0609020204030204" pitchFamily="49" charset="0"/>
                <a:cs typeface="Consolas" panose="020B0609020204030204" pitchFamily="49" charset="0"/>
              </a:rPr>
              <a:t>val</a:t>
            </a:r>
            <a:r>
              <a:rPr lang="en-US" sz="2500" b="1" dirty="0">
                <a:solidFill>
                  <a:srgbClr val="00FF00"/>
                </a:solidFill>
                <a:latin typeface="Consolas" panose="020B0609020204030204" pitchFamily="49" charset="0"/>
                <a:cs typeface="Consolas" panose="020B0609020204030204" pitchFamily="49" charset="0"/>
              </a:rPr>
              <a:t>)</a:t>
            </a:r>
          </a:p>
          <a:p>
            <a:r>
              <a:rPr lang="en-US" sz="2500" b="1" dirty="0">
                <a:solidFill>
                  <a:srgbClr val="00FF00"/>
                </a:solidFill>
                <a:latin typeface="Consolas" panose="020B0609020204030204" pitchFamily="49" charset="0"/>
                <a:cs typeface="Consolas" panose="020B0609020204030204" pitchFamily="49" charset="0"/>
              </a:rPr>
              <a:t>    (loop))) </a:t>
            </a:r>
          </a:p>
        </p:txBody>
      </p:sp>
      <p:sp>
        <p:nvSpPr>
          <p:cNvPr id="3" name="TextBox 2"/>
          <p:cNvSpPr txBox="1"/>
          <p:nvPr/>
        </p:nvSpPr>
        <p:spPr>
          <a:xfrm>
            <a:off x="304800" y="4572000"/>
            <a:ext cx="2514600" cy="1384995"/>
          </a:xfrm>
          <a:prstGeom prst="rect">
            <a:avLst/>
          </a:prstGeom>
          <a:noFill/>
        </p:spPr>
        <p:txBody>
          <a:bodyPr wrap="square" rtlCol="0">
            <a:spAutoFit/>
          </a:bodyPr>
          <a:lstStyle/>
          <a:p>
            <a:r>
              <a:rPr lang="en-US" sz="2800" b="1" dirty="0">
                <a:solidFill>
                  <a:srgbClr val="00FF00"/>
                </a:solidFill>
                <a:latin typeface="+mn-lt"/>
                <a:cs typeface="Consolas" panose="020B0609020204030204" pitchFamily="49" charset="0"/>
              </a:rPr>
              <a:t>Interpreter project solution </a:t>
            </a:r>
            <a:r>
              <a:rPr lang="en-US" sz="2800" b="1" dirty="0">
                <a:solidFill>
                  <a:srgbClr val="FF0000"/>
                </a:solidFill>
                <a:latin typeface="+mn-lt"/>
                <a:cs typeface="Consolas" panose="020B0609020204030204" pitchFamily="49" charset="0"/>
              </a:rPr>
              <a:t>– not!</a:t>
            </a:r>
          </a:p>
        </p:txBody>
      </p:sp>
      <p:sp>
        <p:nvSpPr>
          <p:cNvPr id="4" name="Right Arrow 3"/>
          <p:cNvSpPr/>
          <p:nvPr/>
        </p:nvSpPr>
        <p:spPr>
          <a:xfrm>
            <a:off x="2057400" y="5095906"/>
            <a:ext cx="1524000" cy="314294"/>
          </a:xfrm>
          <a:prstGeom prst="rightArrow">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42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heel(1)">
                                      <p:cBhvr>
                                        <p:cTn id="1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458200" cy="1066800"/>
          </a:xfrm>
        </p:spPr>
        <p:txBody>
          <a:bodyPr/>
          <a:lstStyle/>
          <a:p>
            <a:r>
              <a:rPr lang="en-US" sz="3600" dirty="0" err="1"/>
              <a:t>datatype</a:t>
            </a:r>
            <a:r>
              <a:rPr lang="en-US" sz="3600" dirty="0"/>
              <a:t> for </a:t>
            </a:r>
            <a:r>
              <a:rPr lang="el-GR" sz="3600" dirty="0"/>
              <a:t>λ</a:t>
            </a:r>
            <a:r>
              <a:rPr lang="en-US" sz="3600" dirty="0"/>
              <a:t>-calculus expressions</a:t>
            </a:r>
          </a:p>
        </p:txBody>
      </p:sp>
      <p:sp>
        <p:nvSpPr>
          <p:cNvPr id="25603" name="Rectangle 3"/>
          <p:cNvSpPr>
            <a:spLocks noGrp="1" noChangeArrowheads="1"/>
          </p:cNvSpPr>
          <p:nvPr>
            <p:ph type="body" idx="1"/>
          </p:nvPr>
        </p:nvSpPr>
        <p:spPr>
          <a:xfrm>
            <a:off x="-76200" y="1447800"/>
            <a:ext cx="8686800" cy="4343400"/>
          </a:xfrm>
        </p:spPr>
        <p:txBody>
          <a:bodyPr/>
          <a:lstStyle/>
          <a:p>
            <a:pPr>
              <a:spcBef>
                <a:spcPct val="0"/>
              </a:spcBef>
              <a:buFontTx/>
              <a:buNone/>
            </a:pPr>
            <a:r>
              <a:rPr lang="en-US" sz="2800" b="1" dirty="0">
                <a:latin typeface="Courier New" pitchFamily="49" charset="0"/>
              </a:rPr>
              <a:t>(define-</a:t>
            </a:r>
            <a:r>
              <a:rPr lang="en-US" sz="2800" b="1" dirty="0" err="1">
                <a:latin typeface="Courier New" pitchFamily="49" charset="0"/>
              </a:rPr>
              <a:t>datatype</a:t>
            </a:r>
            <a:r>
              <a:rPr lang="en-US" sz="2800" b="1" dirty="0">
                <a:latin typeface="Courier New" pitchFamily="49" charset="0"/>
              </a:rPr>
              <a:t> expression            </a:t>
            </a:r>
            <a:br>
              <a:rPr lang="en-US" sz="2800" b="1" dirty="0">
                <a:latin typeface="Courier New" pitchFamily="49" charset="0"/>
              </a:rPr>
            </a:br>
            <a:r>
              <a:rPr lang="en-US" sz="2800" b="1" dirty="0">
                <a:latin typeface="Courier New" pitchFamily="49" charset="0"/>
              </a:rPr>
              <a:t>                </a:t>
            </a:r>
            <a:r>
              <a:rPr lang="en-US" sz="2800" b="1" dirty="0" err="1">
                <a:latin typeface="Courier New" pitchFamily="49" charset="0"/>
              </a:rPr>
              <a:t>expression</a:t>
            </a:r>
            <a:r>
              <a:rPr lang="en-US" sz="2800" b="1" dirty="0">
                <a:latin typeface="Courier New" pitchFamily="49" charset="0"/>
              </a:rPr>
              <a:t>? </a:t>
            </a:r>
          </a:p>
          <a:p>
            <a:pPr>
              <a:spcBef>
                <a:spcPct val="0"/>
              </a:spcBef>
              <a:buFontTx/>
              <a:buNone/>
            </a:pPr>
            <a:r>
              <a:rPr lang="en-US" sz="2800" b="1" dirty="0">
                <a:latin typeface="Courier New" pitchFamily="49" charset="0"/>
              </a:rPr>
              <a:t>  [</a:t>
            </a:r>
            <a:r>
              <a:rPr lang="en-US" sz="2800" b="1" dirty="0" err="1">
                <a:latin typeface="Courier New" pitchFamily="49" charset="0"/>
              </a:rPr>
              <a:t>var</a:t>
            </a:r>
            <a:r>
              <a:rPr lang="en-US" sz="2800" b="1" dirty="0">
                <a:latin typeface="Courier New" pitchFamily="49" charset="0"/>
              </a:rPr>
              <a:t>-exp</a:t>
            </a:r>
            <a:endParaRPr lang="en-US" sz="2800" b="1" dirty="0">
              <a:solidFill>
                <a:srgbClr val="00FF00"/>
              </a:solidFill>
            </a:endParaRPr>
          </a:p>
          <a:p>
            <a:pPr>
              <a:spcBef>
                <a:spcPct val="0"/>
              </a:spcBef>
              <a:buFontTx/>
              <a:buNone/>
            </a:pPr>
            <a:r>
              <a:rPr lang="en-US" sz="2800" b="1" dirty="0">
                <a:latin typeface="Courier New" pitchFamily="49" charset="0"/>
              </a:rPr>
              <a:t>    (id symbol?)]</a:t>
            </a:r>
          </a:p>
          <a:p>
            <a:pPr>
              <a:spcBef>
                <a:spcPct val="0"/>
              </a:spcBef>
              <a:buFontTx/>
              <a:buNone/>
            </a:pPr>
            <a:r>
              <a:rPr lang="en-US" sz="2800" b="1" dirty="0">
                <a:latin typeface="Courier New" pitchFamily="49" charset="0"/>
              </a:rPr>
              <a:t>  [lambda-exp</a:t>
            </a:r>
          </a:p>
          <a:p>
            <a:pPr>
              <a:spcBef>
                <a:spcPct val="0"/>
              </a:spcBef>
              <a:buFontTx/>
              <a:buNone/>
            </a:pPr>
            <a:r>
              <a:rPr lang="en-US" sz="2800" b="1" dirty="0">
                <a:latin typeface="Courier New" pitchFamily="49" charset="0"/>
              </a:rPr>
              <a:t>    (id symbol?)</a:t>
            </a:r>
          </a:p>
          <a:p>
            <a:pPr>
              <a:spcBef>
                <a:spcPct val="0"/>
              </a:spcBef>
              <a:buFontTx/>
              <a:buNone/>
            </a:pPr>
            <a:r>
              <a:rPr lang="en-US" sz="2800" b="1" dirty="0">
                <a:latin typeface="Courier New" pitchFamily="49" charset="0"/>
              </a:rPr>
              <a:t>    (body expression?)]</a:t>
            </a:r>
          </a:p>
          <a:p>
            <a:pPr>
              <a:spcBef>
                <a:spcPct val="0"/>
              </a:spcBef>
              <a:buFontTx/>
              <a:buNone/>
            </a:pPr>
            <a:r>
              <a:rPr lang="en-US" sz="2800" b="1" dirty="0">
                <a:latin typeface="Courier New" pitchFamily="49" charset="0"/>
              </a:rPr>
              <a:t>  [app-exp</a:t>
            </a:r>
          </a:p>
          <a:p>
            <a:pPr>
              <a:spcBef>
                <a:spcPct val="0"/>
              </a:spcBef>
              <a:buFontTx/>
              <a:buNone/>
            </a:pPr>
            <a:r>
              <a:rPr lang="en-US" sz="2800" b="1" dirty="0">
                <a:latin typeface="Courier New" pitchFamily="49" charset="0"/>
              </a:rPr>
              <a:t>    (</a:t>
            </a:r>
            <a:r>
              <a:rPr lang="en-US" sz="2800" b="1" dirty="0" err="1">
                <a:latin typeface="Courier New" pitchFamily="49" charset="0"/>
              </a:rPr>
              <a:t>rator</a:t>
            </a:r>
            <a:r>
              <a:rPr lang="en-US" sz="2800" b="1" dirty="0">
                <a:latin typeface="Courier New" pitchFamily="49" charset="0"/>
              </a:rPr>
              <a:t> expression?)</a:t>
            </a:r>
          </a:p>
          <a:p>
            <a:pPr>
              <a:spcBef>
                <a:spcPct val="0"/>
              </a:spcBef>
              <a:buFontTx/>
              <a:buNone/>
            </a:pPr>
            <a:r>
              <a:rPr lang="en-US" sz="2800" b="1" dirty="0">
                <a:latin typeface="Courier New" pitchFamily="49" charset="0"/>
              </a:rPr>
              <a:t>    (rand expression?)])</a:t>
            </a:r>
          </a:p>
          <a:p>
            <a:pPr>
              <a:spcBef>
                <a:spcPct val="0"/>
              </a:spcBef>
              <a:buFontTx/>
              <a:buNone/>
            </a:pPr>
            <a:endParaRPr lang="en-US" sz="2800" b="1" dirty="0">
              <a:latin typeface="Courier New" pitchFamily="49" charset="0"/>
            </a:endParaRPr>
          </a:p>
        </p:txBody>
      </p:sp>
      <p:sp>
        <p:nvSpPr>
          <p:cNvPr id="4" name="TextBox 3"/>
          <p:cNvSpPr txBox="1"/>
          <p:nvPr/>
        </p:nvSpPr>
        <p:spPr>
          <a:xfrm>
            <a:off x="6172200" y="3048000"/>
            <a:ext cx="2971800" cy="461665"/>
          </a:xfrm>
          <a:prstGeom prst="rect">
            <a:avLst/>
          </a:prstGeom>
          <a:noFill/>
        </p:spPr>
        <p:txBody>
          <a:bodyPr wrap="square" rtlCol="0">
            <a:spAutoFit/>
          </a:bodyPr>
          <a:lstStyle/>
          <a:p>
            <a:endParaRPr lang="en-US" dirty="0">
              <a:solidFill>
                <a:schemeClr val="bg1"/>
              </a:solidFill>
            </a:endParaRPr>
          </a:p>
        </p:txBody>
      </p:sp>
      <p:sp>
        <p:nvSpPr>
          <p:cNvPr id="6" name="TextBox 5"/>
          <p:cNvSpPr txBox="1"/>
          <p:nvPr/>
        </p:nvSpPr>
        <p:spPr>
          <a:xfrm>
            <a:off x="6368321" y="838200"/>
            <a:ext cx="2514600" cy="3194721"/>
          </a:xfrm>
          <a:prstGeom prst="rect">
            <a:avLst/>
          </a:prstGeom>
          <a:noFill/>
          <a:ln>
            <a:solidFill>
              <a:srgbClr val="00FF00"/>
            </a:solidFill>
          </a:ln>
        </p:spPr>
        <p:txBody>
          <a:bodyPr wrap="square" rtlCol="0">
            <a:spAutoFit/>
          </a:bodyPr>
          <a:lstStyle/>
          <a:p>
            <a:pPr>
              <a:lnSpc>
                <a:spcPct val="90000"/>
              </a:lnSpc>
            </a:pPr>
            <a:r>
              <a:rPr lang="en-US" sz="2800" b="1" dirty="0">
                <a:solidFill>
                  <a:srgbClr val="00FF00"/>
                </a:solidFill>
              </a:rPr>
              <a:t>I use slightly different names than the textbook, to be consistent with the homework documents and files.</a:t>
            </a:r>
          </a:p>
        </p:txBody>
      </p:sp>
      <p:sp>
        <p:nvSpPr>
          <p:cNvPr id="7" name="TextBox 6"/>
          <p:cNvSpPr txBox="1"/>
          <p:nvPr/>
        </p:nvSpPr>
        <p:spPr>
          <a:xfrm>
            <a:off x="5181600" y="4191000"/>
            <a:ext cx="3733800" cy="2246769"/>
          </a:xfrm>
          <a:prstGeom prst="rect">
            <a:avLst/>
          </a:prstGeom>
          <a:noFill/>
          <a:ln>
            <a:solidFill>
              <a:srgbClr val="00FF00"/>
            </a:solidFill>
          </a:ln>
        </p:spPr>
        <p:txBody>
          <a:bodyPr wrap="square" rtlCol="0">
            <a:spAutoFit/>
          </a:bodyPr>
          <a:lstStyle/>
          <a:p>
            <a:r>
              <a:rPr lang="en-US" sz="2800" b="1" dirty="0">
                <a:solidFill>
                  <a:srgbClr val="00FF00"/>
                </a:solidFill>
              </a:rPr>
              <a:t>You will enhance this type to include other expressions (such as multi-</a:t>
            </a:r>
            <a:r>
              <a:rPr lang="en-US" sz="2800" b="1" dirty="0" err="1">
                <a:solidFill>
                  <a:srgbClr val="00FF00"/>
                </a:solidFill>
              </a:rPr>
              <a:t>arg</a:t>
            </a:r>
            <a:r>
              <a:rPr lang="en-US" sz="2800" b="1" dirty="0">
                <a:solidFill>
                  <a:srgbClr val="00FF00"/>
                </a:solidFill>
              </a:rPr>
              <a:t>, multi-body lambda, if, </a:t>
            </a:r>
            <a:r>
              <a:rPr lang="en-US" sz="2800" b="1" dirty="0" err="1">
                <a:solidFill>
                  <a:srgbClr val="00FF00"/>
                </a:solidFill>
              </a:rPr>
              <a:t>etc</a:t>
            </a:r>
            <a:r>
              <a:rPr lang="en-US" sz="2800" b="1" dirty="0">
                <a:solidFill>
                  <a:srgbClr val="00FF00"/>
                </a:solidFill>
              </a:rPr>
              <a:t>)</a:t>
            </a:r>
          </a:p>
        </p:txBody>
      </p:sp>
      <p:sp>
        <p:nvSpPr>
          <p:cNvPr id="2" name="TextBox 1"/>
          <p:cNvSpPr txBox="1"/>
          <p:nvPr/>
        </p:nvSpPr>
        <p:spPr>
          <a:xfrm>
            <a:off x="152400" y="5867400"/>
            <a:ext cx="8458200" cy="1077218"/>
          </a:xfrm>
          <a:prstGeom prst="rect">
            <a:avLst/>
          </a:prstGeom>
          <a:noFill/>
        </p:spPr>
        <p:txBody>
          <a:bodyPr wrap="square" rtlCol="0">
            <a:spAutoFit/>
          </a:bodyPr>
          <a:lstStyle/>
          <a:p>
            <a:r>
              <a:rPr lang="en-US" sz="3200" b="1" dirty="0">
                <a:solidFill>
                  <a:srgbClr val="FFFF00"/>
                </a:solidFill>
              </a:rPr>
              <a:t>Let's add set!, </a:t>
            </a:r>
            <a:br>
              <a:rPr lang="en-US" sz="3200" b="1" dirty="0">
                <a:solidFill>
                  <a:srgbClr val="FFFF00"/>
                </a:solidFill>
              </a:rPr>
            </a:br>
            <a:r>
              <a:rPr lang="en-US" sz="3200" b="1" dirty="0">
                <a:solidFill>
                  <a:srgbClr val="FFFF00"/>
                </a:solidFill>
              </a:rPr>
              <a:t>multiple </a:t>
            </a:r>
            <a:r>
              <a:rPr lang="en-US" sz="3200" b="1" dirty="0" err="1">
                <a:solidFill>
                  <a:srgbClr val="FFFF00"/>
                </a:solidFill>
              </a:rPr>
              <a:t>rands</a:t>
            </a:r>
            <a:r>
              <a:rPr lang="en-US" sz="3200" b="1" dirty="0">
                <a:solidFill>
                  <a:srgbClr val="FFFF00"/>
                </a:solidFill>
              </a:rPr>
              <a:t>.         You'll add others in A11b</a:t>
            </a:r>
          </a:p>
        </p:txBody>
      </p:sp>
    </p:spTree>
    <p:extLst>
      <p:ext uri="{BB962C8B-B14F-4D97-AF65-F5344CB8AC3E}">
        <p14:creationId xmlns:p14="http://schemas.microsoft.com/office/powerpoint/2010/main" val="83491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533400"/>
            <a:ext cx="7772400" cy="609600"/>
          </a:xfrm>
        </p:spPr>
        <p:txBody>
          <a:bodyPr/>
          <a:lstStyle/>
          <a:p>
            <a:r>
              <a:rPr lang="en-US" sz="4000" dirty="0"/>
              <a:t>concrete </a:t>
            </a:r>
            <a:r>
              <a:rPr lang="en-US" sz="4000" i="1" dirty="0"/>
              <a:t>vs</a:t>
            </a:r>
            <a:r>
              <a:rPr lang="en-US" sz="4000" dirty="0"/>
              <a:t>. abstract syntax</a:t>
            </a:r>
          </a:p>
        </p:txBody>
      </p:sp>
      <p:sp>
        <p:nvSpPr>
          <p:cNvPr id="24579" name="Rectangle 3"/>
          <p:cNvSpPr>
            <a:spLocks noGrp="1" noChangeArrowheads="1"/>
          </p:cNvSpPr>
          <p:nvPr>
            <p:ph type="body" sz="half" idx="1"/>
          </p:nvPr>
        </p:nvSpPr>
        <p:spPr>
          <a:xfrm>
            <a:off x="228600" y="2514600"/>
            <a:ext cx="3124200" cy="2514600"/>
          </a:xfrm>
          <a:noFill/>
          <a:ln w="28575">
            <a:solidFill>
              <a:srgbClr val="FF6600"/>
            </a:solidFill>
          </a:ln>
        </p:spPr>
        <p:txBody>
          <a:bodyPr/>
          <a:lstStyle/>
          <a:p>
            <a:pPr>
              <a:lnSpc>
                <a:spcPct val="90000"/>
              </a:lnSpc>
              <a:buFontTx/>
              <a:buNone/>
            </a:pPr>
            <a:r>
              <a:rPr lang="es-ES" sz="2000" b="1" dirty="0">
                <a:latin typeface="Courier New" pitchFamily="49" charset="0"/>
              </a:rPr>
              <a:t>(</a:t>
            </a:r>
            <a:r>
              <a:rPr lang="es-ES" sz="2000" b="1" dirty="0" err="1">
                <a:latin typeface="Courier New" pitchFamily="49" charset="0"/>
              </a:rPr>
              <a:t>parse-exp</a:t>
            </a:r>
            <a:endParaRPr lang="es-ES" sz="2000" b="1" dirty="0">
              <a:latin typeface="Courier New" pitchFamily="49" charset="0"/>
            </a:endParaRPr>
          </a:p>
          <a:p>
            <a:pPr>
              <a:lnSpc>
                <a:spcPct val="90000"/>
              </a:lnSpc>
              <a:buFontTx/>
              <a:buNone/>
            </a:pPr>
            <a:r>
              <a:rPr lang="es-ES" sz="2000" b="1" dirty="0">
                <a:latin typeface="Courier New" pitchFamily="49" charset="0"/>
              </a:rPr>
              <a:t>  '((lambda (x) </a:t>
            </a:r>
          </a:p>
          <a:p>
            <a:pPr>
              <a:lnSpc>
                <a:spcPct val="90000"/>
              </a:lnSpc>
              <a:buFontTx/>
              <a:buNone/>
            </a:pPr>
            <a:r>
              <a:rPr lang="es-ES" sz="2000" b="1" dirty="0">
                <a:latin typeface="Courier New" pitchFamily="49" charset="0"/>
              </a:rPr>
              <a:t>      (</a:t>
            </a:r>
            <a:r>
              <a:rPr lang="es-ES" sz="2000" b="1" dirty="0" err="1">
                <a:latin typeface="Courier New" pitchFamily="49" charset="0"/>
              </a:rPr>
              <a:t>if</a:t>
            </a:r>
            <a:r>
              <a:rPr lang="es-ES" sz="2000" b="1" dirty="0">
                <a:latin typeface="Courier New" pitchFamily="49" charset="0"/>
              </a:rPr>
              <a:t> x y z)</a:t>
            </a:r>
          </a:p>
          <a:p>
            <a:pPr>
              <a:lnSpc>
                <a:spcPct val="90000"/>
              </a:lnSpc>
              <a:buFontTx/>
              <a:buNone/>
            </a:pPr>
            <a:r>
              <a:rPr lang="es-ES" sz="2000" b="1" dirty="0">
                <a:latin typeface="Courier New" pitchFamily="49" charset="0"/>
              </a:rPr>
              <a:t>       x)</a:t>
            </a:r>
          </a:p>
          <a:p>
            <a:pPr>
              <a:lnSpc>
                <a:spcPct val="90000"/>
              </a:lnSpc>
              <a:buFontTx/>
              <a:buNone/>
            </a:pPr>
            <a:r>
              <a:rPr lang="es-ES" sz="2000" b="1" dirty="0">
                <a:latin typeface="Courier New" pitchFamily="49" charset="0"/>
              </a:rPr>
              <a:t>    ((lambda (y e) </a:t>
            </a:r>
          </a:p>
          <a:p>
            <a:pPr>
              <a:lnSpc>
                <a:spcPct val="90000"/>
              </a:lnSpc>
              <a:buFontTx/>
              <a:buNone/>
            </a:pPr>
            <a:r>
              <a:rPr lang="es-ES" sz="2000" b="1" dirty="0">
                <a:latin typeface="Courier New" pitchFamily="49" charset="0"/>
              </a:rPr>
              <a:t>       (+ e 3)) </a:t>
            </a:r>
          </a:p>
          <a:p>
            <a:pPr>
              <a:lnSpc>
                <a:spcPct val="90000"/>
              </a:lnSpc>
              <a:buFontTx/>
              <a:buNone/>
            </a:pPr>
            <a:r>
              <a:rPr lang="es-ES" sz="2000" b="1" dirty="0">
                <a:latin typeface="Courier New" pitchFamily="49" charset="0"/>
              </a:rPr>
              <a:t>     2)))</a:t>
            </a:r>
            <a:endParaRPr lang="en-US" sz="2000" b="1" dirty="0">
              <a:latin typeface="Courier New" pitchFamily="49" charset="0"/>
            </a:endParaRPr>
          </a:p>
        </p:txBody>
      </p:sp>
      <p:sp>
        <p:nvSpPr>
          <p:cNvPr id="24580" name="Rectangle 4"/>
          <p:cNvSpPr>
            <a:spLocks noGrp="1" noChangeArrowheads="1"/>
          </p:cNvSpPr>
          <p:nvPr>
            <p:ph type="body" sz="half" idx="2"/>
          </p:nvPr>
        </p:nvSpPr>
        <p:spPr>
          <a:xfrm>
            <a:off x="3733800" y="1447800"/>
            <a:ext cx="5029200" cy="4876800"/>
          </a:xfrm>
          <a:noFill/>
          <a:ln w="50800">
            <a:solidFill>
              <a:srgbClr val="00FF00"/>
            </a:solidFill>
          </a:ln>
        </p:spPr>
        <p:txBody>
          <a:bodyPr/>
          <a:lstStyle/>
          <a:p>
            <a:pPr>
              <a:lnSpc>
                <a:spcPct val="90000"/>
              </a:lnSpc>
              <a:spcBef>
                <a:spcPct val="0"/>
              </a:spcBef>
              <a:buFontTx/>
              <a:buNone/>
            </a:pPr>
            <a:r>
              <a:rPr lang="en-US" sz="2000" b="1" dirty="0">
                <a:latin typeface="Courier New" pitchFamily="49" charset="0"/>
              </a:rPr>
              <a:t>(app-exp</a:t>
            </a:r>
          </a:p>
          <a:p>
            <a:pPr>
              <a:lnSpc>
                <a:spcPct val="90000"/>
              </a:lnSpc>
              <a:spcBef>
                <a:spcPct val="0"/>
              </a:spcBef>
              <a:buFontTx/>
              <a:buNone/>
            </a:pPr>
            <a:r>
              <a:rPr lang="en-US" sz="2000" b="1" dirty="0">
                <a:latin typeface="Courier New" pitchFamily="49" charset="0"/>
              </a:rPr>
              <a:t>  (lambda-exp</a:t>
            </a:r>
          </a:p>
          <a:p>
            <a:pPr>
              <a:lnSpc>
                <a:spcPct val="90000"/>
              </a:lnSpc>
              <a:spcBef>
                <a:spcPct val="0"/>
              </a:spcBef>
              <a:buFontTx/>
              <a:buNone/>
            </a:pPr>
            <a:r>
              <a:rPr lang="en-US" sz="2000" b="1" dirty="0">
                <a:latin typeface="Courier New" pitchFamily="49" charset="0"/>
              </a:rPr>
              <a:t>    (x)</a:t>
            </a:r>
          </a:p>
          <a:p>
            <a:pPr>
              <a:lnSpc>
                <a:spcPct val="90000"/>
              </a:lnSpc>
              <a:spcBef>
                <a:spcPct val="0"/>
              </a:spcBef>
              <a:buFontTx/>
              <a:buNone/>
            </a:pPr>
            <a:r>
              <a:rPr lang="en-US" sz="2000" b="1" dirty="0">
                <a:latin typeface="Courier New" pitchFamily="49" charset="0"/>
              </a:rPr>
              <a:t>    ((if-exp</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x)</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y)</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z))</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x))</a:t>
            </a:r>
          </a:p>
          <a:p>
            <a:pPr>
              <a:lnSpc>
                <a:spcPct val="90000"/>
              </a:lnSpc>
              <a:spcBef>
                <a:spcPct val="0"/>
              </a:spcBef>
              <a:buFontTx/>
              <a:buNone/>
            </a:pPr>
            <a:r>
              <a:rPr lang="en-US" sz="2000" b="1" dirty="0">
                <a:latin typeface="Courier New" pitchFamily="49" charset="0"/>
              </a:rPr>
              <a:t>  ((app-exp</a:t>
            </a:r>
          </a:p>
          <a:p>
            <a:pPr>
              <a:lnSpc>
                <a:spcPct val="90000"/>
              </a:lnSpc>
              <a:spcBef>
                <a:spcPct val="0"/>
              </a:spcBef>
              <a:buFontTx/>
              <a:buNone/>
            </a:pPr>
            <a:r>
              <a:rPr lang="en-US" sz="2000" b="1" dirty="0">
                <a:latin typeface="Courier New" pitchFamily="49" charset="0"/>
              </a:rPr>
              <a:t>     (lambda-exp</a:t>
            </a:r>
          </a:p>
          <a:p>
            <a:pPr>
              <a:lnSpc>
                <a:spcPct val="90000"/>
              </a:lnSpc>
              <a:spcBef>
                <a:spcPct val="0"/>
              </a:spcBef>
              <a:buFontTx/>
              <a:buNone/>
            </a:pPr>
            <a:r>
              <a:rPr lang="en-US" sz="2000" b="1" dirty="0">
                <a:latin typeface="Courier New" pitchFamily="49" charset="0"/>
              </a:rPr>
              <a:t>       (y e)</a:t>
            </a:r>
          </a:p>
          <a:p>
            <a:pPr>
              <a:lnSpc>
                <a:spcPct val="90000"/>
              </a:lnSpc>
              <a:spcBef>
                <a:spcPct val="0"/>
              </a:spcBef>
              <a:buFontTx/>
              <a:buNone/>
            </a:pPr>
            <a:r>
              <a:rPr lang="en-US" sz="2000" b="1" dirty="0">
                <a:latin typeface="Courier New" pitchFamily="49" charset="0"/>
              </a:rPr>
              <a:t>       ((app-exp</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a:t>
            </a:r>
          </a:p>
          <a:p>
            <a:pPr>
              <a:lnSpc>
                <a:spcPct val="90000"/>
              </a:lnSpc>
              <a:spcBef>
                <a:spcPct val="0"/>
              </a:spcBef>
              <a:buFontTx/>
              <a:buNone/>
            </a:pPr>
            <a:r>
              <a:rPr lang="en-US" sz="2000" b="1" dirty="0">
                <a:latin typeface="Courier New" pitchFamily="49" charset="0"/>
              </a:rPr>
              <a:t>          ((</a:t>
            </a:r>
            <a:r>
              <a:rPr lang="en-US" sz="2000" b="1" dirty="0" err="1">
                <a:latin typeface="Courier New" pitchFamily="49" charset="0"/>
              </a:rPr>
              <a:t>var</a:t>
            </a:r>
            <a:r>
              <a:rPr lang="en-US" sz="2000" b="1" dirty="0">
                <a:latin typeface="Courier New" pitchFamily="49" charset="0"/>
              </a:rPr>
              <a:t>-exp e)</a:t>
            </a:r>
          </a:p>
          <a:p>
            <a:pPr>
              <a:lnSpc>
                <a:spcPct val="90000"/>
              </a:lnSpc>
              <a:spcBef>
                <a:spcPct val="0"/>
              </a:spcBef>
              <a:buFontTx/>
              <a:buNone/>
            </a:pPr>
            <a:r>
              <a:rPr lang="en-US" sz="2000" b="1" dirty="0">
                <a:latin typeface="Courier New" pitchFamily="49" charset="0"/>
              </a:rPr>
              <a:t>           (lit-exp 3)))))</a:t>
            </a:r>
          </a:p>
          <a:p>
            <a:pPr>
              <a:lnSpc>
                <a:spcPct val="90000"/>
              </a:lnSpc>
              <a:spcBef>
                <a:spcPct val="0"/>
              </a:spcBef>
              <a:buFontTx/>
              <a:buNone/>
            </a:pPr>
            <a:r>
              <a:rPr lang="en-US" sz="2000" b="1" dirty="0">
                <a:latin typeface="Courier New" pitchFamily="49" charset="0"/>
              </a:rPr>
              <a:t>     ((lit-exp 2)))))</a:t>
            </a:r>
          </a:p>
        </p:txBody>
      </p:sp>
      <p:sp>
        <p:nvSpPr>
          <p:cNvPr id="24581" name="AutoShape 5"/>
          <p:cNvSpPr>
            <a:spLocks noChangeArrowheads="1"/>
          </p:cNvSpPr>
          <p:nvPr/>
        </p:nvSpPr>
        <p:spPr bwMode="auto">
          <a:xfrm>
            <a:off x="1905000" y="1600200"/>
            <a:ext cx="1676400" cy="838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00"/>
          </a:solidFill>
          <a:ln w="9525">
            <a:solidFill>
              <a:schemeClr val="tx1"/>
            </a:solidFill>
            <a:miter lim="800000"/>
            <a:headEnd/>
            <a:tailEnd/>
          </a:ln>
          <a:effectLst/>
        </p:spPr>
        <p:txBody>
          <a:bodyPr wrap="none" anchor="ctr"/>
          <a:lstStyle/>
          <a:p>
            <a:endParaRPr lang="en-US"/>
          </a:p>
        </p:txBody>
      </p:sp>
      <p:sp>
        <p:nvSpPr>
          <p:cNvPr id="24582" name="Text Box 6"/>
          <p:cNvSpPr txBox="1">
            <a:spLocks noChangeArrowheads="1"/>
          </p:cNvSpPr>
          <p:nvPr/>
        </p:nvSpPr>
        <p:spPr bwMode="auto">
          <a:xfrm>
            <a:off x="228600" y="1524000"/>
            <a:ext cx="1752600" cy="954107"/>
          </a:xfrm>
          <a:prstGeom prst="rect">
            <a:avLst/>
          </a:prstGeom>
          <a:noFill/>
          <a:ln w="9525">
            <a:noFill/>
            <a:miter lim="800000"/>
            <a:headEnd/>
            <a:tailEnd/>
          </a:ln>
          <a:effectLst/>
        </p:spPr>
        <p:txBody>
          <a:bodyPr>
            <a:spAutoFit/>
          </a:bodyPr>
          <a:lstStyle/>
          <a:p>
            <a:pPr>
              <a:spcBef>
                <a:spcPct val="10000"/>
              </a:spcBef>
            </a:pPr>
            <a:r>
              <a:rPr lang="en-US" sz="2800" b="1" dirty="0">
                <a:solidFill>
                  <a:srgbClr val="FF5050"/>
                </a:solidFill>
              </a:rPr>
              <a:t>concrete syntax</a:t>
            </a:r>
          </a:p>
        </p:txBody>
      </p:sp>
      <p:sp>
        <p:nvSpPr>
          <p:cNvPr id="24583" name="Text Box 7"/>
          <p:cNvSpPr txBox="1">
            <a:spLocks noChangeArrowheads="1"/>
          </p:cNvSpPr>
          <p:nvPr/>
        </p:nvSpPr>
        <p:spPr bwMode="auto">
          <a:xfrm>
            <a:off x="990600" y="5715000"/>
            <a:ext cx="2819400" cy="519113"/>
          </a:xfrm>
          <a:prstGeom prst="rect">
            <a:avLst/>
          </a:prstGeom>
          <a:noFill/>
          <a:ln w="9525">
            <a:noFill/>
            <a:miter lim="800000"/>
            <a:headEnd/>
            <a:tailEnd/>
          </a:ln>
          <a:effectLst/>
        </p:spPr>
        <p:txBody>
          <a:bodyPr>
            <a:spAutoFit/>
          </a:bodyPr>
          <a:lstStyle/>
          <a:p>
            <a:pPr>
              <a:spcBef>
                <a:spcPct val="50000"/>
              </a:spcBef>
            </a:pPr>
            <a:r>
              <a:rPr lang="en-US" sz="2800" b="1" dirty="0">
                <a:solidFill>
                  <a:srgbClr val="00FF00"/>
                </a:solidFill>
              </a:rPr>
              <a:t>abstract syntax</a:t>
            </a:r>
          </a:p>
        </p:txBody>
      </p:sp>
      <p:grpSp>
        <p:nvGrpSpPr>
          <p:cNvPr id="2" name="Group 11"/>
          <p:cNvGrpSpPr/>
          <p:nvPr/>
        </p:nvGrpSpPr>
        <p:grpSpPr>
          <a:xfrm>
            <a:off x="4572000" y="1447800"/>
            <a:ext cx="4229100" cy="2308324"/>
            <a:chOff x="4572000" y="1447800"/>
            <a:chExt cx="4229100" cy="2308324"/>
          </a:xfrm>
        </p:grpSpPr>
        <p:sp>
          <p:nvSpPr>
            <p:cNvPr id="8" name="TextBox 7"/>
            <p:cNvSpPr txBox="1"/>
            <p:nvPr/>
          </p:nvSpPr>
          <p:spPr>
            <a:xfrm>
              <a:off x="7048500" y="1447800"/>
              <a:ext cx="1752600" cy="2308324"/>
            </a:xfrm>
            <a:prstGeom prst="rect">
              <a:avLst/>
            </a:prstGeom>
            <a:noFill/>
          </p:spPr>
          <p:txBody>
            <a:bodyPr wrap="square" rtlCol="0">
              <a:spAutoFit/>
            </a:bodyPr>
            <a:lstStyle/>
            <a:p>
              <a:r>
                <a:rPr lang="en-US" dirty="0">
                  <a:solidFill>
                    <a:srgbClr val="00FF00"/>
                  </a:solidFill>
                </a:rPr>
                <a:t>Two </a:t>
              </a:r>
              <a:r>
                <a:rPr lang="en-US" dirty="0" err="1">
                  <a:solidFill>
                    <a:srgbClr val="00FF00"/>
                  </a:solidFill>
                </a:rPr>
                <a:t>parens</a:t>
              </a:r>
              <a:r>
                <a:rPr lang="en-US" dirty="0">
                  <a:solidFill>
                    <a:srgbClr val="00FF00"/>
                  </a:solidFill>
                </a:rPr>
                <a:t> because a </a:t>
              </a:r>
              <a:r>
                <a:rPr lang="en-US" dirty="0">
                  <a:solidFill>
                    <a:srgbClr val="00FF00"/>
                  </a:solidFill>
                  <a:latin typeface="Courier New" panose="02070309020205020404" pitchFamily="49" charset="0"/>
                  <a:cs typeface="Courier New" panose="02070309020205020404" pitchFamily="49" charset="0"/>
                </a:rPr>
                <a:t>lambda</a:t>
              </a:r>
              <a:r>
                <a:rPr lang="en-US" dirty="0">
                  <a:solidFill>
                    <a:srgbClr val="00FF00"/>
                  </a:solidFill>
                </a:rPr>
                <a:t> can have more than one body</a:t>
              </a:r>
            </a:p>
          </p:txBody>
        </p:sp>
        <p:cxnSp>
          <p:nvCxnSpPr>
            <p:cNvPr id="10" name="Straight Arrow Connector 9"/>
            <p:cNvCxnSpPr/>
            <p:nvPr/>
          </p:nvCxnSpPr>
          <p:spPr>
            <a:xfrm flipH="1">
              <a:off x="4572000" y="1828800"/>
              <a:ext cx="2476500" cy="609600"/>
            </a:xfrm>
            <a:prstGeom prst="straightConnector1">
              <a:avLst/>
            </a:prstGeom>
            <a:ln w="28575">
              <a:solidFill>
                <a:srgbClr val="00FF00"/>
              </a:solidFill>
              <a:tailEnd type="arrow"/>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2133600" y="1219200"/>
            <a:ext cx="1066800" cy="461665"/>
          </a:xfrm>
          <a:prstGeom prst="rect">
            <a:avLst/>
          </a:prstGeom>
          <a:noFill/>
        </p:spPr>
        <p:txBody>
          <a:bodyPr wrap="square" rtlCol="0">
            <a:spAutoFit/>
          </a:bodyPr>
          <a:lstStyle/>
          <a:p>
            <a:r>
              <a:rPr lang="en-US" dirty="0">
                <a:solidFill>
                  <a:srgbClr val="FFFF00"/>
                </a:solidFill>
              </a:rPr>
              <a:t>parser</a:t>
            </a:r>
          </a:p>
        </p:txBody>
      </p:sp>
    </p:spTree>
    <p:extLst>
      <p:ext uri="{BB962C8B-B14F-4D97-AF65-F5344CB8AC3E}">
        <p14:creationId xmlns:p14="http://schemas.microsoft.com/office/powerpoint/2010/main" val="8472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81"/>
                                        </p:tgtEl>
                                        <p:attrNameLst>
                                          <p:attrName>style.visibility</p:attrName>
                                        </p:attrNameLst>
                                      </p:cBhvr>
                                      <p:to>
                                        <p:strVal val="visible"/>
                                      </p:to>
                                    </p:set>
                                    <p:animEffect transition="in" filter="wipe(down)">
                                      <p:cBhvr>
                                        <p:cTn id="7" dur="500"/>
                                        <p:tgtEl>
                                          <p:spTgt spid="24581"/>
                                        </p:tgtEl>
                                      </p:cBhvr>
                                    </p:animEffect>
                                  </p:childTnLst>
                                </p:cTn>
                              </p:par>
                              <p:par>
                                <p:cTn id="8" presetID="22" presetClass="entr" presetSubtype="4" fill="hold" grpId="1" nodeType="withEffect">
                                  <p:stCondLst>
                                    <p:cond delay="0"/>
                                  </p:stCondLst>
                                  <p:childTnLst>
                                    <p:set>
                                      <p:cBhvr>
                                        <p:cTn id="9" dur="1" fill="hold">
                                          <p:stCondLst>
                                            <p:cond delay="0"/>
                                          </p:stCondLst>
                                        </p:cTn>
                                        <p:tgtEl>
                                          <p:spTgt spid="24581"/>
                                        </p:tgtEl>
                                        <p:attrNameLst>
                                          <p:attrName>style.visibility</p:attrName>
                                        </p:attrNameLst>
                                      </p:cBhvr>
                                      <p:to>
                                        <p:strVal val="visible"/>
                                      </p:to>
                                    </p:set>
                                    <p:animEffect transition="in" filter="wipe(down)">
                                      <p:cBhvr>
                                        <p:cTn id="10" dur="500"/>
                                        <p:tgtEl>
                                          <p:spTgt spid="24581"/>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580">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0">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0">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0">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80">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80">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80">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80">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580">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580">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580">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580">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580">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580">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580">
                                            <p:txEl>
                                              <p:pRg st="15" end="15"/>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58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animBg="1"/>
      <p:bldP spid="24581" grpId="0" animBg="1"/>
      <p:bldP spid="24581" grpId="1" animBg="1"/>
      <p:bldP spid="24583"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6200"/>
            <a:ext cx="8229600" cy="1066800"/>
          </a:xfrm>
        </p:spPr>
        <p:txBody>
          <a:bodyPr/>
          <a:lstStyle/>
          <a:p>
            <a:r>
              <a:rPr lang="en-US" sz="3200" dirty="0"/>
              <a:t>Parse lambda-calculus Expressions</a:t>
            </a:r>
          </a:p>
        </p:txBody>
      </p:sp>
      <p:sp>
        <p:nvSpPr>
          <p:cNvPr id="26627" name="Rectangle 3"/>
          <p:cNvSpPr>
            <a:spLocks noGrp="1" noChangeArrowheads="1"/>
          </p:cNvSpPr>
          <p:nvPr>
            <p:ph type="body" idx="1"/>
          </p:nvPr>
        </p:nvSpPr>
        <p:spPr>
          <a:xfrm>
            <a:off x="0" y="1066800"/>
            <a:ext cx="8686800" cy="4800600"/>
          </a:xfrm>
        </p:spPr>
        <p:txBody>
          <a:bodyPr/>
          <a:lstStyle/>
          <a:p>
            <a:pPr>
              <a:lnSpc>
                <a:spcPct val="90000"/>
              </a:lnSpc>
              <a:spcBef>
                <a:spcPct val="0"/>
              </a:spcBef>
              <a:buFontTx/>
              <a:buNone/>
            </a:pPr>
            <a:r>
              <a:rPr lang="en-US" sz="2200" b="1" dirty="0">
                <a:latin typeface="Courier New" pitchFamily="49" charset="0"/>
              </a:rPr>
              <a:t>(define parse-exp</a:t>
            </a:r>
          </a:p>
          <a:p>
            <a:pPr>
              <a:lnSpc>
                <a:spcPct val="90000"/>
              </a:lnSpc>
              <a:spcBef>
                <a:spcPct val="0"/>
              </a:spcBef>
              <a:buFontTx/>
              <a:buNone/>
            </a:pPr>
            <a:r>
              <a:rPr lang="en-US" sz="2200" b="1" dirty="0">
                <a:latin typeface="Courier New" pitchFamily="49" charset="0"/>
              </a:rPr>
              <a:t>  (lambda (datum)</a:t>
            </a:r>
          </a:p>
          <a:p>
            <a:pPr>
              <a:lnSpc>
                <a:spcPct val="90000"/>
              </a:lnSpc>
              <a:spcBef>
                <a:spcPct val="0"/>
              </a:spcBef>
              <a:buFontTx/>
              <a:buNone/>
            </a:pPr>
            <a:r>
              <a:rPr lang="en-US" sz="2200" b="1" dirty="0">
                <a:latin typeface="Courier New" pitchFamily="49" charset="0"/>
              </a:rPr>
              <a:t>    (</a:t>
            </a:r>
            <a:r>
              <a:rPr lang="en-US" sz="2200" b="1" dirty="0" err="1">
                <a:latin typeface="Courier New" pitchFamily="49" charset="0"/>
              </a:rPr>
              <a:t>cond</a:t>
            </a:r>
            <a:endParaRPr lang="en-US" sz="2200" b="1" dirty="0">
              <a:latin typeface="Courier New" pitchFamily="49" charset="0"/>
            </a:endParaRPr>
          </a:p>
          <a:p>
            <a:pPr>
              <a:lnSpc>
                <a:spcPct val="90000"/>
              </a:lnSpc>
              <a:spcBef>
                <a:spcPct val="0"/>
              </a:spcBef>
              <a:buFontTx/>
              <a:buNone/>
            </a:pPr>
            <a:r>
              <a:rPr lang="en-US" sz="2200" b="1" dirty="0">
                <a:latin typeface="Courier New" pitchFamily="49" charset="0"/>
              </a:rPr>
              <a:t>      [(symbol? datum) (</a:t>
            </a:r>
            <a:r>
              <a:rPr lang="en-US" sz="2200" b="1" dirty="0" err="1">
                <a:latin typeface="Courier New" pitchFamily="49" charset="0"/>
              </a:rPr>
              <a:t>var</a:t>
            </a:r>
            <a:r>
              <a:rPr lang="en-US" sz="2200" b="1" dirty="0">
                <a:latin typeface="Courier New" pitchFamily="49" charset="0"/>
              </a:rPr>
              <a:t>-exp datum)]</a:t>
            </a:r>
          </a:p>
          <a:p>
            <a:pPr>
              <a:lnSpc>
                <a:spcPct val="90000"/>
              </a:lnSpc>
              <a:spcBef>
                <a:spcPct val="0"/>
              </a:spcBef>
              <a:buFontTx/>
              <a:buNone/>
            </a:pPr>
            <a:r>
              <a:rPr lang="en-US" sz="2200" b="1" dirty="0">
                <a:latin typeface="Courier New" pitchFamily="49" charset="0"/>
              </a:rPr>
              <a:t>      [(pair? datum)</a:t>
            </a:r>
          </a:p>
          <a:p>
            <a:pPr>
              <a:lnSpc>
                <a:spcPct val="90000"/>
              </a:lnSpc>
              <a:spcBef>
                <a:spcPct val="0"/>
              </a:spcBef>
              <a:buFontTx/>
              <a:buNone/>
            </a:pPr>
            <a:r>
              <a:rPr lang="en-US" sz="2200" b="1" dirty="0">
                <a:latin typeface="Courier New" pitchFamily="49" charset="0"/>
              </a:rPr>
              <a:t>       (cond </a:t>
            </a:r>
          </a:p>
          <a:p>
            <a:pPr>
              <a:lnSpc>
                <a:spcPct val="90000"/>
              </a:lnSpc>
              <a:spcBef>
                <a:spcPct val="0"/>
              </a:spcBef>
              <a:buFontTx/>
              <a:buNone/>
            </a:pPr>
            <a:r>
              <a:rPr lang="en-US" sz="2200" b="1" dirty="0">
                <a:latin typeface="Courier New" pitchFamily="49" charset="0"/>
              </a:rPr>
              <a:t>         [(</a:t>
            </a:r>
            <a:r>
              <a:rPr lang="en-US" sz="2200" b="1" dirty="0" err="1">
                <a:latin typeface="Courier New" pitchFamily="49" charset="0"/>
              </a:rPr>
              <a:t>eqv</a:t>
            </a:r>
            <a:r>
              <a:rPr lang="en-US" sz="2200" b="1" dirty="0">
                <a:latin typeface="Courier New" pitchFamily="49" charset="0"/>
              </a:rPr>
              <a:t>? (car datum) 'lambda)</a:t>
            </a:r>
          </a:p>
          <a:p>
            <a:pPr>
              <a:lnSpc>
                <a:spcPct val="90000"/>
              </a:lnSpc>
              <a:spcBef>
                <a:spcPct val="0"/>
              </a:spcBef>
              <a:buFontTx/>
              <a:buNone/>
            </a:pPr>
            <a:r>
              <a:rPr lang="en-US" sz="2200" b="1" dirty="0">
                <a:latin typeface="Courier New" pitchFamily="49" charset="0"/>
              </a:rPr>
              <a:t>          (lambda-exp (</a:t>
            </a:r>
            <a:r>
              <a:rPr lang="en-US" sz="2200" b="1" dirty="0" err="1">
                <a:latin typeface="Courier New" pitchFamily="49" charset="0"/>
              </a:rPr>
              <a:t>caadr</a:t>
            </a:r>
            <a:r>
              <a:rPr lang="en-US" sz="2200" b="1" dirty="0">
                <a:latin typeface="Courier New" pitchFamily="49" charset="0"/>
              </a:rPr>
              <a:t> datum)</a:t>
            </a:r>
          </a:p>
          <a:p>
            <a:pPr>
              <a:lnSpc>
                <a:spcPct val="90000"/>
              </a:lnSpc>
              <a:spcBef>
                <a:spcPct val="0"/>
              </a:spcBef>
              <a:buFontTx/>
              <a:buNone/>
            </a:pPr>
            <a:r>
              <a:rPr lang="en-US" sz="2200" b="1" dirty="0">
                <a:latin typeface="Courier New" pitchFamily="49" charset="0"/>
              </a:rPr>
              <a:t>                      (parse-exp (</a:t>
            </a:r>
            <a:r>
              <a:rPr lang="en-US" sz="2200" b="1" dirty="0" err="1">
                <a:latin typeface="Courier New" pitchFamily="49" charset="0"/>
              </a:rPr>
              <a:t>caddr</a:t>
            </a:r>
            <a:r>
              <a:rPr lang="en-US" sz="2200" b="1" dirty="0">
                <a:latin typeface="Courier New" pitchFamily="49" charset="0"/>
              </a:rPr>
              <a:t> datum)))]</a:t>
            </a:r>
          </a:p>
          <a:p>
            <a:pPr>
              <a:lnSpc>
                <a:spcPct val="90000"/>
              </a:lnSpc>
              <a:spcBef>
                <a:spcPct val="0"/>
              </a:spcBef>
              <a:buFontTx/>
              <a:buNone/>
            </a:pPr>
            <a:r>
              <a:rPr lang="en-US" sz="2200" b="1" dirty="0">
                <a:latin typeface="Courier New" pitchFamily="49" charset="0"/>
              </a:rPr>
              <a:t>         [else </a:t>
            </a:r>
          </a:p>
          <a:p>
            <a:pPr>
              <a:lnSpc>
                <a:spcPct val="90000"/>
              </a:lnSpc>
              <a:spcBef>
                <a:spcPct val="0"/>
              </a:spcBef>
              <a:buFontTx/>
              <a:buNone/>
            </a:pPr>
            <a:r>
              <a:rPr lang="en-US" sz="2200" b="1" dirty="0">
                <a:latin typeface="Courier New" pitchFamily="49" charset="0"/>
              </a:rPr>
              <a:t>           (app-exp (parse-exp (car datum))</a:t>
            </a:r>
          </a:p>
          <a:p>
            <a:pPr>
              <a:lnSpc>
                <a:spcPct val="90000"/>
              </a:lnSpc>
              <a:spcBef>
                <a:spcPct val="0"/>
              </a:spcBef>
              <a:buFontTx/>
              <a:buNone/>
            </a:pPr>
            <a:r>
              <a:rPr lang="en-US" sz="2200" b="1" dirty="0">
                <a:latin typeface="Courier New" pitchFamily="49" charset="0"/>
              </a:rPr>
              <a:t>                    (parse-exp (cadr datum)))])]</a:t>
            </a:r>
          </a:p>
          <a:p>
            <a:pPr>
              <a:lnSpc>
                <a:spcPct val="90000"/>
              </a:lnSpc>
              <a:spcBef>
                <a:spcPct val="0"/>
              </a:spcBef>
              <a:buFontTx/>
              <a:buNone/>
            </a:pPr>
            <a:r>
              <a:rPr lang="en-US" sz="2200" b="1" dirty="0">
                <a:latin typeface="Courier New" pitchFamily="49" charset="0"/>
              </a:rPr>
              <a:t>      [else (</a:t>
            </a:r>
            <a:r>
              <a:rPr lang="en-US" sz="2200" b="1" dirty="0" err="1">
                <a:latin typeface="Courier New" pitchFamily="49" charset="0"/>
              </a:rPr>
              <a:t>eopl:error</a:t>
            </a:r>
            <a:r>
              <a:rPr lang="en-US" sz="2200" b="1" dirty="0">
                <a:latin typeface="Courier New" pitchFamily="49" charset="0"/>
              </a:rPr>
              <a:t> 'parse-exp</a:t>
            </a:r>
          </a:p>
          <a:p>
            <a:pPr>
              <a:lnSpc>
                <a:spcPct val="90000"/>
              </a:lnSpc>
              <a:spcBef>
                <a:spcPct val="0"/>
              </a:spcBef>
              <a:buFontTx/>
              <a:buNone/>
            </a:pPr>
            <a:r>
              <a:rPr lang="en-US" sz="2200" b="1" dirty="0">
                <a:latin typeface="Courier New" pitchFamily="49" charset="0"/>
              </a:rPr>
              <a:t>              "Invalid concrete syntax ~s" </a:t>
            </a:r>
          </a:p>
          <a:p>
            <a:pPr>
              <a:lnSpc>
                <a:spcPct val="90000"/>
              </a:lnSpc>
              <a:spcBef>
                <a:spcPct val="0"/>
              </a:spcBef>
              <a:buFontTx/>
              <a:buNone/>
            </a:pPr>
            <a:r>
              <a:rPr lang="en-US" sz="2200" b="1" dirty="0">
                <a:latin typeface="Courier New" pitchFamily="49" charset="0"/>
              </a:rPr>
              <a:t>              datum)])))</a:t>
            </a:r>
          </a:p>
          <a:p>
            <a:pPr>
              <a:lnSpc>
                <a:spcPct val="90000"/>
              </a:lnSpc>
              <a:spcBef>
                <a:spcPct val="0"/>
              </a:spcBef>
              <a:buFontTx/>
              <a:buNone/>
            </a:pPr>
            <a:endParaRPr lang="en-US" sz="2400" b="1" dirty="0">
              <a:latin typeface="Courier New" pitchFamily="49" charset="0"/>
            </a:endParaRPr>
          </a:p>
          <a:p>
            <a:pPr>
              <a:lnSpc>
                <a:spcPct val="90000"/>
              </a:lnSpc>
              <a:spcBef>
                <a:spcPct val="0"/>
              </a:spcBef>
              <a:buFontTx/>
              <a:buNone/>
            </a:pPr>
            <a:endParaRPr lang="en-US" sz="2400" b="1" dirty="0">
              <a:latin typeface="Courier New" pitchFamily="49" charset="0"/>
            </a:endParaRPr>
          </a:p>
        </p:txBody>
      </p:sp>
      <p:sp>
        <p:nvSpPr>
          <p:cNvPr id="5" name="TextBox 4"/>
          <p:cNvSpPr txBox="1"/>
          <p:nvPr/>
        </p:nvSpPr>
        <p:spPr>
          <a:xfrm>
            <a:off x="457200" y="533400"/>
            <a:ext cx="8153400" cy="523220"/>
          </a:xfrm>
          <a:prstGeom prst="rect">
            <a:avLst/>
          </a:prstGeom>
          <a:noFill/>
        </p:spPr>
        <p:txBody>
          <a:bodyPr wrap="square" rtlCol="0">
            <a:spAutoFit/>
          </a:bodyPr>
          <a:lstStyle/>
          <a:p>
            <a:r>
              <a:rPr lang="en-US" sz="2800" b="1" dirty="0">
                <a:solidFill>
                  <a:srgbClr val="00FF00"/>
                </a:solidFill>
                <a:latin typeface="+mj-lt"/>
              </a:rPr>
              <a:t>I.e., translate concrete syntax to abstract syntax</a:t>
            </a:r>
            <a:endParaRPr lang="en-US" sz="2800" dirty="0">
              <a:solidFill>
                <a:srgbClr val="00FF00"/>
              </a:solidFill>
              <a:latin typeface="+mj-lt"/>
            </a:endParaRPr>
          </a:p>
        </p:txBody>
      </p:sp>
      <p:sp>
        <p:nvSpPr>
          <p:cNvPr id="6" name="Text Box 4"/>
          <p:cNvSpPr txBox="1">
            <a:spLocks noChangeArrowheads="1"/>
          </p:cNvSpPr>
          <p:nvPr/>
        </p:nvSpPr>
        <p:spPr bwMode="auto">
          <a:xfrm>
            <a:off x="152400" y="5092751"/>
            <a:ext cx="2122714" cy="1200329"/>
          </a:xfrm>
          <a:prstGeom prst="rect">
            <a:avLst/>
          </a:prstGeom>
          <a:noFill/>
          <a:ln w="38100">
            <a:solidFill>
              <a:srgbClr val="00FF00"/>
            </a:solidFill>
            <a:miter lim="800000"/>
            <a:headEnd/>
            <a:tailEnd/>
          </a:ln>
          <a:effectLst/>
        </p:spPr>
        <p:txBody>
          <a:bodyPr wrap="square">
            <a:spAutoFit/>
          </a:bodyPr>
          <a:lstStyle/>
          <a:p>
            <a:pPr>
              <a:spcBef>
                <a:spcPct val="50000"/>
              </a:spcBef>
            </a:pPr>
            <a:r>
              <a:rPr lang="en-US" b="1" dirty="0">
                <a:solidFill>
                  <a:srgbClr val="00FF00"/>
                </a:solidFill>
              </a:rPr>
              <a:t>You will add several other cases (if, etc.)</a:t>
            </a:r>
          </a:p>
        </p:txBody>
      </p:sp>
      <p:sp>
        <p:nvSpPr>
          <p:cNvPr id="7" name="TextBox 6"/>
          <p:cNvSpPr txBox="1"/>
          <p:nvPr/>
        </p:nvSpPr>
        <p:spPr>
          <a:xfrm>
            <a:off x="2667000" y="5791200"/>
            <a:ext cx="5943600" cy="1077218"/>
          </a:xfrm>
          <a:prstGeom prst="rect">
            <a:avLst/>
          </a:prstGeom>
          <a:solidFill>
            <a:srgbClr val="000066"/>
          </a:solidFill>
        </p:spPr>
        <p:txBody>
          <a:bodyPr wrap="square" rtlCol="0">
            <a:spAutoFit/>
          </a:bodyPr>
          <a:lstStyle/>
          <a:p>
            <a:r>
              <a:rPr lang="en-US" sz="3200" b="1" dirty="0">
                <a:solidFill>
                  <a:srgbClr val="FFFF00"/>
                </a:solidFill>
              </a:rPr>
              <a:t>Let's add set!, </a:t>
            </a:r>
          </a:p>
          <a:p>
            <a:r>
              <a:rPr lang="en-US" sz="3200" b="1" dirty="0">
                <a:solidFill>
                  <a:srgbClr val="FFFF00"/>
                </a:solidFill>
              </a:rPr>
              <a:t>You'll add others in A11b</a:t>
            </a:r>
          </a:p>
        </p:txBody>
      </p:sp>
    </p:spTree>
    <p:extLst>
      <p:ext uri="{BB962C8B-B14F-4D97-AF65-F5344CB8AC3E}">
        <p14:creationId xmlns:p14="http://schemas.microsoft.com/office/powerpoint/2010/main" val="267068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8018-C93E-4082-AF79-A1B64E353613}"/>
              </a:ext>
            </a:extLst>
          </p:cNvPr>
          <p:cNvSpPr>
            <a:spLocks noGrp="1"/>
          </p:cNvSpPr>
          <p:nvPr>
            <p:ph type="title"/>
          </p:nvPr>
        </p:nvSpPr>
        <p:spPr>
          <a:xfrm>
            <a:off x="228600" y="0"/>
            <a:ext cx="8534400" cy="1143000"/>
          </a:xfrm>
        </p:spPr>
        <p:txBody>
          <a:bodyPr/>
          <a:lstStyle/>
          <a:p>
            <a:r>
              <a:rPr lang="en-US" dirty="0" err="1"/>
              <a:t>Prelude:Creating</a:t>
            </a:r>
            <a:r>
              <a:rPr lang="en-US" dirty="0"/>
              <a:t> Wicked Students</a:t>
            </a:r>
          </a:p>
        </p:txBody>
      </p:sp>
      <p:sp>
        <p:nvSpPr>
          <p:cNvPr id="3" name="Content Placeholder 2">
            <a:extLst>
              <a:ext uri="{FF2B5EF4-FFF2-40B4-BE49-F238E27FC236}">
                <a16:creationId xmlns:a16="http://schemas.microsoft.com/office/drawing/2014/main" id="{F82E64B8-3655-46EC-AD2E-6EEB29E77AFC}"/>
              </a:ext>
            </a:extLst>
          </p:cNvPr>
          <p:cNvSpPr>
            <a:spLocks noGrp="1"/>
          </p:cNvSpPr>
          <p:nvPr>
            <p:ph idx="1"/>
          </p:nvPr>
        </p:nvSpPr>
        <p:spPr>
          <a:xfrm>
            <a:off x="0" y="914400"/>
            <a:ext cx="9144000" cy="4800600"/>
          </a:xfrm>
        </p:spPr>
        <p:txBody>
          <a:bodyPr/>
          <a:lstStyle/>
          <a:p>
            <a:r>
              <a:rPr lang="en-US" sz="2800" dirty="0"/>
              <a:t>This is a title of a 2018 book by Paul </a:t>
            </a:r>
            <a:r>
              <a:rPr lang="en-US" sz="2800" dirty="0" err="1"/>
              <a:t>Hanstedt</a:t>
            </a:r>
            <a:r>
              <a:rPr lang="en-US" sz="2800" dirty="0"/>
              <a:t> that the Faculty Book Clubs on campus discussed Winter 2018-19.</a:t>
            </a:r>
          </a:p>
          <a:p>
            <a:r>
              <a:rPr lang="en-US" sz="2800" dirty="0"/>
              <a:t>From Page 41:</a:t>
            </a:r>
          </a:p>
          <a:p>
            <a:pPr lvl="1"/>
            <a:r>
              <a:rPr lang="en-US" sz="2600" dirty="0"/>
              <a:t>If we want to create students who can go off on their own and respond thoughtfully to wicked problems, the best way to do that is to give them wicked problems over and over and over again and ask students to solve them.</a:t>
            </a:r>
          </a:p>
          <a:p>
            <a:pPr lvl="1"/>
            <a:r>
              <a:rPr lang="en-US" sz="2600" dirty="0"/>
              <a:t>Of course we need to be in the room part of the time.  We need to make sure they have the resources needed to solve them, to occasionally ask questions that will get them thinking in a different direction, or to give them tips when they’re just plain stuck and their frustration is overriding their ability to think clearly.</a:t>
            </a:r>
          </a:p>
        </p:txBody>
      </p:sp>
    </p:spTree>
    <p:extLst>
      <p:ext uri="{BB962C8B-B14F-4D97-AF65-F5344CB8AC3E}">
        <p14:creationId xmlns:p14="http://schemas.microsoft.com/office/powerpoint/2010/main" val="334968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04800"/>
            <a:ext cx="8229600" cy="1066800"/>
          </a:xfrm>
        </p:spPr>
        <p:txBody>
          <a:bodyPr/>
          <a:lstStyle/>
          <a:p>
            <a:r>
              <a:rPr lang="en-US" sz="3600" dirty="0"/>
              <a:t>Using Parsed Lambda-Calculus Expressions</a:t>
            </a:r>
          </a:p>
        </p:txBody>
      </p:sp>
      <p:sp>
        <p:nvSpPr>
          <p:cNvPr id="27651" name="Rectangle 3"/>
          <p:cNvSpPr>
            <a:spLocks noGrp="1" noChangeArrowheads="1"/>
          </p:cNvSpPr>
          <p:nvPr>
            <p:ph type="body" idx="1"/>
          </p:nvPr>
        </p:nvSpPr>
        <p:spPr>
          <a:xfrm>
            <a:off x="0" y="1447800"/>
            <a:ext cx="9372600" cy="4800600"/>
          </a:xfrm>
        </p:spPr>
        <p:txBody>
          <a:bodyPr/>
          <a:lstStyle/>
          <a:p>
            <a:pPr>
              <a:spcBef>
                <a:spcPct val="0"/>
              </a:spcBef>
              <a:buFontTx/>
              <a:buNone/>
            </a:pPr>
            <a:r>
              <a:rPr lang="en-US" sz="2800" b="1" dirty="0">
                <a:latin typeface="Courier New" pitchFamily="49" charset="0"/>
              </a:rPr>
              <a:t>(define </a:t>
            </a:r>
            <a:r>
              <a:rPr lang="en-US" sz="2800" b="1" dirty="0" err="1">
                <a:latin typeface="Courier New" pitchFamily="49" charset="0"/>
              </a:rPr>
              <a:t>unparse</a:t>
            </a:r>
            <a:r>
              <a:rPr lang="en-US" sz="2800" b="1" dirty="0">
                <a:latin typeface="Courier New" pitchFamily="49" charset="0"/>
              </a:rPr>
              <a:t>-exp</a:t>
            </a:r>
          </a:p>
          <a:p>
            <a:pPr>
              <a:spcBef>
                <a:spcPct val="0"/>
              </a:spcBef>
              <a:buFontTx/>
              <a:buNone/>
            </a:pPr>
            <a:r>
              <a:rPr lang="en-US" sz="2800" b="1" dirty="0">
                <a:latin typeface="Courier New" pitchFamily="49" charset="0"/>
              </a:rPr>
              <a:t>  (lambda (exp)</a:t>
            </a:r>
          </a:p>
          <a:p>
            <a:pPr>
              <a:spcBef>
                <a:spcPct val="0"/>
              </a:spcBef>
              <a:buFontTx/>
              <a:buNone/>
            </a:pPr>
            <a:r>
              <a:rPr lang="en-US" sz="2800" b="1" dirty="0">
                <a:latin typeface="Courier New" pitchFamily="49" charset="0"/>
              </a:rPr>
              <a:t>    (cases expression exp</a:t>
            </a:r>
          </a:p>
          <a:p>
            <a:pPr>
              <a:spcBef>
                <a:spcPct val="0"/>
              </a:spcBef>
              <a:buFontTx/>
              <a:buNone/>
            </a:pPr>
            <a:r>
              <a:rPr lang="en-US" sz="2800" b="1" dirty="0">
                <a:latin typeface="Courier New" pitchFamily="49" charset="0"/>
              </a:rPr>
              <a:t>      [</a:t>
            </a:r>
            <a:r>
              <a:rPr lang="en-US" sz="2800" b="1" dirty="0" err="1">
                <a:latin typeface="Courier New" pitchFamily="49" charset="0"/>
              </a:rPr>
              <a:t>var</a:t>
            </a:r>
            <a:r>
              <a:rPr lang="en-US" sz="2800" b="1" dirty="0">
                <a:latin typeface="Courier New" pitchFamily="49" charset="0"/>
              </a:rPr>
              <a:t>-exp (id) id]</a:t>
            </a:r>
          </a:p>
          <a:p>
            <a:pPr>
              <a:spcBef>
                <a:spcPct val="0"/>
              </a:spcBef>
              <a:buFontTx/>
              <a:buNone/>
            </a:pPr>
            <a:r>
              <a:rPr lang="en-US" sz="2800" b="1" dirty="0">
                <a:latin typeface="Courier New" pitchFamily="49" charset="0"/>
              </a:rPr>
              <a:t>      [lambda-exp (id body)</a:t>
            </a:r>
          </a:p>
          <a:p>
            <a:pPr>
              <a:spcBef>
                <a:spcPct val="0"/>
              </a:spcBef>
              <a:buFontTx/>
              <a:buNone/>
            </a:pPr>
            <a:r>
              <a:rPr lang="en-US" sz="2800" b="1" dirty="0">
                <a:latin typeface="Courier New" pitchFamily="49" charset="0"/>
              </a:rPr>
              <a:t>        (list 'lambda (list id)</a:t>
            </a:r>
          </a:p>
          <a:p>
            <a:pPr>
              <a:spcBef>
                <a:spcPct val="0"/>
              </a:spcBef>
              <a:buFontTx/>
              <a:buNone/>
            </a:pPr>
            <a:r>
              <a:rPr lang="en-US" sz="2800" b="1" dirty="0">
                <a:latin typeface="Courier New" pitchFamily="49" charset="0"/>
              </a:rPr>
              <a:t>          (</a:t>
            </a:r>
            <a:r>
              <a:rPr lang="en-US" sz="2800" b="1" dirty="0" err="1">
                <a:latin typeface="Courier New" pitchFamily="49" charset="0"/>
              </a:rPr>
              <a:t>unparse</a:t>
            </a:r>
            <a:r>
              <a:rPr lang="en-US" sz="2800" b="1" dirty="0">
                <a:latin typeface="Courier New" pitchFamily="49" charset="0"/>
              </a:rPr>
              <a:t>-exp body))]</a:t>
            </a:r>
          </a:p>
          <a:p>
            <a:pPr>
              <a:spcBef>
                <a:spcPct val="0"/>
              </a:spcBef>
              <a:buFontTx/>
              <a:buNone/>
            </a:pPr>
            <a:r>
              <a:rPr lang="en-US" sz="2800" b="1" dirty="0">
                <a:latin typeface="Courier New" pitchFamily="49" charset="0"/>
              </a:rPr>
              <a:t>      [app-exp (</a:t>
            </a:r>
            <a:r>
              <a:rPr lang="en-US" sz="2800" b="1" dirty="0" err="1">
                <a:latin typeface="Courier New" pitchFamily="49" charset="0"/>
              </a:rPr>
              <a:t>rator</a:t>
            </a:r>
            <a:r>
              <a:rPr lang="en-US" sz="2800" b="1" dirty="0">
                <a:latin typeface="Courier New" pitchFamily="49" charset="0"/>
              </a:rPr>
              <a:t> rand)</a:t>
            </a:r>
          </a:p>
          <a:p>
            <a:pPr>
              <a:spcBef>
                <a:spcPct val="0"/>
              </a:spcBef>
              <a:buFontTx/>
              <a:buNone/>
            </a:pPr>
            <a:r>
              <a:rPr lang="en-US" sz="2800" b="1" dirty="0">
                <a:latin typeface="Courier New" pitchFamily="49" charset="0"/>
              </a:rPr>
              <a:t>        (list (</a:t>
            </a:r>
            <a:r>
              <a:rPr lang="en-US" sz="2800" b="1" dirty="0" err="1">
                <a:latin typeface="Courier New" pitchFamily="49" charset="0"/>
              </a:rPr>
              <a:t>unparse</a:t>
            </a:r>
            <a:r>
              <a:rPr lang="en-US" sz="2800" b="1" dirty="0">
                <a:latin typeface="Courier New" pitchFamily="49" charset="0"/>
              </a:rPr>
              <a:t>-exp </a:t>
            </a:r>
            <a:r>
              <a:rPr lang="en-US" sz="2800" b="1" dirty="0" err="1">
                <a:latin typeface="Courier New" pitchFamily="49" charset="0"/>
              </a:rPr>
              <a:t>rator</a:t>
            </a:r>
            <a:r>
              <a:rPr lang="en-US" sz="2800" b="1" dirty="0">
                <a:latin typeface="Courier New" pitchFamily="49" charset="0"/>
              </a:rPr>
              <a:t>)</a:t>
            </a:r>
          </a:p>
          <a:p>
            <a:pPr>
              <a:spcBef>
                <a:spcPct val="0"/>
              </a:spcBef>
              <a:buFontTx/>
              <a:buNone/>
            </a:pPr>
            <a:r>
              <a:rPr lang="en-US" sz="2800" b="1" dirty="0">
                <a:latin typeface="Courier New" pitchFamily="49" charset="0"/>
              </a:rPr>
              <a:t>              (</a:t>
            </a:r>
            <a:r>
              <a:rPr lang="en-US" sz="2800" b="1" dirty="0" err="1">
                <a:latin typeface="Courier New" pitchFamily="49" charset="0"/>
              </a:rPr>
              <a:t>unparse</a:t>
            </a:r>
            <a:r>
              <a:rPr lang="en-US" sz="2800" b="1" dirty="0">
                <a:latin typeface="Courier New" pitchFamily="49" charset="0"/>
              </a:rPr>
              <a:t>-exp rand) </a:t>
            </a:r>
            <a:br>
              <a:rPr lang="en-US" sz="2800" b="1" dirty="0">
                <a:latin typeface="Courier New" pitchFamily="49" charset="0"/>
              </a:rPr>
            </a:br>
            <a:r>
              <a:rPr lang="en-US" sz="2800" b="1" dirty="0">
                <a:latin typeface="Courier New" pitchFamily="49" charset="0"/>
              </a:rPr>
              <a:t>       )])))</a:t>
            </a:r>
          </a:p>
          <a:p>
            <a:pPr>
              <a:spcBef>
                <a:spcPct val="0"/>
              </a:spcBef>
              <a:buFontTx/>
              <a:buNone/>
            </a:pPr>
            <a:endParaRPr lang="en-US" sz="2800" dirty="0">
              <a:latin typeface="Courier New" pitchFamily="49" charset="0"/>
            </a:endParaRPr>
          </a:p>
          <a:p>
            <a:pPr>
              <a:spcBef>
                <a:spcPct val="0"/>
              </a:spcBef>
              <a:buFontTx/>
              <a:buNone/>
            </a:pPr>
            <a:endParaRPr lang="en-US" sz="2800" b="1" dirty="0">
              <a:latin typeface="Courier New" pitchFamily="49" charset="0"/>
            </a:endParaRPr>
          </a:p>
        </p:txBody>
      </p:sp>
      <p:sp>
        <p:nvSpPr>
          <p:cNvPr id="27652" name="Text Box 4"/>
          <p:cNvSpPr txBox="1">
            <a:spLocks noChangeArrowheads="1"/>
          </p:cNvSpPr>
          <p:nvPr/>
        </p:nvSpPr>
        <p:spPr bwMode="auto">
          <a:xfrm>
            <a:off x="6096000" y="1219200"/>
            <a:ext cx="2590800" cy="2246769"/>
          </a:xfrm>
          <a:prstGeom prst="rect">
            <a:avLst/>
          </a:prstGeom>
          <a:noFill/>
          <a:ln w="38100">
            <a:solidFill>
              <a:srgbClr val="00FF00"/>
            </a:solidFill>
            <a:miter lim="800000"/>
            <a:headEnd/>
            <a:tailEnd/>
          </a:ln>
          <a:effectLst/>
        </p:spPr>
        <p:txBody>
          <a:bodyPr wrap="square">
            <a:spAutoFit/>
          </a:bodyPr>
          <a:lstStyle/>
          <a:p>
            <a:pPr>
              <a:spcBef>
                <a:spcPct val="50000"/>
              </a:spcBef>
            </a:pPr>
            <a:r>
              <a:rPr lang="en-US" sz="2800" b="1" dirty="0">
                <a:solidFill>
                  <a:srgbClr val="00FF00"/>
                </a:solidFill>
              </a:rPr>
              <a:t>Note that </a:t>
            </a:r>
            <a:r>
              <a:rPr lang="en-US" sz="2800" b="1" dirty="0" err="1">
                <a:solidFill>
                  <a:srgbClr val="00FF00"/>
                </a:solidFill>
                <a:latin typeface="Courier New" panose="02070309020205020404" pitchFamily="49" charset="0"/>
                <a:cs typeface="Courier New" panose="02070309020205020404" pitchFamily="49" charset="0"/>
              </a:rPr>
              <a:t>unparse</a:t>
            </a:r>
            <a:r>
              <a:rPr lang="en-US" sz="2800" b="1" dirty="0">
                <a:solidFill>
                  <a:srgbClr val="00FF00"/>
                </a:solidFill>
                <a:latin typeface="Courier New" panose="02070309020205020404" pitchFamily="49" charset="0"/>
                <a:cs typeface="Courier New" panose="02070309020205020404" pitchFamily="49" charset="0"/>
              </a:rPr>
              <a:t>-exp</a:t>
            </a:r>
            <a:r>
              <a:rPr lang="en-US" sz="2800" b="1" dirty="0">
                <a:solidFill>
                  <a:srgbClr val="00FF00"/>
                </a:solidFill>
              </a:rPr>
              <a:t> is simpler than </a:t>
            </a:r>
            <a:r>
              <a:rPr lang="en-US" sz="2800" b="1" dirty="0">
                <a:solidFill>
                  <a:srgbClr val="00FF00"/>
                </a:solidFill>
                <a:latin typeface="Courier New" panose="02070309020205020404" pitchFamily="49" charset="0"/>
                <a:cs typeface="Courier New" panose="02070309020205020404" pitchFamily="49" charset="0"/>
              </a:rPr>
              <a:t>parse-exp</a:t>
            </a:r>
            <a:r>
              <a:rPr lang="en-US" sz="2800" b="1" dirty="0">
                <a:solidFill>
                  <a:srgbClr val="00FF00"/>
                </a:solidFill>
              </a:rPr>
              <a:t>.  Why?</a:t>
            </a:r>
          </a:p>
        </p:txBody>
      </p:sp>
    </p:spTree>
    <p:extLst>
      <p:ext uri="{BB962C8B-B14F-4D97-AF65-F5344CB8AC3E}">
        <p14:creationId xmlns:p14="http://schemas.microsoft.com/office/powerpoint/2010/main" val="412368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152400"/>
            <a:ext cx="7772400" cy="1143000"/>
          </a:xfrm>
        </p:spPr>
        <p:txBody>
          <a:bodyPr/>
          <a:lstStyle/>
          <a:p>
            <a:r>
              <a:rPr lang="en-US" dirty="0"/>
              <a:t>About the </a:t>
            </a:r>
            <a:r>
              <a:rPr lang="en-US" dirty="0">
                <a:latin typeface="Consolas" panose="020B0609020204030204" pitchFamily="49" charset="0"/>
                <a:cs typeface="Consolas" panose="020B0609020204030204" pitchFamily="49" charset="0"/>
              </a:rPr>
              <a:t>parse</a:t>
            </a:r>
            <a:r>
              <a:rPr lang="en-US" dirty="0"/>
              <a:t> problem in A11</a:t>
            </a:r>
          </a:p>
        </p:txBody>
      </p:sp>
      <p:sp>
        <p:nvSpPr>
          <p:cNvPr id="61443" name="Rectangle 3"/>
          <p:cNvSpPr>
            <a:spLocks noGrp="1" noChangeArrowheads="1"/>
          </p:cNvSpPr>
          <p:nvPr>
            <p:ph type="body" idx="1"/>
          </p:nvPr>
        </p:nvSpPr>
        <p:spPr>
          <a:xfrm>
            <a:off x="228600" y="1143000"/>
            <a:ext cx="8610600" cy="4114800"/>
          </a:xfrm>
        </p:spPr>
        <p:txBody>
          <a:bodyPr/>
          <a:lstStyle/>
          <a:p>
            <a:pPr>
              <a:spcBef>
                <a:spcPts val="568"/>
              </a:spcBef>
            </a:pPr>
            <a:r>
              <a:rPr lang="en-US" dirty="0"/>
              <a:t>Add additional features to the </a:t>
            </a:r>
            <a:r>
              <a:rPr lang="en-US" dirty="0" err="1"/>
              <a:t>parseable</a:t>
            </a:r>
            <a:r>
              <a:rPr lang="en-US" dirty="0"/>
              <a:t> language</a:t>
            </a:r>
          </a:p>
          <a:p>
            <a:pPr lvl="1">
              <a:spcBef>
                <a:spcPts val="568"/>
              </a:spcBef>
            </a:pPr>
            <a:r>
              <a:rPr lang="en-US" dirty="0"/>
              <a:t>and modify the code for the basic features</a:t>
            </a:r>
          </a:p>
          <a:p>
            <a:pPr>
              <a:spcBef>
                <a:spcPts val="568"/>
              </a:spcBef>
            </a:pPr>
            <a:r>
              <a:rPr lang="en-US" dirty="0"/>
              <a:t>Add error checking.  </a:t>
            </a:r>
          </a:p>
          <a:p>
            <a:pPr lvl="1">
              <a:spcBef>
                <a:spcPts val="568"/>
              </a:spcBef>
            </a:pPr>
            <a:r>
              <a:rPr lang="en-US" b="1" dirty="0">
                <a:solidFill>
                  <a:srgbClr val="00FF00"/>
                </a:solidFill>
              </a:rPr>
              <a:t>Important:</a:t>
            </a:r>
            <a:r>
              <a:rPr lang="en-US" dirty="0"/>
              <a:t> To report an error:</a:t>
            </a:r>
          </a:p>
          <a:p>
            <a:pPr lvl="1">
              <a:spcBef>
                <a:spcPts val="568"/>
              </a:spcBef>
              <a:buFontTx/>
              <a:buNone/>
            </a:pPr>
            <a:r>
              <a:rPr lang="en-US" dirty="0"/>
              <a:t>  </a:t>
            </a:r>
            <a:r>
              <a:rPr lang="en-US" sz="2300" b="1" dirty="0">
                <a:solidFill>
                  <a:srgbClr val="00FF00"/>
                </a:solidFill>
                <a:latin typeface="Courier New" pitchFamily="49" charset="0"/>
                <a:cs typeface="Courier New" pitchFamily="49" charset="0"/>
              </a:rPr>
              <a:t>(</a:t>
            </a:r>
            <a:r>
              <a:rPr lang="en-US" sz="2300" b="1" dirty="0" err="1">
                <a:solidFill>
                  <a:srgbClr val="00FF00"/>
                </a:solidFill>
                <a:latin typeface="Courier New" pitchFamily="49" charset="0"/>
                <a:cs typeface="Courier New" pitchFamily="49" charset="0"/>
              </a:rPr>
              <a:t>eopl:error</a:t>
            </a:r>
            <a:r>
              <a:rPr lang="en-US" sz="2300" b="1" dirty="0">
                <a:solidFill>
                  <a:srgbClr val="00FF00"/>
                </a:solidFill>
                <a:latin typeface="Courier New" pitchFamily="49" charset="0"/>
                <a:cs typeface="Courier New" pitchFamily="49" charset="0"/>
              </a:rPr>
              <a:t> 'parse-exp "bad let*: ~s" exp</a:t>
            </a:r>
            <a:r>
              <a:rPr lang="en-US" sz="2400" b="1" dirty="0">
                <a:solidFill>
                  <a:srgbClr val="00FF00"/>
                </a:solidFill>
                <a:latin typeface="Courier New" pitchFamily="49" charset="0"/>
                <a:cs typeface="Courier New" pitchFamily="49" charset="0"/>
              </a:rPr>
              <a:t>)</a:t>
            </a:r>
          </a:p>
          <a:p>
            <a:pPr>
              <a:spcBef>
                <a:spcPts val="568"/>
              </a:spcBef>
            </a:pPr>
            <a:r>
              <a:rPr lang="en-US" dirty="0"/>
              <a:t>Figuring out all of the possible errors to check for is a major part of this assignment.  </a:t>
            </a:r>
          </a:p>
          <a:p>
            <a:pPr lvl="1">
              <a:spcBef>
                <a:spcPts val="568"/>
              </a:spcBef>
            </a:pPr>
            <a:r>
              <a:rPr lang="en-US" dirty="0"/>
              <a:t>Be sure to plan time for it.</a:t>
            </a:r>
          </a:p>
        </p:txBody>
      </p:sp>
      <p:sp>
        <p:nvSpPr>
          <p:cNvPr id="4" name="TextBox 3"/>
          <p:cNvSpPr txBox="1"/>
          <p:nvPr/>
        </p:nvSpPr>
        <p:spPr>
          <a:xfrm>
            <a:off x="5181600" y="4800600"/>
            <a:ext cx="3810000" cy="1938992"/>
          </a:xfrm>
          <a:prstGeom prst="rect">
            <a:avLst/>
          </a:prstGeom>
          <a:solidFill>
            <a:srgbClr val="000064"/>
          </a:solidFill>
          <a:ln w="28575">
            <a:solidFill>
              <a:srgbClr val="00FF00"/>
            </a:solidFill>
          </a:ln>
        </p:spPr>
        <p:txBody>
          <a:bodyPr wrap="square" rtlCol="0">
            <a:spAutoFit/>
          </a:bodyPr>
          <a:lstStyle/>
          <a:p>
            <a:r>
              <a:rPr lang="en-US" dirty="0">
                <a:solidFill>
                  <a:schemeClr val="bg1"/>
                </a:solidFill>
              </a:rPr>
              <a:t>In order for the grading program to recognize your error reports, you must use</a:t>
            </a:r>
            <a:r>
              <a:rPr lang="en-US" dirty="0">
                <a:solidFill>
                  <a:srgbClr val="00FF00"/>
                </a:solidFill>
              </a:rPr>
              <a:t> </a:t>
            </a:r>
            <a:r>
              <a:rPr lang="en-US" b="1" dirty="0">
                <a:solidFill>
                  <a:srgbClr val="00FF00"/>
                </a:solidFill>
                <a:latin typeface="Courier New" pitchFamily="49" charset="0"/>
                <a:cs typeface="Courier New" pitchFamily="49" charset="0"/>
              </a:rPr>
              <a:t>'parse-exp</a:t>
            </a:r>
            <a:r>
              <a:rPr lang="en-US" dirty="0">
                <a:solidFill>
                  <a:schemeClr val="bg1"/>
                </a:solidFill>
              </a:rPr>
              <a:t> as the first argument to </a:t>
            </a:r>
            <a:r>
              <a:rPr lang="en-US" b="1" dirty="0">
                <a:solidFill>
                  <a:srgbClr val="00FF00"/>
                </a:solidFill>
                <a:latin typeface="Courier New" pitchFamily="49" charset="0"/>
                <a:cs typeface="Courier New" pitchFamily="49" charset="0"/>
              </a:rPr>
              <a:t>eopl:error</a:t>
            </a:r>
          </a:p>
        </p:txBody>
      </p:sp>
    </p:spTree>
    <p:extLst>
      <p:ext uri="{BB962C8B-B14F-4D97-AF65-F5344CB8AC3E}">
        <p14:creationId xmlns:p14="http://schemas.microsoft.com/office/powerpoint/2010/main" val="3431380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lstStyle/>
          <a:p>
            <a:r>
              <a:rPr lang="en-US" dirty="0"/>
              <a:t>How I will test your parse program</a:t>
            </a:r>
          </a:p>
        </p:txBody>
      </p:sp>
      <p:sp>
        <p:nvSpPr>
          <p:cNvPr id="3" name="Content Placeholder 2"/>
          <p:cNvSpPr>
            <a:spLocks noGrp="1"/>
          </p:cNvSpPr>
          <p:nvPr>
            <p:ph idx="1"/>
          </p:nvPr>
        </p:nvSpPr>
        <p:spPr>
          <a:xfrm>
            <a:off x="0" y="1676400"/>
            <a:ext cx="9525000" cy="4114800"/>
          </a:xfrm>
        </p:spPr>
        <p:txBody>
          <a:bodyPr/>
          <a:lstStyle/>
          <a:p>
            <a:pPr marL="514350" indent="-514350">
              <a:buFont typeface="+mj-lt"/>
              <a:buAutoNum type="arabicPeriod"/>
            </a:pPr>
            <a:r>
              <a:rPr lang="en-US" dirty="0"/>
              <a:t>Test some cases that should return an error </a:t>
            </a:r>
          </a:p>
          <a:p>
            <a:pPr marL="457200" lvl="1" indent="0">
              <a:buNone/>
            </a:pPr>
            <a:r>
              <a:rPr lang="en-US" dirty="0"/>
              <a:t> to make sure that your code actually detects the error </a:t>
            </a:r>
            <a:br>
              <a:rPr lang="en-US" dirty="0"/>
            </a:br>
            <a:r>
              <a:rPr lang="en-US" dirty="0"/>
              <a:t> (and reports it according to the previous slide)</a:t>
            </a:r>
          </a:p>
          <a:p>
            <a:pPr marL="514350" indent="-514350">
              <a:buFont typeface="+mj-lt"/>
              <a:buAutoNum type="arabicPeriod"/>
            </a:pPr>
            <a:r>
              <a:rPr lang="en-US" dirty="0"/>
              <a:t>Test-cases that call </a:t>
            </a:r>
            <a:br>
              <a:rPr lang="en-US" dirty="0"/>
            </a:br>
            <a:r>
              <a:rPr lang="en-US" sz="2300" b="1" dirty="0">
                <a:solidFill>
                  <a:srgbClr val="00FF00"/>
                </a:solidFill>
                <a:latin typeface="Courier New" pitchFamily="49" charset="0"/>
                <a:cs typeface="Courier New" pitchFamily="49" charset="0"/>
              </a:rPr>
              <a:t>(</a:t>
            </a:r>
            <a:r>
              <a:rPr lang="en-US" sz="2300" b="1" dirty="0" err="1">
                <a:solidFill>
                  <a:srgbClr val="00FF00"/>
                </a:solidFill>
                <a:latin typeface="Courier New" pitchFamily="49" charset="0"/>
                <a:cs typeface="Courier New" pitchFamily="49" charset="0"/>
              </a:rPr>
              <a:t>unparse</a:t>
            </a:r>
            <a:r>
              <a:rPr lang="en-US" sz="2300" b="1" dirty="0">
                <a:solidFill>
                  <a:srgbClr val="00FF00"/>
                </a:solidFill>
                <a:latin typeface="Courier New" pitchFamily="49" charset="0"/>
                <a:cs typeface="Courier New" pitchFamily="49" charset="0"/>
              </a:rPr>
              <a:t>-exp (parse-exp 'some-legal-expression))</a:t>
            </a:r>
          </a:p>
          <a:p>
            <a:pPr marL="971550" lvl="1" indent="-514350">
              <a:buFont typeface="+mj-lt"/>
              <a:buAutoNum type="alphaLcPeriod"/>
            </a:pPr>
            <a:r>
              <a:rPr lang="en-US" dirty="0"/>
              <a:t>to see if you return the original expression</a:t>
            </a:r>
          </a:p>
          <a:p>
            <a:pPr marL="514350" indent="-514350">
              <a:buFont typeface="+mj-lt"/>
              <a:buAutoNum type="arabicPeriod"/>
            </a:pPr>
            <a:r>
              <a:rPr lang="en-US" dirty="0"/>
              <a:t>If you get zero points from the PLC server on either </a:t>
            </a:r>
            <a:br>
              <a:rPr lang="en-US" dirty="0"/>
            </a:br>
            <a:r>
              <a:rPr lang="en-US" dirty="0"/>
              <a:t>1 or 2, you will also earn zero on the other part .</a:t>
            </a:r>
          </a:p>
        </p:txBody>
      </p:sp>
    </p:spTree>
    <p:extLst>
      <p:ext uri="{BB962C8B-B14F-4D97-AF65-F5344CB8AC3E}">
        <p14:creationId xmlns:p14="http://schemas.microsoft.com/office/powerpoint/2010/main" val="147079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304800"/>
            <a:ext cx="8229600" cy="1066800"/>
          </a:xfrm>
        </p:spPr>
        <p:txBody>
          <a:bodyPr/>
          <a:lstStyle/>
          <a:p>
            <a:r>
              <a:rPr lang="en-US" sz="3600" dirty="0"/>
              <a:t> </a:t>
            </a:r>
            <a:r>
              <a:rPr lang="en-US" sz="3600" dirty="0">
                <a:solidFill>
                  <a:srgbClr val="00FF00"/>
                </a:solidFill>
              </a:rPr>
              <a:t>occurs-free?</a:t>
            </a:r>
            <a:r>
              <a:rPr lang="en-US" sz="3600" dirty="0"/>
              <a:t> for parsed expressions</a:t>
            </a:r>
          </a:p>
        </p:txBody>
      </p:sp>
      <p:sp>
        <p:nvSpPr>
          <p:cNvPr id="28675" name="Rectangle 3"/>
          <p:cNvSpPr>
            <a:spLocks noGrp="1" noChangeArrowheads="1"/>
          </p:cNvSpPr>
          <p:nvPr>
            <p:ph type="body" idx="1"/>
          </p:nvPr>
        </p:nvSpPr>
        <p:spPr>
          <a:xfrm>
            <a:off x="0" y="1524000"/>
            <a:ext cx="8686800" cy="4800600"/>
          </a:xfrm>
        </p:spPr>
        <p:txBody>
          <a:bodyPr/>
          <a:lstStyle/>
          <a:p>
            <a:pPr>
              <a:spcBef>
                <a:spcPct val="0"/>
              </a:spcBef>
              <a:buFontTx/>
              <a:buNone/>
            </a:pPr>
            <a:r>
              <a:rPr lang="en-US" sz="2800" b="1" dirty="0">
                <a:latin typeface="Courier New" pitchFamily="49" charset="0"/>
              </a:rPr>
              <a:t>(define occurs-free?</a:t>
            </a:r>
          </a:p>
          <a:p>
            <a:pPr>
              <a:spcBef>
                <a:spcPct val="0"/>
              </a:spcBef>
              <a:buFontTx/>
              <a:buNone/>
            </a:pPr>
            <a:r>
              <a:rPr lang="en-US" sz="2800" b="1" dirty="0">
                <a:latin typeface="Courier New" pitchFamily="49" charset="0"/>
              </a:rPr>
              <a:t>  (lambda (</a:t>
            </a:r>
            <a:r>
              <a:rPr lang="en-US" sz="2800" b="1" dirty="0" err="1">
                <a:latin typeface="Courier New" pitchFamily="49" charset="0"/>
              </a:rPr>
              <a:t>var</a:t>
            </a:r>
            <a:r>
              <a:rPr lang="en-US" sz="2800" b="1" dirty="0">
                <a:latin typeface="Courier New" pitchFamily="49" charset="0"/>
              </a:rPr>
              <a:t> exp)</a:t>
            </a:r>
          </a:p>
          <a:p>
            <a:pPr>
              <a:spcBef>
                <a:spcPct val="0"/>
              </a:spcBef>
              <a:buFontTx/>
              <a:buNone/>
            </a:pPr>
            <a:r>
              <a:rPr lang="en-US" sz="2800" b="1" dirty="0">
                <a:latin typeface="Courier New" pitchFamily="49" charset="0"/>
              </a:rPr>
              <a:t>    (cases expression exp</a:t>
            </a:r>
          </a:p>
          <a:p>
            <a:pPr>
              <a:spcBef>
                <a:spcPct val="0"/>
              </a:spcBef>
              <a:buFontTx/>
              <a:buNone/>
            </a:pPr>
            <a:r>
              <a:rPr lang="en-US" sz="2800" b="1" dirty="0">
                <a:latin typeface="Courier New" pitchFamily="49" charset="0"/>
              </a:rPr>
              <a:t>      [</a:t>
            </a:r>
            <a:r>
              <a:rPr lang="en-US" sz="2800" b="1" dirty="0" err="1">
                <a:latin typeface="Courier New" pitchFamily="49" charset="0"/>
              </a:rPr>
              <a:t>var</a:t>
            </a:r>
            <a:r>
              <a:rPr lang="en-US" sz="2800" b="1" dirty="0">
                <a:latin typeface="Courier New" pitchFamily="49" charset="0"/>
              </a:rPr>
              <a:t>-exp (id) (</a:t>
            </a:r>
            <a:r>
              <a:rPr lang="en-US" sz="2800" b="1" dirty="0" err="1">
                <a:latin typeface="Courier New" pitchFamily="49" charset="0"/>
              </a:rPr>
              <a:t>eqv</a:t>
            </a:r>
            <a:r>
              <a:rPr lang="en-US" sz="2800" b="1" dirty="0">
                <a:latin typeface="Courier New" pitchFamily="49" charset="0"/>
              </a:rPr>
              <a:t>? id </a:t>
            </a:r>
            <a:r>
              <a:rPr lang="en-US" sz="2800" b="1" dirty="0" err="1">
                <a:latin typeface="Courier New" pitchFamily="49" charset="0"/>
              </a:rPr>
              <a:t>var</a:t>
            </a:r>
            <a:r>
              <a:rPr lang="en-US" sz="2800" b="1" dirty="0">
                <a:latin typeface="Courier New" pitchFamily="49" charset="0"/>
              </a:rPr>
              <a:t>)]</a:t>
            </a:r>
          </a:p>
          <a:p>
            <a:pPr>
              <a:spcBef>
                <a:spcPct val="0"/>
              </a:spcBef>
              <a:buFontTx/>
              <a:buNone/>
            </a:pPr>
            <a:r>
              <a:rPr lang="en-US" sz="2800" b="1" dirty="0">
                <a:latin typeface="Courier New" pitchFamily="49" charset="0"/>
              </a:rPr>
              <a:t>      [lambda-exp (id body)</a:t>
            </a:r>
          </a:p>
          <a:p>
            <a:pPr>
              <a:spcBef>
                <a:spcPct val="0"/>
              </a:spcBef>
              <a:buFontTx/>
              <a:buNone/>
            </a:pPr>
            <a:r>
              <a:rPr lang="en-US" sz="2800" b="1" dirty="0">
                <a:latin typeface="Courier New" pitchFamily="49" charset="0"/>
              </a:rPr>
              <a:t>        (and (not (</a:t>
            </a:r>
            <a:r>
              <a:rPr lang="en-US" sz="2800" b="1" dirty="0" err="1">
                <a:latin typeface="Courier New" pitchFamily="49" charset="0"/>
              </a:rPr>
              <a:t>eqv</a:t>
            </a:r>
            <a:r>
              <a:rPr lang="en-US" sz="2800" b="1" dirty="0">
                <a:latin typeface="Courier New" pitchFamily="49" charset="0"/>
              </a:rPr>
              <a:t>? id </a:t>
            </a:r>
            <a:r>
              <a:rPr lang="en-US" sz="2800" b="1" dirty="0" err="1">
                <a:latin typeface="Courier New" pitchFamily="49" charset="0"/>
              </a:rPr>
              <a:t>var</a:t>
            </a:r>
            <a:r>
              <a:rPr lang="en-US" sz="2800" b="1" dirty="0">
                <a:latin typeface="Courier New" pitchFamily="49" charset="0"/>
              </a:rPr>
              <a:t>))</a:t>
            </a:r>
          </a:p>
          <a:p>
            <a:pPr>
              <a:spcBef>
                <a:spcPct val="0"/>
              </a:spcBef>
              <a:buFontTx/>
              <a:buNone/>
            </a:pPr>
            <a:r>
              <a:rPr lang="en-US" sz="2800" b="1" dirty="0">
                <a:latin typeface="Courier New" pitchFamily="49" charset="0"/>
              </a:rPr>
              <a:t>             (occurs-free? </a:t>
            </a:r>
            <a:r>
              <a:rPr lang="en-US" sz="2800" b="1" dirty="0" err="1">
                <a:latin typeface="Courier New" pitchFamily="49" charset="0"/>
              </a:rPr>
              <a:t>var</a:t>
            </a:r>
            <a:r>
              <a:rPr lang="en-US" sz="2800" b="1" dirty="0">
                <a:latin typeface="Courier New" pitchFamily="49" charset="0"/>
              </a:rPr>
              <a:t> body))]</a:t>
            </a:r>
          </a:p>
          <a:p>
            <a:pPr>
              <a:spcBef>
                <a:spcPct val="0"/>
              </a:spcBef>
              <a:buFontTx/>
              <a:buNone/>
            </a:pPr>
            <a:r>
              <a:rPr lang="en-US" sz="2800" b="1" dirty="0">
                <a:latin typeface="Courier New" pitchFamily="49" charset="0"/>
              </a:rPr>
              <a:t>      [app-exp (</a:t>
            </a:r>
            <a:r>
              <a:rPr lang="en-US" sz="2800" b="1" dirty="0" err="1">
                <a:latin typeface="Courier New" pitchFamily="49" charset="0"/>
              </a:rPr>
              <a:t>rator</a:t>
            </a:r>
            <a:r>
              <a:rPr lang="en-US" sz="2800" b="1" dirty="0">
                <a:latin typeface="Courier New" pitchFamily="49" charset="0"/>
              </a:rPr>
              <a:t> rand)</a:t>
            </a:r>
          </a:p>
          <a:p>
            <a:pPr>
              <a:spcBef>
                <a:spcPct val="0"/>
              </a:spcBef>
              <a:buFontTx/>
              <a:buNone/>
            </a:pPr>
            <a:r>
              <a:rPr lang="en-US" sz="2800" b="1" dirty="0">
                <a:latin typeface="Courier New" pitchFamily="49" charset="0"/>
              </a:rPr>
              <a:t>        (or (occurs-free? </a:t>
            </a:r>
            <a:r>
              <a:rPr lang="en-US" sz="2800" b="1" dirty="0" err="1">
                <a:latin typeface="Courier New" pitchFamily="49" charset="0"/>
              </a:rPr>
              <a:t>var</a:t>
            </a:r>
            <a:r>
              <a:rPr lang="en-US" sz="2800" b="1" dirty="0">
                <a:latin typeface="Courier New" pitchFamily="49" charset="0"/>
              </a:rPr>
              <a:t> </a:t>
            </a:r>
            <a:r>
              <a:rPr lang="en-US" sz="2800" b="1" dirty="0" err="1">
                <a:latin typeface="Courier New" pitchFamily="49" charset="0"/>
              </a:rPr>
              <a:t>rator</a:t>
            </a:r>
            <a:r>
              <a:rPr lang="en-US" sz="2800" b="1" dirty="0">
                <a:latin typeface="Courier New" pitchFamily="49" charset="0"/>
              </a:rPr>
              <a:t>)</a:t>
            </a:r>
          </a:p>
          <a:p>
            <a:pPr>
              <a:spcBef>
                <a:spcPct val="0"/>
              </a:spcBef>
              <a:buFontTx/>
              <a:buNone/>
            </a:pPr>
            <a:r>
              <a:rPr lang="en-US" sz="2800" b="1" dirty="0">
                <a:latin typeface="Courier New" pitchFamily="49" charset="0"/>
              </a:rPr>
              <a:t>            (occurs-free? </a:t>
            </a:r>
            <a:r>
              <a:rPr lang="en-US" sz="2800" b="1" dirty="0" err="1">
                <a:latin typeface="Courier New" pitchFamily="49" charset="0"/>
              </a:rPr>
              <a:t>var</a:t>
            </a:r>
            <a:r>
              <a:rPr lang="en-US" sz="2800" b="1" dirty="0">
                <a:latin typeface="Courier New" pitchFamily="49" charset="0"/>
              </a:rPr>
              <a:t> rand))]</a:t>
            </a:r>
          </a:p>
          <a:p>
            <a:pPr>
              <a:spcBef>
                <a:spcPct val="0"/>
              </a:spcBef>
              <a:buFontTx/>
              <a:buNone/>
            </a:pPr>
            <a:r>
              <a:rPr lang="en-US" sz="2800" b="1" dirty="0">
                <a:latin typeface="Courier New" pitchFamily="49" charset="0"/>
              </a:rPr>
              <a:t>    )))</a:t>
            </a:r>
          </a:p>
          <a:p>
            <a:pPr>
              <a:spcBef>
                <a:spcPct val="0"/>
              </a:spcBef>
              <a:buFontTx/>
              <a:buNone/>
            </a:pPr>
            <a:endParaRPr lang="en-US" sz="2800" dirty="0">
              <a:latin typeface="Courier New" pitchFamily="49" charset="0"/>
            </a:endParaRPr>
          </a:p>
          <a:p>
            <a:pPr>
              <a:spcBef>
                <a:spcPct val="0"/>
              </a:spcBef>
              <a:buFontTx/>
              <a:buNone/>
            </a:pPr>
            <a:endParaRPr lang="en-US" sz="2800" b="1" dirty="0">
              <a:latin typeface="Courier New" pitchFamily="49" charset="0"/>
            </a:endParaRPr>
          </a:p>
        </p:txBody>
      </p:sp>
    </p:spTree>
    <p:extLst>
      <p:ext uri="{BB962C8B-B14F-4D97-AF65-F5344CB8AC3E}">
        <p14:creationId xmlns:p14="http://schemas.microsoft.com/office/powerpoint/2010/main" val="133085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457200" y="-152400"/>
            <a:ext cx="8229600" cy="1139825"/>
          </a:xfrm>
        </p:spPr>
        <p:txBody>
          <a:bodyPr/>
          <a:lstStyle/>
          <a:p>
            <a:pPr eaLnBrk="1" hangingPunct="1">
              <a:defRPr/>
            </a:pPr>
            <a:r>
              <a:rPr lang="en-US" b="1" dirty="0"/>
              <a:t>Day 16 Prelude</a:t>
            </a:r>
            <a:endParaRPr lang="en-US" dirty="0"/>
          </a:p>
        </p:txBody>
      </p:sp>
      <p:sp>
        <p:nvSpPr>
          <p:cNvPr id="299011" name="Rectangle 3"/>
          <p:cNvSpPr>
            <a:spLocks noGrp="1" noChangeArrowheads="1"/>
          </p:cNvSpPr>
          <p:nvPr>
            <p:ph type="body" idx="1"/>
          </p:nvPr>
        </p:nvSpPr>
        <p:spPr>
          <a:xfrm>
            <a:off x="0" y="727075"/>
            <a:ext cx="9144000" cy="7350125"/>
          </a:xfrm>
        </p:spPr>
        <p:txBody>
          <a:bodyPr/>
          <a:lstStyle/>
          <a:p>
            <a:pPr eaLnBrk="1" hangingPunct="1">
              <a:spcAft>
                <a:spcPts val="600"/>
              </a:spcAft>
              <a:buFont typeface="Wingdings" pitchFamily="2" charset="2"/>
              <a:buNone/>
              <a:defRPr/>
            </a:pPr>
            <a:r>
              <a:rPr lang="en-US" dirty="0"/>
              <a:t> Tom </a:t>
            </a:r>
            <a:r>
              <a:rPr lang="en-US" dirty="0" err="1"/>
              <a:t>Swifties</a:t>
            </a:r>
            <a:r>
              <a:rPr lang="en-US" dirty="0"/>
              <a:t> (most from Wikipedia):</a:t>
            </a:r>
          </a:p>
          <a:p>
            <a:pPr eaLnBrk="1" hangingPunct="1">
              <a:spcBef>
                <a:spcPts val="300"/>
              </a:spcBef>
              <a:spcAft>
                <a:spcPts val="300"/>
              </a:spcAft>
              <a:buNone/>
              <a:defRPr/>
            </a:pPr>
            <a:r>
              <a:rPr lang="en-US" sz="2200" dirty="0"/>
              <a:t>"Who left the toilet seat down?" Tom asked peevishly. </a:t>
            </a:r>
          </a:p>
          <a:p>
            <a:pPr eaLnBrk="1" hangingPunct="1">
              <a:spcBef>
                <a:spcPts val="300"/>
              </a:spcBef>
              <a:spcAft>
                <a:spcPts val="300"/>
              </a:spcAft>
              <a:buNone/>
              <a:defRPr/>
            </a:pPr>
            <a:r>
              <a:rPr lang="en-US" sz="2200" dirty="0"/>
              <a:t>"I'll never again put my arm in a lion's mouth," Tom said off-handedly. </a:t>
            </a:r>
          </a:p>
          <a:p>
            <a:pPr eaLnBrk="1" hangingPunct="1">
              <a:spcBef>
                <a:spcPts val="300"/>
              </a:spcBef>
              <a:spcAft>
                <a:spcPts val="300"/>
              </a:spcAft>
              <a:buNone/>
              <a:defRPr/>
            </a:pPr>
            <a:r>
              <a:rPr lang="en-US" sz="2200" dirty="0"/>
              <a:t>"Can I go looking for the Holy Grail again?" Tom requested. </a:t>
            </a:r>
          </a:p>
          <a:p>
            <a:pPr eaLnBrk="1" hangingPunct="1">
              <a:spcBef>
                <a:spcPts val="300"/>
              </a:spcBef>
              <a:spcAft>
                <a:spcPts val="300"/>
              </a:spcAft>
              <a:buNone/>
              <a:defRPr/>
            </a:pPr>
            <a:r>
              <a:rPr lang="en-US" sz="2200" dirty="0"/>
              <a:t>"I unclogged the drain with a vacuum cleaner," Tom said succinctly. </a:t>
            </a:r>
          </a:p>
          <a:p>
            <a:pPr eaLnBrk="1" hangingPunct="1">
              <a:spcBef>
                <a:spcPts val="300"/>
              </a:spcBef>
              <a:spcAft>
                <a:spcPts val="300"/>
              </a:spcAft>
              <a:buNone/>
              <a:defRPr/>
            </a:pPr>
            <a:r>
              <a:rPr lang="en-US" sz="2200" dirty="0"/>
              <a:t>"We just struck oil!" Tom gushed. </a:t>
            </a:r>
          </a:p>
          <a:p>
            <a:pPr eaLnBrk="1" hangingPunct="1">
              <a:spcBef>
                <a:spcPts val="300"/>
              </a:spcBef>
              <a:spcAft>
                <a:spcPts val="300"/>
              </a:spcAft>
              <a:buNone/>
              <a:defRPr/>
            </a:pPr>
            <a:r>
              <a:rPr lang="en-US" sz="2200" dirty="0"/>
              <a:t>"They had to amputate them both at the ankles," Tom said </a:t>
            </a:r>
            <a:r>
              <a:rPr lang="en-US" sz="2200" dirty="0" err="1"/>
              <a:t>defeatedly</a:t>
            </a:r>
            <a:r>
              <a:rPr lang="en-US" sz="2200" dirty="0"/>
              <a:t>. </a:t>
            </a:r>
          </a:p>
          <a:p>
            <a:pPr eaLnBrk="1" hangingPunct="1">
              <a:spcBef>
                <a:spcPts val="300"/>
              </a:spcBef>
              <a:spcAft>
                <a:spcPts val="300"/>
              </a:spcAft>
              <a:buNone/>
              <a:defRPr/>
            </a:pPr>
            <a:r>
              <a:rPr lang="en-US" sz="2200" dirty="0"/>
              <a:t>"Who discovered radium?" asked Marie curiously. </a:t>
            </a:r>
          </a:p>
          <a:p>
            <a:pPr eaLnBrk="1" hangingPunct="1">
              <a:spcBef>
                <a:spcPts val="300"/>
              </a:spcBef>
              <a:spcAft>
                <a:spcPts val="300"/>
              </a:spcAft>
              <a:buNone/>
              <a:defRPr/>
            </a:pPr>
            <a:r>
              <a:rPr lang="en-US" sz="2200" dirty="0"/>
              <a:t>"Hurry up and get to the back of the ship," Tom said sternly. </a:t>
            </a:r>
          </a:p>
          <a:p>
            <a:pPr eaLnBrk="1" hangingPunct="1">
              <a:spcBef>
                <a:spcPts val="300"/>
              </a:spcBef>
              <a:spcAft>
                <a:spcPts val="300"/>
              </a:spcAft>
              <a:buNone/>
              <a:defRPr/>
            </a:pPr>
            <a:r>
              <a:rPr lang="en-US" sz="2200" dirty="0"/>
              <a:t>"Who put the moss in the bog again?" asked Tom repeatedly. </a:t>
            </a:r>
          </a:p>
          <a:p>
            <a:pPr eaLnBrk="1" hangingPunct="1">
              <a:spcBef>
                <a:spcPts val="300"/>
              </a:spcBef>
              <a:spcAft>
                <a:spcPts val="300"/>
              </a:spcAft>
              <a:buNone/>
              <a:defRPr/>
            </a:pPr>
            <a:r>
              <a:rPr lang="en-US" sz="2200" dirty="0"/>
              <a:t>"A word that contains all five English vowels plus y? And I suppose you want them to  appear in alphabetical order!?" said Tom facetiously. </a:t>
            </a:r>
          </a:p>
          <a:p>
            <a:pPr indent="-284163" eaLnBrk="1" hangingPunct="1">
              <a:spcBef>
                <a:spcPts val="300"/>
              </a:spcBef>
              <a:spcAft>
                <a:spcPts val="0"/>
              </a:spcAft>
              <a:buNone/>
              <a:defRPr/>
            </a:pPr>
            <a:r>
              <a:rPr lang="en-US" sz="2200" dirty="0"/>
              <a:t>"The robber is coming down the stairs", Tom said condescendingly.</a:t>
            </a:r>
          </a:p>
          <a:p>
            <a:pPr indent="-284163" eaLnBrk="1" hangingPunct="1">
              <a:spcBef>
                <a:spcPts val="0"/>
              </a:spcBef>
              <a:spcAft>
                <a:spcPts val="300"/>
              </a:spcAft>
              <a:buNone/>
              <a:defRPr/>
            </a:pPr>
            <a:r>
              <a:rPr lang="en-US" sz="2200" dirty="0"/>
              <a:t>"</a:t>
            </a:r>
            <a:r>
              <a:rPr lang="en-US" sz="2200" dirty="0" err="1"/>
              <a:t>Nnnn</a:t>
            </a:r>
            <a:r>
              <a:rPr lang="en-US" sz="2200" dirty="0"/>
              <a:t>", Tom murmured forensically. </a:t>
            </a:r>
          </a:p>
          <a:p>
            <a:pPr eaLnBrk="1" hangingPunct="1">
              <a:buFont typeface="Wingdings" pitchFamily="2" charset="2"/>
              <a:buNone/>
              <a:defRPr/>
            </a:pPr>
            <a:endParaRPr lang="en-US" sz="1900" dirty="0"/>
          </a:p>
        </p:txBody>
      </p:sp>
    </p:spTree>
    <p:extLst>
      <p:ext uri="{BB962C8B-B14F-4D97-AF65-F5344CB8AC3E}">
        <p14:creationId xmlns:p14="http://schemas.microsoft.com/office/powerpoint/2010/main" val="2216815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FFD3C6-CCD3-4218-9AD3-091B8856B7E9}"/>
              </a:ext>
            </a:extLst>
          </p:cNvPr>
          <p:cNvSpPr>
            <a:spLocks noGrp="1"/>
          </p:cNvSpPr>
          <p:nvPr>
            <p:ph type="title"/>
          </p:nvPr>
        </p:nvSpPr>
        <p:spPr/>
        <p:txBody>
          <a:bodyPr/>
          <a:lstStyle/>
          <a:p>
            <a:r>
              <a:rPr lang="en-US" dirty="0"/>
              <a:t>Lambda-calculus and combinators</a:t>
            </a:r>
          </a:p>
        </p:txBody>
      </p:sp>
      <p:sp>
        <p:nvSpPr>
          <p:cNvPr id="5" name="Text Placeholder 4">
            <a:extLst>
              <a:ext uri="{FF2B5EF4-FFF2-40B4-BE49-F238E27FC236}">
                <a16:creationId xmlns:a16="http://schemas.microsoft.com/office/drawing/2014/main" id="{6E7AFA5C-8FDD-468A-A675-03A9848DE5CD}"/>
              </a:ext>
            </a:extLst>
          </p:cNvPr>
          <p:cNvSpPr>
            <a:spLocks noGrp="1"/>
          </p:cNvSpPr>
          <p:nvPr>
            <p:ph type="body" idx="1"/>
          </p:nvPr>
        </p:nvSpPr>
        <p:spPr/>
        <p:txBody>
          <a:bodyPr/>
          <a:lstStyle/>
          <a:p>
            <a:r>
              <a:rPr lang="en-US" sz="3200" dirty="0"/>
              <a:t>A brief look at …</a:t>
            </a:r>
          </a:p>
        </p:txBody>
      </p:sp>
    </p:spTree>
    <p:extLst>
      <p:ext uri="{BB962C8B-B14F-4D97-AF65-F5344CB8AC3E}">
        <p14:creationId xmlns:p14="http://schemas.microsoft.com/office/powerpoint/2010/main" val="159723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066800"/>
          </a:xfrm>
        </p:spPr>
        <p:txBody>
          <a:bodyPr/>
          <a:lstStyle/>
          <a:p>
            <a:r>
              <a:rPr lang="en-US" dirty="0"/>
              <a:t>Computation in lambda calculus</a:t>
            </a:r>
          </a:p>
        </p:txBody>
      </p:sp>
      <p:sp>
        <p:nvSpPr>
          <p:cNvPr id="3" name="Content Placeholder 2"/>
          <p:cNvSpPr>
            <a:spLocks noGrp="1"/>
          </p:cNvSpPr>
          <p:nvPr>
            <p:ph idx="1"/>
          </p:nvPr>
        </p:nvSpPr>
        <p:spPr>
          <a:xfrm>
            <a:off x="228600" y="1676400"/>
            <a:ext cx="7772400" cy="4953000"/>
          </a:xfrm>
        </p:spPr>
        <p:txBody>
          <a:bodyPr/>
          <a:lstStyle/>
          <a:p>
            <a:r>
              <a:rPr lang="en-US" dirty="0"/>
              <a:t>Number representation</a:t>
            </a:r>
            <a:br>
              <a:rPr lang="en-US" dirty="0"/>
            </a:br>
            <a:r>
              <a:rPr lang="el-GR" sz="2400" dirty="0"/>
              <a:t>0 := λ </a:t>
            </a:r>
            <a:r>
              <a:rPr lang="en-US" sz="2400" i="1" dirty="0"/>
              <a:t>f</a:t>
            </a:r>
            <a:r>
              <a:rPr lang="en-US" sz="2400" dirty="0"/>
              <a:t> </a:t>
            </a:r>
            <a:r>
              <a:rPr lang="en-US" sz="2400" i="1" dirty="0"/>
              <a:t>x</a:t>
            </a:r>
            <a:r>
              <a:rPr lang="en-US" sz="2400" dirty="0"/>
              <a:t>. </a:t>
            </a:r>
            <a:r>
              <a:rPr lang="en-US" sz="2400" i="1" dirty="0"/>
              <a:t>x</a:t>
            </a:r>
            <a:r>
              <a:rPr lang="en-US" sz="2400" dirty="0"/>
              <a:t>            1 := </a:t>
            </a:r>
            <a:r>
              <a:rPr lang="el-GR" sz="2400" dirty="0"/>
              <a:t>λ </a:t>
            </a:r>
            <a:r>
              <a:rPr lang="en-US" sz="2400" i="1" dirty="0"/>
              <a:t>f</a:t>
            </a:r>
            <a:r>
              <a:rPr lang="en-US" sz="2400" dirty="0"/>
              <a:t> </a:t>
            </a:r>
            <a:r>
              <a:rPr lang="en-US" sz="2400" i="1" dirty="0"/>
              <a:t>x</a:t>
            </a:r>
            <a:r>
              <a:rPr lang="en-US" sz="2400" dirty="0"/>
              <a:t>. </a:t>
            </a:r>
            <a:r>
              <a:rPr lang="en-US" sz="2400" i="1" dirty="0"/>
              <a:t>f</a:t>
            </a:r>
            <a:r>
              <a:rPr lang="en-US" sz="2400" dirty="0"/>
              <a:t> </a:t>
            </a:r>
            <a:r>
              <a:rPr lang="en-US" sz="2400" i="1" dirty="0"/>
              <a:t>x</a:t>
            </a:r>
            <a:r>
              <a:rPr lang="en-US" sz="2400" dirty="0"/>
              <a:t> </a:t>
            </a:r>
            <a:br>
              <a:rPr lang="en-US" sz="2400" dirty="0"/>
            </a:br>
            <a:r>
              <a:rPr lang="en-US" sz="2400" dirty="0"/>
              <a:t>2 := </a:t>
            </a:r>
            <a:r>
              <a:rPr lang="el-GR" sz="2400" dirty="0"/>
              <a:t>λ </a:t>
            </a:r>
            <a:r>
              <a:rPr lang="en-US" sz="2400" i="1" dirty="0"/>
              <a:t>f</a:t>
            </a:r>
            <a:r>
              <a:rPr lang="en-US" sz="2400" dirty="0"/>
              <a:t> </a:t>
            </a:r>
            <a:r>
              <a:rPr lang="en-US" sz="2400" i="1" dirty="0"/>
              <a:t>x</a:t>
            </a:r>
            <a:r>
              <a:rPr lang="en-US" sz="2400" dirty="0"/>
              <a:t>. </a:t>
            </a:r>
            <a:r>
              <a:rPr lang="en-US" sz="2400" i="1" dirty="0"/>
              <a:t>f</a:t>
            </a:r>
            <a:r>
              <a:rPr lang="en-US" sz="2400" dirty="0"/>
              <a:t> (</a:t>
            </a:r>
            <a:r>
              <a:rPr lang="en-US" sz="2400" i="1" dirty="0"/>
              <a:t>f</a:t>
            </a:r>
            <a:r>
              <a:rPr lang="en-US" sz="2400" dirty="0"/>
              <a:t> </a:t>
            </a:r>
            <a:r>
              <a:rPr lang="en-US" sz="2400" i="1" dirty="0"/>
              <a:t>x</a:t>
            </a:r>
            <a:r>
              <a:rPr lang="en-US" sz="2400" dirty="0"/>
              <a:t>)      3 := </a:t>
            </a:r>
            <a:r>
              <a:rPr lang="el-GR" sz="2400" dirty="0"/>
              <a:t>λ </a:t>
            </a:r>
            <a:r>
              <a:rPr lang="en-US" sz="2400" i="1" dirty="0"/>
              <a:t>f</a:t>
            </a:r>
            <a:r>
              <a:rPr lang="en-US" sz="2400" dirty="0"/>
              <a:t> </a:t>
            </a:r>
            <a:r>
              <a:rPr lang="en-US" sz="2400" i="1" dirty="0"/>
              <a:t>x</a:t>
            </a:r>
            <a:r>
              <a:rPr lang="en-US" sz="2400" dirty="0"/>
              <a:t>. </a:t>
            </a:r>
            <a:r>
              <a:rPr lang="en-US" sz="2400" i="1" dirty="0"/>
              <a:t>f</a:t>
            </a:r>
            <a:r>
              <a:rPr lang="en-US" sz="2400" dirty="0"/>
              <a:t> (</a:t>
            </a:r>
            <a:r>
              <a:rPr lang="en-US" sz="2400" i="1" dirty="0"/>
              <a:t>f</a:t>
            </a:r>
            <a:r>
              <a:rPr lang="en-US" sz="2400" dirty="0"/>
              <a:t> (</a:t>
            </a:r>
            <a:r>
              <a:rPr lang="en-US" sz="2400" i="1" dirty="0"/>
              <a:t>f</a:t>
            </a:r>
            <a:r>
              <a:rPr lang="en-US" sz="2400" dirty="0"/>
              <a:t> </a:t>
            </a:r>
            <a:r>
              <a:rPr lang="en-US" sz="2400" i="1" dirty="0"/>
              <a:t>x</a:t>
            </a:r>
            <a:r>
              <a:rPr lang="en-US" sz="2400" dirty="0"/>
              <a:t>)) </a:t>
            </a:r>
          </a:p>
          <a:p>
            <a:r>
              <a:rPr lang="en-US" dirty="0"/>
              <a:t>Operations</a:t>
            </a:r>
          </a:p>
          <a:p>
            <a:pPr lvl="1"/>
            <a:r>
              <a:rPr lang="pt-BR" sz="2400" dirty="0"/>
              <a:t>SUCC := λ </a:t>
            </a:r>
            <a:r>
              <a:rPr lang="pt-BR" sz="2400" i="1" dirty="0"/>
              <a:t>n</a:t>
            </a:r>
            <a:r>
              <a:rPr lang="pt-BR" sz="2400" dirty="0"/>
              <a:t> </a:t>
            </a:r>
            <a:r>
              <a:rPr lang="pt-BR" sz="2400" i="1" dirty="0"/>
              <a:t>f</a:t>
            </a:r>
            <a:r>
              <a:rPr lang="pt-BR" sz="2400" dirty="0"/>
              <a:t> </a:t>
            </a:r>
            <a:r>
              <a:rPr lang="pt-BR" sz="2400" i="1" dirty="0"/>
              <a:t>x</a:t>
            </a:r>
            <a:r>
              <a:rPr lang="pt-BR" sz="2400" dirty="0"/>
              <a:t>. </a:t>
            </a:r>
            <a:r>
              <a:rPr lang="pt-BR" sz="2400" i="1" dirty="0"/>
              <a:t>f</a:t>
            </a:r>
            <a:r>
              <a:rPr lang="pt-BR" sz="2400" dirty="0"/>
              <a:t> (</a:t>
            </a:r>
            <a:r>
              <a:rPr lang="pt-BR" sz="2400" i="1" dirty="0"/>
              <a:t>n</a:t>
            </a:r>
            <a:r>
              <a:rPr lang="pt-BR" sz="2400" dirty="0"/>
              <a:t> </a:t>
            </a:r>
            <a:r>
              <a:rPr lang="pt-BR" sz="2400" i="1" dirty="0"/>
              <a:t>f</a:t>
            </a:r>
            <a:r>
              <a:rPr lang="pt-BR" sz="2400" dirty="0"/>
              <a:t> </a:t>
            </a:r>
            <a:r>
              <a:rPr lang="pt-BR" sz="2400" i="1" dirty="0"/>
              <a:t>x</a:t>
            </a:r>
            <a:r>
              <a:rPr lang="pt-BR" sz="2400" dirty="0"/>
              <a:t>)</a:t>
            </a:r>
          </a:p>
          <a:p>
            <a:pPr lvl="1"/>
            <a:r>
              <a:rPr lang="pt-BR" sz="2400" dirty="0"/>
              <a:t>PLUS := λ </a:t>
            </a:r>
            <a:r>
              <a:rPr lang="pt-BR" sz="2400" i="1" dirty="0"/>
              <a:t>m</a:t>
            </a:r>
            <a:r>
              <a:rPr lang="pt-BR" sz="2400" dirty="0"/>
              <a:t> </a:t>
            </a:r>
            <a:r>
              <a:rPr lang="pt-BR" sz="2400" i="1" dirty="0"/>
              <a:t>n</a:t>
            </a:r>
            <a:r>
              <a:rPr lang="pt-BR" sz="2400" dirty="0"/>
              <a:t> </a:t>
            </a:r>
            <a:r>
              <a:rPr lang="pt-BR" sz="2400" i="1" dirty="0"/>
              <a:t>f</a:t>
            </a:r>
            <a:r>
              <a:rPr lang="pt-BR" sz="2400" dirty="0"/>
              <a:t> </a:t>
            </a:r>
            <a:r>
              <a:rPr lang="pt-BR" sz="2400" i="1" dirty="0"/>
              <a:t>x</a:t>
            </a:r>
            <a:r>
              <a:rPr lang="pt-BR" sz="2400" dirty="0"/>
              <a:t>. </a:t>
            </a:r>
            <a:r>
              <a:rPr lang="pt-BR" sz="2400" i="1" dirty="0"/>
              <a:t>n</a:t>
            </a:r>
            <a:r>
              <a:rPr lang="pt-BR" sz="2400" dirty="0"/>
              <a:t> </a:t>
            </a:r>
            <a:r>
              <a:rPr lang="pt-BR" sz="2400" i="1" dirty="0"/>
              <a:t>f</a:t>
            </a:r>
            <a:r>
              <a:rPr lang="pt-BR" sz="2400" dirty="0"/>
              <a:t> (</a:t>
            </a:r>
            <a:r>
              <a:rPr lang="pt-BR" sz="2400" i="1" dirty="0"/>
              <a:t>m</a:t>
            </a:r>
            <a:r>
              <a:rPr lang="pt-BR" sz="2400" dirty="0"/>
              <a:t> </a:t>
            </a:r>
            <a:r>
              <a:rPr lang="pt-BR" sz="2400" i="1" dirty="0"/>
              <a:t>f</a:t>
            </a:r>
            <a:r>
              <a:rPr lang="pt-BR" sz="2400" dirty="0"/>
              <a:t> </a:t>
            </a:r>
            <a:r>
              <a:rPr lang="pt-BR" sz="2400" i="1" dirty="0"/>
              <a:t>x</a:t>
            </a:r>
            <a:r>
              <a:rPr lang="pt-BR" sz="2400" dirty="0"/>
              <a:t>)</a:t>
            </a:r>
          </a:p>
          <a:p>
            <a:pPr lvl="1"/>
            <a:r>
              <a:rPr lang="en-US" sz="2400" dirty="0"/>
              <a:t>MULT := </a:t>
            </a:r>
            <a:r>
              <a:rPr lang="el-GR" sz="2400" dirty="0"/>
              <a:t>λ </a:t>
            </a:r>
            <a:r>
              <a:rPr lang="en-US" sz="2400" i="1" dirty="0"/>
              <a:t>m</a:t>
            </a:r>
            <a:r>
              <a:rPr lang="en-US" sz="2400" dirty="0"/>
              <a:t> </a:t>
            </a:r>
            <a:r>
              <a:rPr lang="en-US" sz="2400" i="1" dirty="0"/>
              <a:t>n</a:t>
            </a:r>
            <a:r>
              <a:rPr lang="en-US" sz="2400" dirty="0"/>
              <a:t>. </a:t>
            </a:r>
            <a:r>
              <a:rPr lang="en-US" sz="2400" i="1" dirty="0"/>
              <a:t>m</a:t>
            </a:r>
            <a:r>
              <a:rPr lang="en-US" sz="2400" dirty="0"/>
              <a:t> (PLUS </a:t>
            </a:r>
            <a:r>
              <a:rPr lang="en-US" sz="2400" i="1" dirty="0"/>
              <a:t>n</a:t>
            </a:r>
            <a:r>
              <a:rPr lang="en-US" sz="2400" dirty="0"/>
              <a:t>) 0</a:t>
            </a:r>
          </a:p>
          <a:p>
            <a:pPr lvl="1"/>
            <a:r>
              <a:rPr lang="en-US" sz="2400" dirty="0"/>
              <a:t>AND := </a:t>
            </a:r>
            <a:r>
              <a:rPr lang="el-GR" sz="2400" dirty="0"/>
              <a:t>λ </a:t>
            </a:r>
            <a:r>
              <a:rPr lang="en-US" sz="2400" i="1" dirty="0"/>
              <a:t>p q</a:t>
            </a:r>
            <a:r>
              <a:rPr lang="en-US" sz="2400" dirty="0"/>
              <a:t>. </a:t>
            </a:r>
            <a:r>
              <a:rPr lang="en-US" sz="2400" i="1" dirty="0"/>
              <a:t>p q p</a:t>
            </a:r>
            <a:r>
              <a:rPr lang="en-US" sz="2400" dirty="0"/>
              <a:t> </a:t>
            </a:r>
          </a:p>
          <a:p>
            <a:pPr lvl="1"/>
            <a:r>
              <a:rPr lang="en-US" sz="2400" dirty="0"/>
              <a:t>OR := </a:t>
            </a:r>
            <a:r>
              <a:rPr lang="el-GR" sz="2400" dirty="0"/>
              <a:t>λ </a:t>
            </a:r>
            <a:r>
              <a:rPr lang="en-US" sz="2400" i="1" dirty="0"/>
              <a:t>p q</a:t>
            </a:r>
            <a:r>
              <a:rPr lang="en-US" sz="2400" dirty="0"/>
              <a:t>. </a:t>
            </a:r>
            <a:r>
              <a:rPr lang="en-US" sz="2400" i="1" dirty="0"/>
              <a:t>p </a:t>
            </a:r>
            <a:r>
              <a:rPr lang="en-US" sz="2400" i="1" dirty="0" err="1"/>
              <a:t>p</a:t>
            </a:r>
            <a:r>
              <a:rPr lang="en-US" sz="2400" i="1" dirty="0"/>
              <a:t> q</a:t>
            </a:r>
            <a:r>
              <a:rPr lang="en-US" sz="2400" dirty="0"/>
              <a:t> </a:t>
            </a:r>
          </a:p>
          <a:p>
            <a:pPr lvl="1"/>
            <a:r>
              <a:rPr lang="en-US" sz="2400" dirty="0"/>
              <a:t>NOT := </a:t>
            </a:r>
            <a:r>
              <a:rPr lang="el-GR" sz="2400" dirty="0"/>
              <a:t>λ </a:t>
            </a:r>
            <a:r>
              <a:rPr lang="en-US" sz="2400" i="1" dirty="0"/>
              <a:t>p a b</a:t>
            </a:r>
            <a:r>
              <a:rPr lang="en-US" sz="2400" dirty="0"/>
              <a:t>. </a:t>
            </a:r>
            <a:r>
              <a:rPr lang="en-US" sz="2400" i="1" dirty="0"/>
              <a:t>p b a</a:t>
            </a:r>
            <a:r>
              <a:rPr lang="en-US" sz="2400" dirty="0"/>
              <a:t> </a:t>
            </a:r>
          </a:p>
          <a:p>
            <a:pPr lvl="1"/>
            <a:r>
              <a:rPr lang="en-US" sz="2400" dirty="0"/>
              <a:t>IFTHENELSE := </a:t>
            </a:r>
            <a:r>
              <a:rPr lang="el-GR" sz="2400" dirty="0"/>
              <a:t>λ </a:t>
            </a:r>
            <a:r>
              <a:rPr lang="en-US" sz="2400" i="1" dirty="0"/>
              <a:t>p a b</a:t>
            </a:r>
            <a:r>
              <a:rPr lang="en-US" sz="2400" dirty="0"/>
              <a:t>. </a:t>
            </a:r>
            <a:r>
              <a:rPr lang="en-US" sz="2400" i="1" dirty="0"/>
              <a:t>p a b</a:t>
            </a:r>
            <a:r>
              <a:rPr lang="en-US" sz="2400" dirty="0"/>
              <a:t> </a:t>
            </a:r>
          </a:p>
          <a:p>
            <a:endParaRPr lang="en-US" dirty="0"/>
          </a:p>
        </p:txBody>
      </p:sp>
      <p:sp>
        <p:nvSpPr>
          <p:cNvPr id="4" name="TextBox 3"/>
          <p:cNvSpPr txBox="1"/>
          <p:nvPr/>
        </p:nvSpPr>
        <p:spPr>
          <a:xfrm>
            <a:off x="5334000" y="3276600"/>
            <a:ext cx="3048000" cy="2246769"/>
          </a:xfrm>
          <a:prstGeom prst="rect">
            <a:avLst/>
          </a:prstGeom>
          <a:solidFill>
            <a:srgbClr val="FFD9D9"/>
          </a:solidFill>
        </p:spPr>
        <p:txBody>
          <a:bodyPr wrap="square" rtlCol="0">
            <a:spAutoFit/>
          </a:bodyPr>
          <a:lstStyle/>
          <a:p>
            <a:r>
              <a:rPr lang="en-US" sz="2000" dirty="0">
                <a:solidFill>
                  <a:srgbClr val="FF0000"/>
                </a:solidFill>
                <a:hlinkClick r:id="rId3">
                  <a:extLst>
                    <a:ext uri="{A12FA001-AC4F-418D-AE19-62706E023703}">
                      <ahyp:hlinkClr xmlns:ahyp="http://schemas.microsoft.com/office/drawing/2018/hyperlinkcolor" val="tx"/>
                    </a:ext>
                  </a:extLst>
                </a:hlinkClick>
              </a:rPr>
              <a:t>http://en.wikipedia.org/wiki/Lambda_calculus#Arithmetic_in_lambda_calculus</a:t>
            </a:r>
            <a:br>
              <a:rPr lang="en-US" sz="2000" dirty="0">
                <a:solidFill>
                  <a:srgbClr val="FF0000"/>
                </a:solidFill>
                <a:hlinkClick r:id="rId4">
                  <a:extLst>
                    <a:ext uri="{A12FA001-AC4F-418D-AE19-62706E023703}">
                      <ahyp:hlinkClr xmlns:ahyp="http://schemas.microsoft.com/office/drawing/2018/hyperlinkcolor" val="tx"/>
                    </a:ext>
                  </a:extLst>
                </a:hlinkClick>
              </a:rPr>
            </a:br>
            <a:br>
              <a:rPr lang="en-US" sz="2000" dirty="0">
                <a:solidFill>
                  <a:srgbClr val="FF0000"/>
                </a:solidFill>
                <a:hlinkClick r:id="rId4">
                  <a:extLst>
                    <a:ext uri="{A12FA001-AC4F-418D-AE19-62706E023703}">
                      <ahyp:hlinkClr xmlns:ahyp="http://schemas.microsoft.com/office/drawing/2018/hyperlinkcolor" val="tx"/>
                    </a:ext>
                  </a:extLst>
                </a:hlinkClick>
              </a:rPr>
            </a:br>
            <a:r>
              <a:rPr lang="en-US" sz="2000" dirty="0">
                <a:solidFill>
                  <a:srgbClr val="FF0000"/>
                </a:solidFill>
                <a:hlinkClick r:id="rId4">
                  <a:extLst>
                    <a:ext uri="{A12FA001-AC4F-418D-AE19-62706E023703}">
                      <ahyp:hlinkClr xmlns:ahyp="http://schemas.microsoft.com/office/drawing/2018/hyperlinkcolor" val="tx"/>
                    </a:ext>
                  </a:extLst>
                </a:hlinkClick>
              </a:rPr>
              <a:t>http://safalra.com/science/lambda-calculus/integer-arithmetic/</a:t>
            </a:r>
            <a:r>
              <a:rPr lang="en-US" sz="2000" dirty="0">
                <a:solidFill>
                  <a:srgbClr val="FF0000"/>
                </a:solidFill>
              </a:rPr>
              <a:t> </a:t>
            </a:r>
            <a:endParaRPr lang="en-US" sz="2000" dirty="0">
              <a:solidFill>
                <a:srgbClr val="FF0000"/>
              </a:solidFill>
              <a:hlinkClick r:id="rId4">
                <a:extLst>
                  <a:ext uri="{A12FA001-AC4F-418D-AE19-62706E023703}">
                    <ahyp:hlinkClr xmlns:ahyp="http://schemas.microsoft.com/office/drawing/2018/hyperlinkcolor" val="tx"/>
                  </a:ext>
                </a:extLst>
              </a:hlinkClick>
            </a:endParaRPr>
          </a:p>
        </p:txBody>
      </p:sp>
      <p:sp>
        <p:nvSpPr>
          <p:cNvPr id="5" name="TextBox 4"/>
          <p:cNvSpPr txBox="1"/>
          <p:nvPr/>
        </p:nvSpPr>
        <p:spPr>
          <a:xfrm>
            <a:off x="6096000" y="1143000"/>
            <a:ext cx="2286000" cy="1384995"/>
          </a:xfrm>
          <a:prstGeom prst="rect">
            <a:avLst/>
          </a:prstGeom>
          <a:solidFill>
            <a:srgbClr val="A5C9F1"/>
          </a:solidFill>
        </p:spPr>
        <p:txBody>
          <a:bodyPr wrap="square" rtlCol="0">
            <a:spAutoFit/>
          </a:bodyPr>
          <a:lstStyle/>
          <a:p>
            <a:r>
              <a:rPr lang="en-US" dirty="0"/>
              <a:t>Key ideas:</a:t>
            </a:r>
          </a:p>
          <a:p>
            <a:pPr>
              <a:buFont typeface="Arial" pitchFamily="34" charset="0"/>
              <a:buChar char="•"/>
            </a:pPr>
            <a:r>
              <a:rPr lang="en-US" sz="2000" dirty="0"/>
              <a:t> beta reduction</a:t>
            </a:r>
          </a:p>
          <a:p>
            <a:pPr>
              <a:buFont typeface="Arial" pitchFamily="34" charset="0"/>
              <a:buChar char="•"/>
            </a:pPr>
            <a:r>
              <a:rPr lang="en-US" sz="2000" dirty="0"/>
              <a:t> alpha conversion</a:t>
            </a:r>
          </a:p>
          <a:p>
            <a:pPr>
              <a:buFont typeface="Arial" pitchFamily="34" charset="0"/>
              <a:buChar char="•"/>
            </a:pPr>
            <a:r>
              <a:rPr lang="en-US" sz="2000" dirty="0"/>
              <a:t> eta reduction</a:t>
            </a:r>
          </a:p>
        </p:txBody>
      </p:sp>
    </p:spTree>
    <p:extLst>
      <p:ext uri="{BB962C8B-B14F-4D97-AF65-F5344CB8AC3E}">
        <p14:creationId xmlns:p14="http://schemas.microsoft.com/office/powerpoint/2010/main" val="3711922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0" y="152400"/>
            <a:ext cx="8458200" cy="1066800"/>
          </a:xfrm>
        </p:spPr>
        <p:txBody>
          <a:bodyPr/>
          <a:lstStyle/>
          <a:p>
            <a:r>
              <a:rPr lang="el-GR" sz="4000">
                <a:cs typeface="Arial" charset="0"/>
              </a:rPr>
              <a:t>λ</a:t>
            </a:r>
            <a:r>
              <a:rPr lang="en-US" sz="4000"/>
              <a:t>-calculus and Turing completeness</a:t>
            </a:r>
          </a:p>
        </p:txBody>
      </p:sp>
      <p:sp>
        <p:nvSpPr>
          <p:cNvPr id="564227" name="Rectangle 3"/>
          <p:cNvSpPr>
            <a:spLocks noGrp="1" noChangeArrowheads="1"/>
          </p:cNvSpPr>
          <p:nvPr>
            <p:ph type="body" idx="1"/>
          </p:nvPr>
        </p:nvSpPr>
        <p:spPr>
          <a:xfrm>
            <a:off x="381000" y="1447800"/>
            <a:ext cx="8077200" cy="4038600"/>
          </a:xfrm>
        </p:spPr>
        <p:txBody>
          <a:bodyPr/>
          <a:lstStyle/>
          <a:p>
            <a:pPr>
              <a:lnSpc>
                <a:spcPct val="90000"/>
              </a:lnSpc>
            </a:pPr>
            <a:r>
              <a:rPr lang="en-US" dirty="0"/>
              <a:t>The </a:t>
            </a:r>
            <a:r>
              <a:rPr lang="en-US" dirty="0" err="1"/>
              <a:t>untyped</a:t>
            </a:r>
            <a:r>
              <a:rPr lang="en-US" dirty="0"/>
              <a:t> lambda-calculus is Turing complete (meaning that we can compute anything with it that we can compute with any other accepted formal model of computation)</a:t>
            </a:r>
            <a:endParaRPr lang="en-US" dirty="0">
              <a:hlinkClick r:id="" action="ppaction://noaction"/>
            </a:endParaRPr>
          </a:p>
          <a:p>
            <a:pPr>
              <a:lnSpc>
                <a:spcPct val="90000"/>
              </a:lnSpc>
            </a:pPr>
            <a:r>
              <a:rPr lang="en-US" dirty="0">
                <a:hlinkClick r:id="" action="ppaction://noaction"/>
              </a:rPr>
              <a:t>http://en.wikipedia.org/wiki/Turing_completeness</a:t>
            </a:r>
            <a:r>
              <a:rPr lang="en-US" dirty="0"/>
              <a:t> </a:t>
            </a:r>
          </a:p>
          <a:p>
            <a:pPr>
              <a:lnSpc>
                <a:spcPct val="90000"/>
              </a:lnSpc>
            </a:pPr>
            <a:r>
              <a:rPr lang="en-US" dirty="0"/>
              <a:t>This article may also be helpful:</a:t>
            </a:r>
            <a:endParaRPr lang="en-US" dirty="0">
              <a:hlinkClick r:id="" action="ppaction://noaction"/>
            </a:endParaRPr>
          </a:p>
          <a:p>
            <a:pPr>
              <a:lnSpc>
                <a:spcPct val="90000"/>
              </a:lnSpc>
            </a:pPr>
            <a:r>
              <a:rPr lang="en-US" dirty="0">
                <a:hlinkClick r:id="" action="ppaction://noaction"/>
              </a:rPr>
              <a:t>http://en.wikipedia.org/wiki/Lambda_calculus</a:t>
            </a:r>
            <a:r>
              <a:rPr lang="en-US" dirty="0"/>
              <a:t> </a:t>
            </a:r>
          </a:p>
        </p:txBody>
      </p:sp>
    </p:spTree>
    <p:extLst>
      <p:ext uri="{BB962C8B-B14F-4D97-AF65-F5344CB8AC3E}">
        <p14:creationId xmlns:p14="http://schemas.microsoft.com/office/powerpoint/2010/main" val="29219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Combinators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910819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228600" y="277813"/>
            <a:ext cx="8915400" cy="1139825"/>
          </a:xfrm>
        </p:spPr>
        <p:txBody>
          <a:bodyPr/>
          <a:lstStyle/>
          <a:p>
            <a:r>
              <a:rPr lang="en-US" sz="4000" dirty="0"/>
              <a:t>Expressions with no </a:t>
            </a:r>
            <a:br>
              <a:rPr lang="en-US" sz="4000" dirty="0"/>
            </a:br>
            <a:r>
              <a:rPr lang="en-US" sz="4000" dirty="0"/>
              <a:t>free variables …</a:t>
            </a:r>
          </a:p>
        </p:txBody>
      </p:sp>
      <p:sp>
        <p:nvSpPr>
          <p:cNvPr id="526339" name="Rectangle 3"/>
          <p:cNvSpPr>
            <a:spLocks noGrp="1" noChangeArrowheads="1"/>
          </p:cNvSpPr>
          <p:nvPr>
            <p:ph type="body" idx="1"/>
          </p:nvPr>
        </p:nvSpPr>
        <p:spPr>
          <a:xfrm>
            <a:off x="830263" y="2362200"/>
            <a:ext cx="7340600" cy="2830513"/>
          </a:xfrm>
        </p:spPr>
        <p:txBody>
          <a:bodyPr/>
          <a:lstStyle/>
          <a:p>
            <a:r>
              <a:rPr lang="en-US" dirty="0"/>
              <a:t>… are called combinators</a:t>
            </a:r>
            <a:br>
              <a:rPr lang="en-US" dirty="0"/>
            </a:br>
            <a:r>
              <a:rPr lang="en-US" b="1" dirty="0">
                <a:solidFill>
                  <a:srgbClr val="FFFF00"/>
                </a:solidFill>
                <a:latin typeface="Courier New" panose="02070309020205020404" pitchFamily="49" charset="0"/>
                <a:cs typeface="Courier New" panose="02070309020205020404" pitchFamily="49" charset="0"/>
              </a:rPr>
              <a:t>(lambda (f g)</a:t>
            </a:r>
            <a:br>
              <a:rPr lang="en-US" b="1" dirty="0">
                <a:solidFill>
                  <a:srgbClr val="FFFF00"/>
                </a:solidFill>
                <a:latin typeface="Courier New" panose="02070309020205020404" pitchFamily="49" charset="0"/>
                <a:cs typeface="Courier New" panose="02070309020205020404" pitchFamily="49" charset="0"/>
              </a:rPr>
            </a:br>
            <a:r>
              <a:rPr lang="en-US" b="1" dirty="0">
                <a:solidFill>
                  <a:srgbClr val="FFFF00"/>
                </a:solidFill>
                <a:latin typeface="Courier New" panose="02070309020205020404" pitchFamily="49" charset="0"/>
                <a:cs typeface="Courier New" panose="02070309020205020404" pitchFamily="49" charset="0"/>
              </a:rPr>
              <a:t>  (lambda (x)</a:t>
            </a:r>
            <a:br>
              <a:rPr lang="en-US" b="1" dirty="0">
                <a:solidFill>
                  <a:srgbClr val="FFFF00"/>
                </a:solidFill>
                <a:latin typeface="Courier New" panose="02070309020205020404" pitchFamily="49" charset="0"/>
                <a:cs typeface="Courier New" panose="02070309020205020404" pitchFamily="49" charset="0"/>
              </a:rPr>
            </a:br>
            <a:r>
              <a:rPr lang="en-US" b="1" dirty="0">
                <a:solidFill>
                  <a:srgbClr val="FFFF00"/>
                </a:solidFill>
                <a:latin typeface="Courier New" panose="02070309020205020404" pitchFamily="49" charset="0"/>
                <a:cs typeface="Courier New" panose="02070309020205020404" pitchFamily="49" charset="0"/>
              </a:rPr>
              <a:t>     (f (g x))))</a:t>
            </a:r>
          </a:p>
          <a:p>
            <a:r>
              <a:rPr lang="en-US" dirty="0"/>
              <a:t>A famous combinator, Y, is the “recursion maker”. </a:t>
            </a:r>
          </a:p>
        </p:txBody>
      </p:sp>
      <p:sp>
        <p:nvSpPr>
          <p:cNvPr id="526340" name="Text Box 4"/>
          <p:cNvSpPr txBox="1">
            <a:spLocks noChangeArrowheads="1"/>
          </p:cNvSpPr>
          <p:nvPr/>
        </p:nvSpPr>
        <p:spPr bwMode="auto">
          <a:xfrm>
            <a:off x="5334000" y="2971800"/>
            <a:ext cx="2971800" cy="1371600"/>
          </a:xfrm>
          <a:prstGeom prst="rect">
            <a:avLst/>
          </a:prstGeom>
          <a:solidFill>
            <a:srgbClr val="E8E8E8"/>
          </a:solidFill>
          <a:ln w="9525">
            <a:solidFill>
              <a:srgbClr val="993300"/>
            </a:solidFill>
            <a:miter lim="800000"/>
            <a:headEnd/>
            <a:tailEnd/>
          </a:ln>
          <a:effectLst/>
        </p:spPr>
        <p:txBody>
          <a:bodyPr wrap="square">
            <a:spAutoFit/>
          </a:bodyPr>
          <a:lstStyle/>
          <a:p>
            <a:pPr>
              <a:spcBef>
                <a:spcPct val="50000"/>
              </a:spcBef>
            </a:pPr>
            <a:r>
              <a:rPr lang="en-US" sz="2800" dirty="0">
                <a:solidFill>
                  <a:srgbClr val="FF0000"/>
                </a:solidFill>
              </a:rPr>
              <a:t>What is a good name for this combinator?</a:t>
            </a:r>
          </a:p>
        </p:txBody>
      </p:sp>
    </p:spTree>
    <p:extLst>
      <p:ext uri="{BB962C8B-B14F-4D97-AF65-F5344CB8AC3E}">
        <p14:creationId xmlns:p14="http://schemas.microsoft.com/office/powerpoint/2010/main" val="211352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dirty="0"/>
              <a:t>Aggregate</a:t>
            </a:r>
            <a:r>
              <a:rPr lang="en-US" dirty="0"/>
              <a:t> Datatypes</a:t>
            </a:r>
          </a:p>
        </p:txBody>
      </p:sp>
      <p:sp>
        <p:nvSpPr>
          <p:cNvPr id="5" name="Text Placeholder 4"/>
          <p:cNvSpPr>
            <a:spLocks noGrp="1"/>
          </p:cNvSpPr>
          <p:nvPr>
            <p:ph type="body" idx="1"/>
          </p:nvPr>
        </p:nvSpPr>
        <p:spPr>
          <a:xfrm>
            <a:off x="722313" y="2590800"/>
            <a:ext cx="7772400" cy="1500187"/>
          </a:xfrm>
        </p:spPr>
        <p:txBody>
          <a:bodyPr/>
          <a:lstStyle/>
          <a:p>
            <a:r>
              <a:rPr lang="en-US" sz="2800" dirty="0"/>
              <a:t>Arrays</a:t>
            </a:r>
          </a:p>
          <a:p>
            <a:r>
              <a:rPr lang="en-US" sz="2800" dirty="0"/>
              <a:t>Records (a.k.a. </a:t>
            </a:r>
            <a:r>
              <a:rPr lang="en-US" sz="2800" dirty="0" err="1"/>
              <a:t>structs</a:t>
            </a:r>
            <a:r>
              <a:rPr lang="en-US" sz="2800" dirty="0"/>
              <a:t>)</a:t>
            </a:r>
          </a:p>
          <a:p>
            <a:r>
              <a:rPr lang="en-US" sz="2800" dirty="0"/>
              <a:t>Union Types</a:t>
            </a:r>
          </a:p>
          <a:p>
            <a:r>
              <a:rPr lang="en-US" sz="2800" dirty="0"/>
              <a:t>Union types in Scheme </a:t>
            </a:r>
            <a:r>
              <a:rPr lang="en-US" sz="2800" i="1" dirty="0"/>
              <a:t>via</a:t>
            </a:r>
            <a:r>
              <a:rPr lang="en-US" sz="2800" dirty="0"/>
              <a:t> </a:t>
            </a:r>
            <a:r>
              <a:rPr lang="en-US" sz="2800" b="1" dirty="0">
                <a:solidFill>
                  <a:srgbClr val="00FF00"/>
                </a:solidFill>
                <a:latin typeface="Courier New" panose="02070309020205020404" pitchFamily="49" charset="0"/>
                <a:cs typeface="Courier New" panose="02070309020205020404" pitchFamily="49" charset="0"/>
              </a:rPr>
              <a:t>define-datatype</a:t>
            </a:r>
          </a:p>
          <a:p>
            <a:endParaRPr lang="en-US" dirty="0"/>
          </a:p>
        </p:txBody>
      </p:sp>
    </p:spTree>
    <p:extLst>
      <p:ext uri="{BB962C8B-B14F-4D97-AF65-F5344CB8AC3E}">
        <p14:creationId xmlns:p14="http://schemas.microsoft.com/office/powerpoint/2010/main" val="248127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Y-</a:t>
            </a:r>
            <a:r>
              <a:rPr lang="en-US" dirty="0" err="1"/>
              <a:t>combinator</a:t>
            </a:r>
            <a:endParaRPr lang="en-US" dirty="0"/>
          </a:p>
        </p:txBody>
      </p:sp>
      <p:sp>
        <p:nvSpPr>
          <p:cNvPr id="5" name="Text Placeholder 4"/>
          <p:cNvSpPr>
            <a:spLocks noGrp="1"/>
          </p:cNvSpPr>
          <p:nvPr>
            <p:ph type="body" idx="1"/>
          </p:nvPr>
        </p:nvSpPr>
        <p:spPr>
          <a:xfrm>
            <a:off x="722313" y="1752600"/>
            <a:ext cx="7772400" cy="2654301"/>
          </a:xfrm>
        </p:spPr>
        <p:txBody>
          <a:bodyPr/>
          <a:lstStyle/>
          <a:p>
            <a:r>
              <a:rPr lang="en-US" dirty="0">
                <a:solidFill>
                  <a:srgbClr val="FFFF00"/>
                </a:solidFill>
                <a:hlinkClick r:id="" action="ppaction://noaction"/>
              </a:rPr>
              <a:t>http://dangermouse.brynmawr.edu/cs245/ycomb_jim.html </a:t>
            </a:r>
            <a:br>
              <a:rPr lang="en-US" dirty="0">
                <a:solidFill>
                  <a:srgbClr val="FFFF00"/>
                </a:solidFill>
                <a:hlinkClick r:id="" action="ppaction://noaction"/>
              </a:rPr>
            </a:br>
            <a:endParaRPr lang="en-US" dirty="0">
              <a:solidFill>
                <a:srgbClr val="FFFF00"/>
              </a:solidFill>
              <a:hlinkClick r:id="" action="ppaction://noaction"/>
            </a:endParaRPr>
          </a:p>
          <a:p>
            <a:r>
              <a:rPr lang="en-US" dirty="0">
                <a:solidFill>
                  <a:srgbClr val="FFFF00"/>
                </a:solidFill>
                <a:hlinkClick r:id="" action="ppaction://noaction"/>
              </a:rPr>
              <a:t>http://www.ece.uc.edu/~franco/C511/html/Scheme/ycomb.html</a:t>
            </a:r>
            <a:r>
              <a:rPr lang="en-US" dirty="0">
                <a:solidFill>
                  <a:srgbClr val="FFFF00"/>
                </a:solidFill>
              </a:rPr>
              <a:t> </a:t>
            </a:r>
            <a:br>
              <a:rPr lang="en-US" dirty="0">
                <a:solidFill>
                  <a:srgbClr val="FFFF00"/>
                </a:solidFill>
              </a:rPr>
            </a:br>
            <a:endParaRPr lang="en-US" dirty="0">
              <a:solidFill>
                <a:srgbClr val="FFFF00"/>
              </a:solidFill>
            </a:endParaRPr>
          </a:p>
        </p:txBody>
      </p:sp>
    </p:spTree>
    <p:extLst>
      <p:ext uri="{BB962C8B-B14F-4D97-AF65-F5344CB8AC3E}">
        <p14:creationId xmlns:p14="http://schemas.microsoft.com/office/powerpoint/2010/main" val="3299399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0" y="228600"/>
            <a:ext cx="8313738" cy="498475"/>
          </a:xfrm>
        </p:spPr>
        <p:txBody>
          <a:bodyPr/>
          <a:lstStyle/>
          <a:p>
            <a:r>
              <a:rPr lang="en-US" sz="4000" dirty="0"/>
              <a:t>Y-</a:t>
            </a:r>
            <a:r>
              <a:rPr lang="en-US" sz="4000" dirty="0" err="1"/>
              <a:t>combinator</a:t>
            </a:r>
            <a:r>
              <a:rPr lang="en-US" sz="4000" dirty="0"/>
              <a:t> ("recursion maker")</a:t>
            </a:r>
          </a:p>
        </p:txBody>
      </p:sp>
      <p:sp>
        <p:nvSpPr>
          <p:cNvPr id="527363" name="Rectangle 3"/>
          <p:cNvSpPr>
            <a:spLocks noGrp="1" noChangeArrowheads="1"/>
          </p:cNvSpPr>
          <p:nvPr>
            <p:ph type="body" idx="1"/>
          </p:nvPr>
        </p:nvSpPr>
        <p:spPr>
          <a:xfrm>
            <a:off x="457200" y="1371600"/>
            <a:ext cx="7772400" cy="5029200"/>
          </a:xfrm>
        </p:spPr>
        <p:txBody>
          <a:bodyPr/>
          <a:lstStyle/>
          <a:p>
            <a:pPr>
              <a:lnSpc>
                <a:spcPct val="90000"/>
              </a:lnSpc>
              <a:spcBef>
                <a:spcPct val="10000"/>
              </a:spcBef>
              <a:buFontTx/>
              <a:buNone/>
            </a:pPr>
            <a:r>
              <a:rPr lang="es-ES" sz="2400" b="1" dirty="0">
                <a:latin typeface="Courier New" pitchFamily="49" charset="0"/>
              </a:rPr>
              <a:t>(define Y</a:t>
            </a:r>
          </a:p>
          <a:p>
            <a:pPr>
              <a:lnSpc>
                <a:spcPct val="90000"/>
              </a:lnSpc>
              <a:spcBef>
                <a:spcPct val="10000"/>
              </a:spcBef>
              <a:buFontTx/>
              <a:buNone/>
            </a:pPr>
            <a:r>
              <a:rPr lang="es-ES" sz="2400" b="1" dirty="0">
                <a:latin typeface="Courier New" pitchFamily="49" charset="0"/>
              </a:rPr>
              <a:t>    (lambda (f)</a:t>
            </a:r>
          </a:p>
          <a:p>
            <a:pPr>
              <a:lnSpc>
                <a:spcPct val="90000"/>
              </a:lnSpc>
              <a:spcBef>
                <a:spcPct val="10000"/>
              </a:spcBef>
              <a:buFontTx/>
              <a:buNone/>
            </a:pPr>
            <a:r>
              <a:rPr lang="es-ES" sz="2400" b="1" dirty="0">
                <a:latin typeface="Courier New" pitchFamily="49" charset="0"/>
              </a:rPr>
              <a:t>      ((lambda (x) </a:t>
            </a:r>
          </a:p>
          <a:p>
            <a:pPr>
              <a:lnSpc>
                <a:spcPct val="90000"/>
              </a:lnSpc>
              <a:spcBef>
                <a:spcPct val="10000"/>
              </a:spcBef>
              <a:buFontTx/>
              <a:buNone/>
            </a:pPr>
            <a:r>
              <a:rPr lang="es-ES" sz="2400" b="1" dirty="0">
                <a:latin typeface="Courier New" pitchFamily="49" charset="0"/>
              </a:rPr>
              <a:t>         (f (lambda (t) </a:t>
            </a:r>
          </a:p>
          <a:p>
            <a:pPr>
              <a:lnSpc>
                <a:spcPct val="90000"/>
              </a:lnSpc>
              <a:spcBef>
                <a:spcPct val="10000"/>
              </a:spcBef>
              <a:buFontTx/>
              <a:buNone/>
            </a:pPr>
            <a:r>
              <a:rPr lang="es-ES" sz="2400" b="1" dirty="0">
                <a:latin typeface="Courier New" pitchFamily="49" charset="0"/>
              </a:rPr>
              <a:t>              ((x x) t))))</a:t>
            </a:r>
          </a:p>
          <a:p>
            <a:pPr>
              <a:lnSpc>
                <a:spcPct val="90000"/>
              </a:lnSpc>
              <a:spcBef>
                <a:spcPct val="10000"/>
              </a:spcBef>
              <a:buFontTx/>
              <a:buNone/>
            </a:pPr>
            <a:r>
              <a:rPr lang="es-ES" sz="2400" b="1" dirty="0">
                <a:latin typeface="Courier New" pitchFamily="49" charset="0"/>
              </a:rPr>
              <a:t>       (lambda (x) </a:t>
            </a:r>
          </a:p>
          <a:p>
            <a:pPr>
              <a:lnSpc>
                <a:spcPct val="90000"/>
              </a:lnSpc>
              <a:spcBef>
                <a:spcPct val="10000"/>
              </a:spcBef>
              <a:buFontTx/>
              <a:buNone/>
            </a:pPr>
            <a:r>
              <a:rPr lang="es-ES" sz="2400" b="1" dirty="0">
                <a:latin typeface="Courier New" pitchFamily="49" charset="0"/>
              </a:rPr>
              <a:t>         (f (lambda (t) </a:t>
            </a:r>
          </a:p>
          <a:p>
            <a:pPr>
              <a:lnSpc>
                <a:spcPct val="90000"/>
              </a:lnSpc>
              <a:spcBef>
                <a:spcPct val="10000"/>
              </a:spcBef>
              <a:buFontTx/>
              <a:buNone/>
            </a:pPr>
            <a:r>
              <a:rPr lang="es-ES" sz="2400" b="1" dirty="0">
                <a:latin typeface="Courier New" pitchFamily="49" charset="0"/>
              </a:rPr>
              <a:t>              ((x x) t)))))))</a:t>
            </a:r>
          </a:p>
          <a:p>
            <a:pPr>
              <a:lnSpc>
                <a:spcPct val="90000"/>
              </a:lnSpc>
              <a:buFontTx/>
              <a:buNone/>
            </a:pPr>
            <a:br>
              <a:rPr lang="en-US" sz="3600" dirty="0"/>
            </a:br>
            <a:r>
              <a:rPr lang="en-US" sz="3600" dirty="0"/>
              <a:t>Note that while Y is unusual, </a:t>
            </a:r>
            <a:br>
              <a:rPr lang="en-US" sz="3600" dirty="0"/>
            </a:br>
            <a:r>
              <a:rPr lang="en-US" sz="3600" dirty="0"/>
              <a:t>there is nothing that looks recursive about it.</a:t>
            </a:r>
          </a:p>
        </p:txBody>
      </p:sp>
    </p:spTree>
    <p:extLst>
      <p:ext uri="{BB962C8B-B14F-4D97-AF65-F5344CB8AC3E}">
        <p14:creationId xmlns:p14="http://schemas.microsoft.com/office/powerpoint/2010/main" val="751611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762000" y="304800"/>
            <a:ext cx="7620000" cy="498475"/>
          </a:xfrm>
        </p:spPr>
        <p:txBody>
          <a:bodyPr/>
          <a:lstStyle/>
          <a:p>
            <a:r>
              <a:rPr lang="en-US" sz="4000" dirty="0"/>
              <a:t>Y-combinator can be  applied to …</a:t>
            </a:r>
          </a:p>
        </p:txBody>
      </p:sp>
      <p:sp>
        <p:nvSpPr>
          <p:cNvPr id="528387" name="Rectangle 3"/>
          <p:cNvSpPr>
            <a:spLocks noGrp="1" noChangeArrowheads="1"/>
          </p:cNvSpPr>
          <p:nvPr>
            <p:ph type="body" idx="1"/>
          </p:nvPr>
        </p:nvSpPr>
        <p:spPr>
          <a:xfrm>
            <a:off x="304800" y="838200"/>
            <a:ext cx="8305800" cy="5410200"/>
          </a:xfrm>
        </p:spPr>
        <p:txBody>
          <a:bodyPr/>
          <a:lstStyle/>
          <a:p>
            <a:pPr>
              <a:lnSpc>
                <a:spcPct val="90000"/>
              </a:lnSpc>
              <a:spcBef>
                <a:spcPct val="10000"/>
              </a:spcBef>
              <a:buFontTx/>
              <a:buNone/>
            </a:pPr>
            <a:r>
              <a:rPr lang="pt-BR" sz="2200" b="1" dirty="0">
                <a:latin typeface="Courier New" pitchFamily="49" charset="0"/>
              </a:rPr>
              <a:t>(define H</a:t>
            </a:r>
          </a:p>
          <a:p>
            <a:pPr>
              <a:lnSpc>
                <a:spcPct val="90000"/>
              </a:lnSpc>
              <a:spcBef>
                <a:spcPct val="10000"/>
              </a:spcBef>
              <a:buFontTx/>
              <a:buNone/>
            </a:pPr>
            <a:r>
              <a:rPr lang="pt-BR" sz="2200" b="1" dirty="0">
                <a:latin typeface="Courier New" pitchFamily="49" charset="0"/>
              </a:rPr>
              <a:t>    (lambda (g)</a:t>
            </a:r>
          </a:p>
          <a:p>
            <a:pPr>
              <a:lnSpc>
                <a:spcPct val="90000"/>
              </a:lnSpc>
              <a:spcBef>
                <a:spcPct val="10000"/>
              </a:spcBef>
              <a:buFontTx/>
              <a:buNone/>
            </a:pPr>
            <a:r>
              <a:rPr lang="pt-BR" sz="2200" b="1" dirty="0">
                <a:latin typeface="Courier New" pitchFamily="49" charset="0"/>
              </a:rPr>
              <a:t>      (lambda (n)</a:t>
            </a:r>
          </a:p>
          <a:p>
            <a:pPr>
              <a:lnSpc>
                <a:spcPct val="90000"/>
              </a:lnSpc>
              <a:spcBef>
                <a:spcPct val="10000"/>
              </a:spcBef>
              <a:buFontTx/>
              <a:buNone/>
            </a:pPr>
            <a:r>
              <a:rPr lang="pt-BR" sz="2200" b="1" dirty="0">
                <a:latin typeface="Courier New" pitchFamily="49" charset="0"/>
              </a:rPr>
              <a:t>        (if (zero? n)</a:t>
            </a:r>
          </a:p>
          <a:p>
            <a:pPr>
              <a:lnSpc>
                <a:spcPct val="90000"/>
              </a:lnSpc>
              <a:spcBef>
                <a:spcPct val="10000"/>
              </a:spcBef>
              <a:buFontTx/>
              <a:buNone/>
            </a:pPr>
            <a:r>
              <a:rPr lang="pt-BR" sz="2200" b="1" dirty="0">
                <a:latin typeface="Courier New" pitchFamily="49" charset="0"/>
              </a:rPr>
              <a:t>            1</a:t>
            </a:r>
          </a:p>
          <a:p>
            <a:pPr>
              <a:lnSpc>
                <a:spcPct val="90000"/>
              </a:lnSpc>
              <a:spcBef>
                <a:spcPct val="10000"/>
              </a:spcBef>
              <a:buFontTx/>
              <a:buNone/>
            </a:pPr>
            <a:r>
              <a:rPr lang="pt-BR" sz="2200" b="1" dirty="0">
                <a:latin typeface="Courier New" pitchFamily="49" charset="0"/>
              </a:rPr>
              <a:t>            (* n (g (- n 1)))))))</a:t>
            </a:r>
          </a:p>
          <a:p>
            <a:pPr>
              <a:lnSpc>
                <a:spcPct val="90000"/>
              </a:lnSpc>
              <a:spcBef>
                <a:spcPct val="10000"/>
              </a:spcBef>
              <a:buFontTx/>
              <a:buNone/>
            </a:pPr>
            <a:endParaRPr lang="pt-BR" sz="1600" dirty="0"/>
          </a:p>
          <a:p>
            <a:pPr>
              <a:lnSpc>
                <a:spcPct val="90000"/>
              </a:lnSpc>
              <a:spcBef>
                <a:spcPct val="10000"/>
              </a:spcBef>
              <a:buFontTx/>
              <a:buNone/>
            </a:pPr>
            <a:r>
              <a:rPr lang="pt-BR" dirty="0"/>
              <a:t>Note that there is nothing recursive about H.  We simply pass in g and possibly call it.</a:t>
            </a:r>
          </a:p>
          <a:p>
            <a:pPr>
              <a:lnSpc>
                <a:spcPct val="90000"/>
              </a:lnSpc>
              <a:spcBef>
                <a:spcPct val="10000"/>
              </a:spcBef>
              <a:buFontTx/>
              <a:buNone/>
            </a:pPr>
            <a:r>
              <a:rPr lang="pt-BR" b="1" dirty="0"/>
              <a:t>But ...</a:t>
            </a:r>
          </a:p>
          <a:p>
            <a:pPr>
              <a:lnSpc>
                <a:spcPct val="90000"/>
              </a:lnSpc>
              <a:buFontTx/>
              <a:buNone/>
            </a:pPr>
            <a:r>
              <a:rPr lang="en-US" sz="2400" b="1" dirty="0">
                <a:latin typeface="Courier New" pitchFamily="49" charset="0"/>
              </a:rPr>
              <a:t>&gt; ((Y H) 5)</a:t>
            </a:r>
          </a:p>
          <a:p>
            <a:pPr>
              <a:lnSpc>
                <a:spcPct val="90000"/>
              </a:lnSpc>
              <a:buFontTx/>
              <a:buNone/>
            </a:pPr>
            <a:r>
              <a:rPr lang="en-US" sz="2400" dirty="0">
                <a:latin typeface="Courier New" pitchFamily="49" charset="0"/>
              </a:rPr>
              <a:t>120</a:t>
            </a:r>
            <a:endParaRPr lang="pt-BR" sz="2400" dirty="0">
              <a:latin typeface="Courier New" pitchFamily="49" charset="0"/>
            </a:endParaRPr>
          </a:p>
        </p:txBody>
      </p:sp>
      <p:sp>
        <p:nvSpPr>
          <p:cNvPr id="4" name="TextBox 3"/>
          <p:cNvSpPr txBox="1"/>
          <p:nvPr/>
        </p:nvSpPr>
        <p:spPr>
          <a:xfrm>
            <a:off x="2514600" y="4114800"/>
            <a:ext cx="6248400" cy="2400657"/>
          </a:xfrm>
          <a:prstGeom prst="rect">
            <a:avLst/>
          </a:prstGeom>
          <a:noFill/>
          <a:ln w="25400">
            <a:solidFill>
              <a:srgbClr val="FF0000"/>
            </a:solidFill>
          </a:ln>
        </p:spPr>
        <p:txBody>
          <a:bodyPr wrap="square" rtlCol="0">
            <a:spAutoFit/>
          </a:bodyPr>
          <a:lstStyle/>
          <a:p>
            <a:pPr>
              <a:spcAft>
                <a:spcPts val="600"/>
              </a:spcAft>
            </a:pPr>
            <a:r>
              <a:rPr lang="en-US" sz="2800" b="1" dirty="0">
                <a:solidFill>
                  <a:srgbClr val="FFFF00"/>
                </a:solidFill>
              </a:rPr>
              <a:t>Note:</a:t>
            </a:r>
            <a:r>
              <a:rPr lang="en-US" sz="2800" dirty="0">
                <a:solidFill>
                  <a:srgbClr val="FFFF00"/>
                </a:solidFill>
              </a:rPr>
              <a:t>  </a:t>
            </a:r>
            <a:r>
              <a:rPr lang="en-US" sz="2800" dirty="0">
                <a:solidFill>
                  <a:schemeClr val="bg2">
                    <a:lumMod val="40000"/>
                    <a:lumOff val="60000"/>
                  </a:schemeClr>
                </a:solidFill>
              </a:rPr>
              <a:t>This is the "applicative-order Y-</a:t>
            </a:r>
            <a:r>
              <a:rPr lang="en-US" sz="2800" dirty="0" err="1">
                <a:solidFill>
                  <a:schemeClr val="bg2">
                    <a:lumMod val="40000"/>
                    <a:lumOff val="60000"/>
                  </a:schemeClr>
                </a:solidFill>
              </a:rPr>
              <a:t>combinator</a:t>
            </a:r>
            <a:r>
              <a:rPr lang="en-US" sz="2800" dirty="0">
                <a:solidFill>
                  <a:schemeClr val="bg2">
                    <a:lumMod val="40000"/>
                    <a:lumOff val="60000"/>
                  </a:schemeClr>
                </a:solidFill>
              </a:rPr>
              <a:t>" which works in Scheme.</a:t>
            </a:r>
          </a:p>
          <a:p>
            <a:pPr>
              <a:spcAft>
                <a:spcPts val="600"/>
              </a:spcAft>
            </a:pPr>
            <a:r>
              <a:rPr lang="en-US" sz="2800" dirty="0">
                <a:solidFill>
                  <a:schemeClr val="bg2">
                    <a:lumMod val="40000"/>
                    <a:lumOff val="60000"/>
                  </a:schemeClr>
                </a:solidFill>
              </a:rPr>
              <a:t>In the pure lambda-calculus, in which parameters are passed "by name".</a:t>
            </a:r>
          </a:p>
          <a:p>
            <a:pPr>
              <a:spcAft>
                <a:spcPts val="600"/>
              </a:spcAft>
            </a:pPr>
            <a:r>
              <a:rPr lang="en-US" sz="2800" dirty="0">
                <a:solidFill>
                  <a:schemeClr val="bg2">
                    <a:lumMod val="40000"/>
                    <a:lumOff val="60000"/>
                  </a:schemeClr>
                </a:solidFill>
              </a:rPr>
              <a:t>the Y-combinator is slightly simpler.</a:t>
            </a:r>
            <a:endParaRPr lang="en-US" sz="2800" b="1" dirty="0">
              <a:solidFill>
                <a:schemeClr val="bg2">
                  <a:lumMod val="40000"/>
                  <a:lumOff val="60000"/>
                </a:schemeClr>
              </a:solidFill>
            </a:endParaRPr>
          </a:p>
        </p:txBody>
      </p:sp>
      <p:sp>
        <p:nvSpPr>
          <p:cNvPr id="5" name="TextBox 4"/>
          <p:cNvSpPr txBox="1"/>
          <p:nvPr/>
        </p:nvSpPr>
        <p:spPr>
          <a:xfrm>
            <a:off x="5943600" y="2362200"/>
            <a:ext cx="2286000" cy="461665"/>
          </a:xfrm>
          <a:prstGeom prst="rect">
            <a:avLst/>
          </a:prstGeom>
          <a:noFill/>
        </p:spPr>
        <p:txBody>
          <a:bodyPr wrap="square" rtlCol="0">
            <a:spAutoFit/>
          </a:bodyPr>
          <a:lstStyle/>
          <a:p>
            <a:r>
              <a:rPr lang="en-US" b="1" dirty="0">
                <a:solidFill>
                  <a:srgbClr val="FFFF00"/>
                </a:solidFill>
              </a:rPr>
              <a:t>(for example)</a:t>
            </a:r>
          </a:p>
        </p:txBody>
      </p:sp>
    </p:spTree>
    <p:extLst>
      <p:ext uri="{BB962C8B-B14F-4D97-AF65-F5344CB8AC3E}">
        <p14:creationId xmlns:p14="http://schemas.microsoft.com/office/powerpoint/2010/main" val="23744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838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838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8387">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8387">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checkerboard(across)">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0" y="558800"/>
            <a:ext cx="8313738" cy="498475"/>
          </a:xfrm>
        </p:spPr>
        <p:txBody>
          <a:bodyPr/>
          <a:lstStyle/>
          <a:p>
            <a:r>
              <a:rPr lang="en-US" sz="4000" dirty="0"/>
              <a:t>Y-</a:t>
            </a:r>
            <a:r>
              <a:rPr lang="en-US" sz="4000" dirty="0" err="1"/>
              <a:t>combinator</a:t>
            </a:r>
            <a:r>
              <a:rPr lang="en-US" sz="4000" dirty="0"/>
              <a:t> generates “recursion” without using </a:t>
            </a:r>
            <a:r>
              <a:rPr lang="en-US" sz="4000" dirty="0">
                <a:latin typeface="Courier New" pitchFamily="49" charset="0"/>
                <a:cs typeface="Courier New" pitchFamily="49" charset="0"/>
              </a:rPr>
              <a:t>define</a:t>
            </a:r>
            <a:r>
              <a:rPr lang="en-US" sz="4000" dirty="0"/>
              <a:t> or other naming mechanisms</a:t>
            </a:r>
          </a:p>
        </p:txBody>
      </p:sp>
      <p:pic>
        <p:nvPicPr>
          <p:cNvPr id="1026" name="Picture 2"/>
          <p:cNvPicPr>
            <a:picLocks noChangeAspect="1" noChangeArrowheads="1"/>
          </p:cNvPicPr>
          <p:nvPr/>
        </p:nvPicPr>
        <p:blipFill>
          <a:blip r:embed="rId3" cstate="print"/>
          <a:srcRect/>
          <a:stretch>
            <a:fillRect/>
          </a:stretch>
        </p:blipFill>
        <p:spPr bwMode="auto">
          <a:xfrm>
            <a:off x="1981200" y="1905000"/>
            <a:ext cx="5105400" cy="4543338"/>
          </a:xfrm>
          <a:prstGeom prst="rect">
            <a:avLst/>
          </a:prstGeom>
          <a:noFill/>
          <a:ln w="9525">
            <a:noFill/>
            <a:miter lim="800000"/>
            <a:headEnd/>
            <a:tailEnd/>
          </a:ln>
          <a:effectLst/>
        </p:spPr>
      </p:pic>
    </p:spTree>
    <p:extLst>
      <p:ext uri="{BB962C8B-B14F-4D97-AF65-F5344CB8AC3E}">
        <p14:creationId xmlns:p14="http://schemas.microsoft.com/office/powerpoint/2010/main" val="2936057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152400"/>
            <a:ext cx="7772400" cy="685800"/>
          </a:xfrm>
        </p:spPr>
        <p:txBody>
          <a:bodyPr/>
          <a:lstStyle/>
          <a:p>
            <a:r>
              <a:rPr lang="en-US" dirty="0"/>
              <a:t>		Syntax </a:t>
            </a:r>
            <a:r>
              <a:rPr lang="en-US" dirty="0">
                <a:sym typeface="Wingdings" panose="05000000000000000000" pitchFamily="2" charset="2"/>
              </a:rPr>
              <a:t> Semantics</a:t>
            </a:r>
            <a:endParaRPr lang="en-US" dirty="0"/>
          </a:p>
        </p:txBody>
      </p:sp>
      <p:sp>
        <p:nvSpPr>
          <p:cNvPr id="5" name="Content Placeholder 4"/>
          <p:cNvSpPr>
            <a:spLocks noGrp="1"/>
          </p:cNvSpPr>
          <p:nvPr>
            <p:ph idx="1"/>
          </p:nvPr>
        </p:nvSpPr>
        <p:spPr>
          <a:xfrm>
            <a:off x="304800" y="990600"/>
            <a:ext cx="8686800" cy="4114800"/>
          </a:xfrm>
        </p:spPr>
        <p:txBody>
          <a:bodyPr/>
          <a:lstStyle/>
          <a:p>
            <a:r>
              <a:rPr lang="en-US" sz="3000" dirty="0">
                <a:latin typeface="Courier New" panose="02070309020205020404" pitchFamily="49" charset="0"/>
                <a:cs typeface="Courier New" panose="02070309020205020404" pitchFamily="49" charset="0"/>
              </a:rPr>
              <a:t>define-datatype</a:t>
            </a:r>
            <a:r>
              <a:rPr lang="en-US" sz="3000" dirty="0"/>
              <a:t> and </a:t>
            </a:r>
            <a:r>
              <a:rPr lang="en-US" sz="3000" dirty="0">
                <a:latin typeface="Courier New" panose="02070309020205020404" pitchFamily="49" charset="0"/>
                <a:cs typeface="Courier New" panose="02070309020205020404" pitchFamily="49" charset="0"/>
              </a:rPr>
              <a:t>parse-exp</a:t>
            </a:r>
            <a:r>
              <a:rPr lang="en-US" sz="3000" dirty="0"/>
              <a:t> give us a way to get from a concrete representation of program syntax to a more abstract one. </a:t>
            </a:r>
          </a:p>
          <a:p>
            <a:r>
              <a:rPr lang="en-US" sz="3000" dirty="0"/>
              <a:t>Now we want to get the meaning (interpretation).</a:t>
            </a:r>
          </a:p>
          <a:p>
            <a:r>
              <a:rPr lang="en-US" sz="3000" dirty="0"/>
              <a:t>How do we implement lexical scoping with first-class procedures?</a:t>
            </a:r>
          </a:p>
          <a:p>
            <a:r>
              <a:rPr lang="en-US" sz="3000" dirty="0"/>
              <a:t>First question:  How to represent the bindings of variables to data?  (environments)</a:t>
            </a:r>
          </a:p>
          <a:p>
            <a:r>
              <a:rPr lang="en-US" sz="3000" dirty="0"/>
              <a:t>We will spend a couple of class days taking an abstract look at this, then we will look at concrete implementations of environments</a:t>
            </a:r>
          </a:p>
        </p:txBody>
      </p:sp>
    </p:spTree>
    <p:extLst>
      <p:ext uri="{BB962C8B-B14F-4D97-AF65-F5344CB8AC3E}">
        <p14:creationId xmlns:p14="http://schemas.microsoft.com/office/powerpoint/2010/main" val="87205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2400" y="4657725"/>
            <a:ext cx="8839200" cy="1362075"/>
          </a:xfrm>
        </p:spPr>
        <p:txBody>
          <a:bodyPr/>
          <a:lstStyle/>
          <a:p>
            <a:r>
              <a:rPr lang="en-US" dirty="0"/>
              <a:t> environments  and closures</a:t>
            </a:r>
            <a:endParaRPr lang="en-US" dirty="0">
              <a:solidFill>
                <a:srgbClr val="00FF00"/>
              </a:solidFill>
            </a:endParaRPr>
          </a:p>
        </p:txBody>
      </p:sp>
      <p:sp>
        <p:nvSpPr>
          <p:cNvPr id="5" name="Text Placeholder 4"/>
          <p:cNvSpPr>
            <a:spLocks noGrp="1"/>
          </p:cNvSpPr>
          <p:nvPr>
            <p:ph type="body" idx="1"/>
          </p:nvPr>
        </p:nvSpPr>
        <p:spPr>
          <a:xfrm>
            <a:off x="152400" y="2209800"/>
            <a:ext cx="8839200" cy="1817687"/>
          </a:xfrm>
        </p:spPr>
        <p:txBody>
          <a:bodyPr/>
          <a:lstStyle/>
          <a:p>
            <a:r>
              <a:rPr lang="en-US" sz="2800" dirty="0">
                <a:solidFill>
                  <a:srgbClr val="00FF00"/>
                </a:solidFill>
              </a:rPr>
              <a:t>Some data structures behind Scheme's execution mechanism</a:t>
            </a:r>
            <a:br>
              <a:rPr lang="en-US" sz="2800" dirty="0">
                <a:solidFill>
                  <a:srgbClr val="00FF00"/>
                </a:solidFill>
              </a:rPr>
            </a:br>
            <a:br>
              <a:rPr lang="en-US" sz="2800" dirty="0">
                <a:solidFill>
                  <a:srgbClr val="00FF00"/>
                </a:solidFill>
              </a:rPr>
            </a:br>
            <a:endParaRPr lang="en-US" sz="2800" dirty="0">
              <a:solidFill>
                <a:srgbClr val="00FF00"/>
              </a:solidFill>
            </a:endParaRPr>
          </a:p>
          <a:p>
            <a:pPr algn="ctr"/>
            <a:r>
              <a:rPr lang="en-US" sz="2600" dirty="0"/>
              <a:t>Many students have found this to be a difficult topic.  </a:t>
            </a:r>
            <a:br>
              <a:rPr lang="en-US" sz="2600" dirty="0"/>
            </a:br>
            <a:r>
              <a:rPr lang="en-US" sz="2600" dirty="0"/>
              <a:t>We will spend  today, the next class meeting,  and perhaps part of the one after that on it. </a:t>
            </a:r>
          </a:p>
          <a:p>
            <a:pPr algn="ctr"/>
            <a:r>
              <a:rPr lang="en-US" sz="2600" b="1" dirty="0">
                <a:solidFill>
                  <a:srgbClr val="00FF00"/>
                </a:solidFill>
              </a:rPr>
              <a:t>Don't allow yourself to get lost during either class! </a:t>
            </a:r>
            <a:r>
              <a:rPr lang="en-US" sz="2600" dirty="0"/>
              <a:t> </a:t>
            </a:r>
            <a:br>
              <a:rPr lang="en-US" sz="2600" dirty="0"/>
            </a:br>
            <a:r>
              <a:rPr lang="en-US" sz="2600" b="1" dirty="0">
                <a:solidFill>
                  <a:srgbClr val="FFFF00"/>
                </a:solidFill>
              </a:rPr>
              <a:t>Ask instead!</a:t>
            </a:r>
            <a:br>
              <a:rPr lang="en-US" sz="2600" b="1" dirty="0">
                <a:solidFill>
                  <a:srgbClr val="FFFF00"/>
                </a:solidFill>
              </a:rPr>
            </a:br>
            <a:endParaRPr lang="en-US" sz="2600" b="1" dirty="0">
              <a:solidFill>
                <a:srgbClr val="FFFF00"/>
              </a:solidFill>
            </a:endParaRPr>
          </a:p>
        </p:txBody>
      </p:sp>
    </p:spTree>
    <p:extLst>
      <p:ext uri="{BB962C8B-B14F-4D97-AF65-F5344CB8AC3E}">
        <p14:creationId xmlns:p14="http://schemas.microsoft.com/office/powerpoint/2010/main" val="758303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304800"/>
            <a:ext cx="8763000" cy="838200"/>
          </a:xfrm>
        </p:spPr>
        <p:txBody>
          <a:bodyPr/>
          <a:lstStyle/>
          <a:p>
            <a:r>
              <a:rPr lang="en-US" sz="4000"/>
              <a:t>Variable bindings and environments</a:t>
            </a:r>
          </a:p>
        </p:txBody>
      </p:sp>
      <p:sp>
        <p:nvSpPr>
          <p:cNvPr id="78851" name="Rectangle 3"/>
          <p:cNvSpPr>
            <a:spLocks noGrp="1" noChangeArrowheads="1"/>
          </p:cNvSpPr>
          <p:nvPr>
            <p:ph type="body" idx="1"/>
          </p:nvPr>
        </p:nvSpPr>
        <p:spPr>
          <a:xfrm>
            <a:off x="228600" y="1143000"/>
            <a:ext cx="8915400" cy="4953000"/>
          </a:xfrm>
        </p:spPr>
        <p:txBody>
          <a:bodyPr/>
          <a:lstStyle/>
          <a:p>
            <a:r>
              <a:rPr lang="en-US" sz="2800" dirty="0"/>
              <a:t>An </a:t>
            </a:r>
            <a:r>
              <a:rPr lang="en-US" sz="2800" b="1" dirty="0">
                <a:solidFill>
                  <a:srgbClr val="00D609"/>
                </a:solidFill>
              </a:rPr>
              <a:t>environment</a:t>
            </a:r>
            <a:r>
              <a:rPr lang="en-US" sz="2800" dirty="0">
                <a:solidFill>
                  <a:srgbClr val="00D609"/>
                </a:solidFill>
              </a:rPr>
              <a:t> </a:t>
            </a:r>
            <a:r>
              <a:rPr lang="en-US" sz="2800" dirty="0"/>
              <a:t>is a table of variable names (symbols) and their associated values</a:t>
            </a:r>
          </a:p>
        </p:txBody>
      </p:sp>
      <p:graphicFrame>
        <p:nvGraphicFramePr>
          <p:cNvPr id="2" name="Table 1"/>
          <p:cNvGraphicFramePr>
            <a:graphicFrameLocks noGrp="1"/>
          </p:cNvGraphicFramePr>
          <p:nvPr>
            <p:extLst/>
          </p:nvPr>
        </p:nvGraphicFramePr>
        <p:xfrm>
          <a:off x="2628900" y="2667000"/>
          <a:ext cx="2133600" cy="2316480"/>
        </p:xfrm>
        <a:graphic>
          <a:graphicData uri="http://schemas.openxmlformats.org/drawingml/2006/table">
            <a:tbl>
              <a:tblPr firstRow="1" bandRow="1">
                <a:tableStyleId>{5940675A-B579-460E-94D1-54222C63F5DA}</a:tableStyleId>
              </a:tblPr>
              <a:tblGrid>
                <a:gridCol w="876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294640">
                <a:tc>
                  <a:txBody>
                    <a:bodyPr/>
                    <a:lstStyle/>
                    <a:p>
                      <a:pPr algn="ctr"/>
                      <a:r>
                        <a:rPr lang="en-US" sz="3200" dirty="0"/>
                        <a:t>a</a:t>
                      </a:r>
                    </a:p>
                  </a:txBody>
                  <a:tcPr>
                    <a:solidFill>
                      <a:schemeClr val="accent3">
                        <a:lumMod val="85000"/>
                      </a:schemeClr>
                    </a:solidFill>
                  </a:tcPr>
                </a:tc>
                <a:tc>
                  <a:txBody>
                    <a:bodyPr/>
                    <a:lstStyle/>
                    <a:p>
                      <a:pPr algn="ctr"/>
                      <a:r>
                        <a:rPr lang="en-US" sz="3200" dirty="0"/>
                        <a:t>#t</a:t>
                      </a:r>
                    </a:p>
                  </a:txBody>
                  <a:tcPr>
                    <a:solidFill>
                      <a:schemeClr val="accent3">
                        <a:lumMod val="85000"/>
                      </a:schemeClr>
                    </a:solidFill>
                  </a:tcPr>
                </a:tc>
                <a:extLst>
                  <a:ext uri="{0D108BD9-81ED-4DB2-BD59-A6C34878D82A}">
                    <a16:rowId xmlns:a16="http://schemas.microsoft.com/office/drawing/2014/main" val="10000"/>
                  </a:ext>
                </a:extLst>
              </a:tr>
              <a:tr h="370840">
                <a:tc>
                  <a:txBody>
                    <a:bodyPr/>
                    <a:lstStyle/>
                    <a:p>
                      <a:pPr algn="ctr"/>
                      <a:r>
                        <a:rPr lang="en-US" sz="3200" dirty="0"/>
                        <a:t>xyz</a:t>
                      </a:r>
                    </a:p>
                  </a:txBody>
                  <a:tcPr>
                    <a:solidFill>
                      <a:schemeClr val="accent3">
                        <a:lumMod val="85000"/>
                      </a:schemeClr>
                    </a:solidFill>
                  </a:tcPr>
                </a:tc>
                <a:tc>
                  <a:txBody>
                    <a:bodyPr/>
                    <a:lstStyle/>
                    <a:p>
                      <a:pPr algn="ctr"/>
                      <a:r>
                        <a:rPr lang="en-US" sz="3200" dirty="0"/>
                        <a:t>"xyz"</a:t>
                      </a:r>
                    </a:p>
                  </a:txBody>
                  <a:tcPr>
                    <a:solidFill>
                      <a:schemeClr val="accent3">
                        <a:lumMod val="85000"/>
                      </a:schemeClr>
                    </a:solidFill>
                  </a:tcPr>
                </a:tc>
                <a:extLst>
                  <a:ext uri="{0D108BD9-81ED-4DB2-BD59-A6C34878D82A}">
                    <a16:rowId xmlns:a16="http://schemas.microsoft.com/office/drawing/2014/main" val="10001"/>
                  </a:ext>
                </a:extLst>
              </a:tr>
              <a:tr h="370840">
                <a:tc>
                  <a:txBody>
                    <a:bodyPr/>
                    <a:lstStyle/>
                    <a:p>
                      <a:pPr algn="ctr"/>
                      <a:r>
                        <a:rPr lang="en-US" sz="3200" dirty="0"/>
                        <a:t>i</a:t>
                      </a:r>
                    </a:p>
                  </a:txBody>
                  <a:tcPr>
                    <a:solidFill>
                      <a:schemeClr val="accent3">
                        <a:lumMod val="85000"/>
                      </a:schemeClr>
                    </a:solidFill>
                  </a:tcPr>
                </a:tc>
                <a:tc>
                  <a:txBody>
                    <a:bodyPr/>
                    <a:lstStyle/>
                    <a:p>
                      <a:pPr algn="ctr"/>
                      <a:r>
                        <a:rPr lang="en-US" sz="3200" dirty="0"/>
                        <a:t>4</a:t>
                      </a:r>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pPr algn="ctr"/>
                      <a:r>
                        <a:rPr lang="en-US" sz="3200" dirty="0"/>
                        <a:t>j</a:t>
                      </a:r>
                    </a:p>
                  </a:txBody>
                  <a:tcPr>
                    <a:solidFill>
                      <a:schemeClr val="accent3">
                        <a:lumMod val="85000"/>
                      </a:schemeClr>
                    </a:solidFill>
                  </a:tcPr>
                </a:tc>
                <a:tc>
                  <a:txBody>
                    <a:bodyPr/>
                    <a:lstStyle/>
                    <a:p>
                      <a:pPr algn="ctr"/>
                      <a:r>
                        <a:rPr lang="en-US" sz="3200" dirty="0"/>
                        <a:t>7</a:t>
                      </a:r>
                    </a:p>
                  </a:txBody>
                  <a:tcPr>
                    <a:solidFill>
                      <a:schemeClr val="accent3">
                        <a:lumMod val="8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6128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304800"/>
            <a:ext cx="8763000" cy="838200"/>
          </a:xfrm>
        </p:spPr>
        <p:txBody>
          <a:bodyPr/>
          <a:lstStyle/>
          <a:p>
            <a:r>
              <a:rPr lang="en-US" sz="4000"/>
              <a:t>Variable bindings and environments</a:t>
            </a:r>
          </a:p>
        </p:txBody>
      </p:sp>
      <p:sp>
        <p:nvSpPr>
          <p:cNvPr id="78851" name="Rectangle 3"/>
          <p:cNvSpPr>
            <a:spLocks noGrp="1" noChangeArrowheads="1"/>
          </p:cNvSpPr>
          <p:nvPr>
            <p:ph type="body" idx="1"/>
          </p:nvPr>
        </p:nvSpPr>
        <p:spPr>
          <a:xfrm>
            <a:off x="228600" y="1143000"/>
            <a:ext cx="8915400" cy="4953000"/>
          </a:xfrm>
        </p:spPr>
        <p:txBody>
          <a:bodyPr/>
          <a:lstStyle/>
          <a:p>
            <a:pPr>
              <a:lnSpc>
                <a:spcPct val="90000"/>
              </a:lnSpc>
            </a:pPr>
            <a:r>
              <a:rPr lang="en-US" sz="3200" dirty="0"/>
              <a:t>The </a:t>
            </a:r>
            <a:r>
              <a:rPr lang="en-US" sz="3200" dirty="0">
                <a:solidFill>
                  <a:srgbClr val="00FF00"/>
                </a:solidFill>
              </a:rPr>
              <a:t>global</a:t>
            </a:r>
            <a:r>
              <a:rPr lang="en-US" sz="3200" dirty="0"/>
              <a:t> (top-level) </a:t>
            </a:r>
            <a:r>
              <a:rPr lang="en-US" dirty="0">
                <a:solidFill>
                  <a:srgbClr val="00FF00"/>
                </a:solidFill>
              </a:rPr>
              <a:t>environment</a:t>
            </a:r>
            <a:r>
              <a:rPr lang="en-US" sz="3200" dirty="0"/>
              <a:t> is dynamic;  symbols are added to the environment </a:t>
            </a:r>
            <a:r>
              <a:rPr lang="en-US" sz="3200" i="1" dirty="0"/>
              <a:t>via</a:t>
            </a:r>
            <a:r>
              <a:rPr lang="en-US" sz="3200" dirty="0"/>
              <a:t> </a:t>
            </a:r>
            <a:r>
              <a:rPr lang="en-US" sz="3200" b="1" dirty="0">
                <a:solidFill>
                  <a:srgbClr val="00FF00"/>
                </a:solidFill>
              </a:rPr>
              <a:t>define</a:t>
            </a:r>
            <a:r>
              <a:rPr lang="en-US" sz="3200" dirty="0"/>
              <a:t> </a:t>
            </a:r>
          </a:p>
          <a:p>
            <a:pPr>
              <a:lnSpc>
                <a:spcPct val="90000"/>
              </a:lnSpc>
            </a:pPr>
            <a:r>
              <a:rPr lang="en-US" sz="3200" dirty="0"/>
              <a:t>the values of symbols are changed </a:t>
            </a:r>
            <a:r>
              <a:rPr lang="en-US" sz="3200" i="1" dirty="0"/>
              <a:t>via</a:t>
            </a:r>
            <a:r>
              <a:rPr lang="en-US" sz="3200" dirty="0"/>
              <a:t> </a:t>
            </a:r>
            <a:r>
              <a:rPr lang="en-US" sz="3200" b="1" dirty="0">
                <a:solidFill>
                  <a:srgbClr val="00FF00"/>
                </a:solidFill>
              </a:rPr>
              <a:t>set</a:t>
            </a:r>
            <a:r>
              <a:rPr lang="en-US" b="1" dirty="0">
                <a:solidFill>
                  <a:srgbClr val="00FF00"/>
                </a:solidFill>
              </a:rPr>
              <a:t>!</a:t>
            </a:r>
            <a:r>
              <a:rPr lang="en-US" sz="3200" dirty="0"/>
              <a:t> </a:t>
            </a:r>
          </a:p>
        </p:txBody>
      </p:sp>
      <p:graphicFrame>
        <p:nvGraphicFramePr>
          <p:cNvPr id="4" name="Table 3"/>
          <p:cNvGraphicFramePr>
            <a:graphicFrameLocks noGrp="1"/>
          </p:cNvGraphicFramePr>
          <p:nvPr>
            <p:extLst/>
          </p:nvPr>
        </p:nvGraphicFramePr>
        <p:xfrm>
          <a:off x="1905000" y="3048000"/>
          <a:ext cx="2133600" cy="2331720"/>
        </p:xfrm>
        <a:graphic>
          <a:graphicData uri="http://schemas.openxmlformats.org/drawingml/2006/table">
            <a:tbl>
              <a:tblPr firstRow="1" bandRow="1">
                <a:tableStyleId>{5940675A-B579-460E-94D1-54222C63F5DA}</a:tableStyleId>
              </a:tblPr>
              <a:tblGrid>
                <a:gridCol w="876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tblGrid>
              <a:tr h="294640">
                <a:tc>
                  <a:txBody>
                    <a:bodyPr/>
                    <a:lstStyle/>
                    <a:p>
                      <a:pPr algn="ctr"/>
                      <a:r>
                        <a:rPr lang="en-US" sz="3200" dirty="0"/>
                        <a:t>car</a:t>
                      </a:r>
                    </a:p>
                  </a:txBody>
                  <a:tcPr>
                    <a:solidFill>
                      <a:schemeClr val="accent3">
                        <a:lumMod val="85000"/>
                      </a:schemeClr>
                    </a:solidFill>
                  </a:tcPr>
                </a:tc>
                <a:tc>
                  <a:txBody>
                    <a:bodyPr/>
                    <a:lstStyle/>
                    <a:p>
                      <a:pPr algn="ctr"/>
                      <a:endParaRPr lang="en-US" sz="3200" dirty="0"/>
                    </a:p>
                  </a:txBody>
                  <a:tcPr>
                    <a:solidFill>
                      <a:schemeClr val="accent3">
                        <a:lumMod val="85000"/>
                      </a:schemeClr>
                    </a:solidFill>
                  </a:tcPr>
                </a:tc>
                <a:extLst>
                  <a:ext uri="{0D108BD9-81ED-4DB2-BD59-A6C34878D82A}">
                    <a16:rowId xmlns:a16="http://schemas.microsoft.com/office/drawing/2014/main" val="10000"/>
                  </a:ext>
                </a:extLst>
              </a:tr>
              <a:tr h="370840">
                <a:tc>
                  <a:txBody>
                    <a:bodyPr/>
                    <a:lstStyle/>
                    <a:p>
                      <a:pPr algn="ctr"/>
                      <a:r>
                        <a:rPr lang="en-US" sz="3200" dirty="0"/>
                        <a:t>+</a:t>
                      </a:r>
                    </a:p>
                  </a:txBody>
                  <a:tcPr>
                    <a:solidFill>
                      <a:schemeClr val="accent3">
                        <a:lumMod val="85000"/>
                      </a:schemeClr>
                    </a:solidFill>
                  </a:tcPr>
                </a:tc>
                <a:tc>
                  <a:txBody>
                    <a:bodyPr/>
                    <a:lstStyle/>
                    <a:p>
                      <a:pPr algn="ctr"/>
                      <a:endParaRPr lang="en-US" sz="3200" dirty="0"/>
                    </a:p>
                  </a:txBody>
                  <a:tcPr>
                    <a:solidFill>
                      <a:schemeClr val="accent3">
                        <a:lumMod val="85000"/>
                      </a:schemeClr>
                    </a:solidFill>
                  </a:tcPr>
                </a:tc>
                <a:extLst>
                  <a:ext uri="{0D108BD9-81ED-4DB2-BD59-A6C34878D82A}">
                    <a16:rowId xmlns:a16="http://schemas.microsoft.com/office/drawing/2014/main" val="10001"/>
                  </a:ext>
                </a:extLst>
              </a:tr>
              <a:tr h="594360">
                <a:tc>
                  <a:txBody>
                    <a:bodyPr/>
                    <a:lstStyle/>
                    <a:p>
                      <a:pPr algn="ctr"/>
                      <a:endParaRPr lang="en-US" sz="3200" dirty="0"/>
                    </a:p>
                  </a:txBody>
                  <a:tcPr>
                    <a:solidFill>
                      <a:schemeClr val="accent3">
                        <a:lumMod val="85000"/>
                      </a:schemeClr>
                    </a:solidFill>
                  </a:tcPr>
                </a:tc>
                <a:tc>
                  <a:txBody>
                    <a:bodyPr/>
                    <a:lstStyle/>
                    <a:p>
                      <a:pPr algn="ctr"/>
                      <a:endParaRPr lang="en-US" sz="3200" dirty="0"/>
                    </a:p>
                  </a:txBody>
                  <a:tcPr>
                    <a:solidFill>
                      <a:schemeClr val="accent3">
                        <a:lumMod val="85000"/>
                      </a:schemeClr>
                    </a:solidFill>
                  </a:tcPr>
                </a:tc>
                <a:extLst>
                  <a:ext uri="{0D108BD9-81ED-4DB2-BD59-A6C34878D82A}">
                    <a16:rowId xmlns:a16="http://schemas.microsoft.com/office/drawing/2014/main" val="10002"/>
                  </a:ext>
                </a:extLst>
              </a:tr>
              <a:tr h="370840">
                <a:tc>
                  <a:txBody>
                    <a:bodyPr/>
                    <a:lstStyle/>
                    <a:p>
                      <a:pPr algn="ctr"/>
                      <a:endParaRPr lang="en-US" sz="3200" dirty="0"/>
                    </a:p>
                  </a:txBody>
                  <a:tcPr>
                    <a:solidFill>
                      <a:schemeClr val="accent3">
                        <a:lumMod val="85000"/>
                      </a:schemeClr>
                    </a:solidFill>
                  </a:tcPr>
                </a:tc>
                <a:tc>
                  <a:txBody>
                    <a:bodyPr/>
                    <a:lstStyle/>
                    <a:p>
                      <a:pPr algn="ctr"/>
                      <a:endParaRPr lang="en-US" sz="3200" dirty="0"/>
                    </a:p>
                  </a:txBody>
                  <a:tcPr>
                    <a:solidFill>
                      <a:schemeClr val="accent3">
                        <a:lumMod val="85000"/>
                      </a:schemeClr>
                    </a:solidFill>
                  </a:tcPr>
                </a:tc>
                <a:extLst>
                  <a:ext uri="{0D108BD9-81ED-4DB2-BD59-A6C34878D82A}">
                    <a16:rowId xmlns:a16="http://schemas.microsoft.com/office/drawing/2014/main" val="10003"/>
                  </a:ext>
                </a:extLst>
              </a:tr>
            </a:tbl>
          </a:graphicData>
        </a:graphic>
      </p:graphicFrame>
      <p:sp>
        <p:nvSpPr>
          <p:cNvPr id="2" name="Snip Diagonal Corner Rectangle 1"/>
          <p:cNvSpPr/>
          <p:nvPr/>
        </p:nvSpPr>
        <p:spPr>
          <a:xfrm>
            <a:off x="5181600" y="2819400"/>
            <a:ext cx="2362200" cy="15240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However </a:t>
            </a:r>
            <a:r>
              <a:rPr lang="en-US" b="1" dirty="0"/>
              <a:t>car</a:t>
            </a:r>
            <a:r>
              <a:rPr lang="en-US" dirty="0"/>
              <a:t> proc is represented</a:t>
            </a:r>
          </a:p>
          <a:p>
            <a:pPr algn="ctr"/>
            <a:endParaRPr lang="en-US" dirty="0"/>
          </a:p>
        </p:txBody>
      </p:sp>
      <p:sp>
        <p:nvSpPr>
          <p:cNvPr id="6" name="Snip Diagonal Corner Rectangle 5"/>
          <p:cNvSpPr/>
          <p:nvPr/>
        </p:nvSpPr>
        <p:spPr>
          <a:xfrm>
            <a:off x="5446059" y="4648200"/>
            <a:ext cx="2362200" cy="152400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However </a:t>
            </a:r>
            <a:r>
              <a:rPr lang="en-US" b="1" dirty="0"/>
              <a:t>+ </a:t>
            </a:r>
            <a:r>
              <a:rPr lang="en-US" dirty="0"/>
              <a:t>proc is represented</a:t>
            </a:r>
          </a:p>
          <a:p>
            <a:pPr algn="ctr"/>
            <a:endParaRPr lang="en-US" dirty="0"/>
          </a:p>
        </p:txBody>
      </p:sp>
      <p:cxnSp>
        <p:nvCxnSpPr>
          <p:cNvPr id="5" name="Elbow Connector 4"/>
          <p:cNvCxnSpPr/>
          <p:nvPr/>
        </p:nvCxnSpPr>
        <p:spPr>
          <a:xfrm>
            <a:off x="3124200" y="3429000"/>
            <a:ext cx="2057400" cy="335280"/>
          </a:xfrm>
          <a:prstGeom prst="bentConnector3">
            <a:avLst>
              <a:gd name="adj1" fmla="val 50000"/>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3124200" y="4038600"/>
            <a:ext cx="2321859" cy="1066800"/>
          </a:xfrm>
          <a:prstGeom prst="bentConnector3">
            <a:avLst>
              <a:gd name="adj1" fmla="val 50000"/>
            </a:avLst>
          </a:prstGeom>
          <a:ln w="666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333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381000" y="152400"/>
            <a:ext cx="8763000" cy="838200"/>
          </a:xfrm>
        </p:spPr>
        <p:txBody>
          <a:bodyPr/>
          <a:lstStyle/>
          <a:p>
            <a:r>
              <a:rPr lang="en-US" sz="4000" dirty="0"/>
              <a:t>Variable bindings and environments</a:t>
            </a:r>
          </a:p>
        </p:txBody>
      </p:sp>
      <p:sp>
        <p:nvSpPr>
          <p:cNvPr id="78851" name="Rectangle 3"/>
          <p:cNvSpPr>
            <a:spLocks noGrp="1" noChangeArrowheads="1"/>
          </p:cNvSpPr>
          <p:nvPr>
            <p:ph type="body" idx="1"/>
          </p:nvPr>
        </p:nvSpPr>
        <p:spPr>
          <a:xfrm>
            <a:off x="76200" y="914400"/>
            <a:ext cx="8915400" cy="4953000"/>
          </a:xfrm>
        </p:spPr>
        <p:txBody>
          <a:bodyPr/>
          <a:lstStyle/>
          <a:p>
            <a:pPr>
              <a:lnSpc>
                <a:spcPct val="90000"/>
              </a:lnSpc>
            </a:pPr>
            <a:r>
              <a:rPr lang="en-US" dirty="0"/>
              <a:t>TSPL section 2.9 says: </a:t>
            </a:r>
            <a:br>
              <a:rPr lang="en-US" dirty="0"/>
            </a:br>
            <a:r>
              <a:rPr lang="en-US" sz="2800" i="1" dirty="0"/>
              <a:t>Variables must be defined before they can be assigned</a:t>
            </a:r>
            <a:endParaRPr lang="en-US" i="1" dirty="0"/>
          </a:p>
          <a:p>
            <a:pPr>
              <a:lnSpc>
                <a:spcPct val="90000"/>
              </a:lnSpc>
            </a:pPr>
            <a:r>
              <a:rPr lang="en-US" dirty="0"/>
              <a:t>But in many Scheme </a:t>
            </a:r>
            <a:br>
              <a:rPr lang="en-US" dirty="0"/>
            </a:br>
            <a:r>
              <a:rPr lang="en-US" dirty="0"/>
              <a:t>versions (including </a:t>
            </a:r>
            <a:r>
              <a:rPr lang="en-US" i="1" dirty="0"/>
              <a:t>Chez</a:t>
            </a:r>
            <a:r>
              <a:rPr lang="en-US" dirty="0"/>
              <a:t>) , </a:t>
            </a:r>
          </a:p>
          <a:p>
            <a:pPr lvl="1">
              <a:lnSpc>
                <a:spcPct val="90000"/>
              </a:lnSpc>
            </a:pPr>
            <a:r>
              <a:rPr lang="en-US" dirty="0"/>
              <a:t>a </a:t>
            </a:r>
            <a:r>
              <a:rPr lang="en-US" b="1" dirty="0">
                <a:solidFill>
                  <a:srgbClr val="00FF00"/>
                </a:solidFill>
              </a:rPr>
              <a:t>set!</a:t>
            </a:r>
            <a:r>
              <a:rPr lang="en-US" dirty="0">
                <a:solidFill>
                  <a:schemeClr val="accent1"/>
                </a:solidFill>
              </a:rPr>
              <a:t> </a:t>
            </a:r>
            <a:r>
              <a:rPr lang="en-US" dirty="0"/>
              <a:t>of a previously undefined</a:t>
            </a:r>
            <a:br>
              <a:rPr lang="en-US" dirty="0"/>
            </a:br>
            <a:r>
              <a:rPr lang="en-US" dirty="0"/>
              <a:t> variable actually defines it.</a:t>
            </a:r>
          </a:p>
          <a:p>
            <a:pPr>
              <a:lnSpc>
                <a:spcPct val="90000"/>
              </a:lnSpc>
            </a:pPr>
            <a:r>
              <a:rPr lang="en-US" dirty="0"/>
              <a:t>Thus at the top level, </a:t>
            </a:r>
            <a:r>
              <a:rPr lang="en-US" b="1" dirty="0">
                <a:solidFill>
                  <a:srgbClr val="00FF00"/>
                </a:solidFill>
              </a:rPr>
              <a:t>define</a:t>
            </a:r>
            <a:r>
              <a:rPr lang="en-US" dirty="0"/>
              <a:t> and </a:t>
            </a:r>
            <a:r>
              <a:rPr lang="en-US" b="1" dirty="0">
                <a:solidFill>
                  <a:srgbClr val="00FF00"/>
                </a:solidFill>
              </a:rPr>
              <a:t>set!</a:t>
            </a:r>
            <a:r>
              <a:rPr lang="en-US" dirty="0"/>
              <a:t> seem to be equivalent, although really they should be used for different things.</a:t>
            </a:r>
          </a:p>
          <a:p>
            <a:pPr>
              <a:lnSpc>
                <a:spcPct val="90000"/>
              </a:lnSpc>
            </a:pPr>
            <a:r>
              <a:rPr lang="en-US" sz="3600" dirty="0"/>
              <a:t>Your interpreter will only be required to implement set! for defined variables.</a:t>
            </a:r>
          </a:p>
        </p:txBody>
      </p:sp>
      <p:pic>
        <p:nvPicPr>
          <p:cNvPr id="2" name="Picture 1">
            <a:extLst>
              <a:ext uri="{FF2B5EF4-FFF2-40B4-BE49-F238E27FC236}">
                <a16:creationId xmlns:a16="http://schemas.microsoft.com/office/drawing/2014/main" id="{C93C3E2B-4140-4F28-846A-61B668EA1E13}"/>
              </a:ext>
            </a:extLst>
          </p:cNvPr>
          <p:cNvPicPr>
            <a:picLocks noChangeAspect="1"/>
          </p:cNvPicPr>
          <p:nvPr/>
        </p:nvPicPr>
        <p:blipFill>
          <a:blip r:embed="rId3"/>
          <a:stretch>
            <a:fillRect/>
          </a:stretch>
        </p:blipFill>
        <p:spPr>
          <a:xfrm>
            <a:off x="5638800" y="1905000"/>
            <a:ext cx="3208867" cy="1676400"/>
          </a:xfrm>
          <a:prstGeom prst="rect">
            <a:avLst/>
          </a:prstGeom>
        </p:spPr>
      </p:pic>
    </p:spTree>
    <p:extLst>
      <p:ext uri="{BB962C8B-B14F-4D97-AF65-F5344CB8AC3E}">
        <p14:creationId xmlns:p14="http://schemas.microsoft.com/office/powerpoint/2010/main" val="185772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local environments</a:t>
            </a:r>
          </a:p>
        </p:txBody>
      </p:sp>
      <p:sp>
        <p:nvSpPr>
          <p:cNvPr id="79875" name="Rectangle 3"/>
          <p:cNvSpPr>
            <a:spLocks noGrp="1" noChangeArrowheads="1"/>
          </p:cNvSpPr>
          <p:nvPr>
            <p:ph type="body" sz="half" idx="1"/>
          </p:nvPr>
        </p:nvSpPr>
        <p:spPr>
          <a:xfrm>
            <a:off x="457200" y="1524000"/>
            <a:ext cx="8382000" cy="2209800"/>
          </a:xfrm>
        </p:spPr>
        <p:txBody>
          <a:bodyPr/>
          <a:lstStyle/>
          <a:p>
            <a:r>
              <a:rPr lang="en-US" sz="2800" dirty="0"/>
              <a:t>When a </a:t>
            </a:r>
            <a:r>
              <a:rPr lang="en-US" sz="2800" dirty="0">
                <a:latin typeface="Consolas" panose="020B0609020204030204" pitchFamily="49" charset="0"/>
                <a:cs typeface="Consolas" panose="020B0609020204030204" pitchFamily="49" charset="0"/>
              </a:rPr>
              <a:t>lambda</a:t>
            </a:r>
            <a:r>
              <a:rPr lang="en-US" sz="2800" dirty="0"/>
              <a:t>-defined procedure is applied to arguments (also when a </a:t>
            </a:r>
            <a:r>
              <a:rPr lang="en-US" sz="2800" dirty="0">
                <a:latin typeface="Consolas" panose="020B0609020204030204" pitchFamily="49" charset="0"/>
                <a:cs typeface="Consolas" panose="020B0609020204030204" pitchFamily="49" charset="0"/>
              </a:rPr>
              <a:t>let</a:t>
            </a:r>
            <a:r>
              <a:rPr lang="en-US" sz="2800" dirty="0"/>
              <a:t>, </a:t>
            </a:r>
            <a:r>
              <a:rPr lang="en-US" sz="2800" dirty="0">
                <a:latin typeface="Consolas" panose="020B0609020204030204" pitchFamily="49" charset="0"/>
                <a:cs typeface="Consolas" panose="020B0609020204030204" pitchFamily="49" charset="0"/>
              </a:rPr>
              <a:t>let*</a:t>
            </a:r>
            <a:r>
              <a:rPr lang="en-US" sz="2800" dirty="0"/>
              <a:t>, or </a:t>
            </a:r>
            <a:r>
              <a:rPr lang="en-US" sz="2800" dirty="0">
                <a:latin typeface="Consolas" panose="020B0609020204030204" pitchFamily="49" charset="0"/>
                <a:cs typeface="Consolas" panose="020B0609020204030204" pitchFamily="49" charset="0"/>
              </a:rPr>
              <a:t>letrec</a:t>
            </a:r>
            <a:r>
              <a:rPr lang="en-US" sz="2800" b="1" dirty="0"/>
              <a:t> </a:t>
            </a:r>
            <a:r>
              <a:rPr lang="en-US" sz="2800" dirty="0"/>
              <a:t>is executed), a new </a:t>
            </a:r>
            <a:r>
              <a:rPr lang="en-US" sz="2800" b="1" dirty="0">
                <a:solidFill>
                  <a:srgbClr val="00FF00"/>
                </a:solidFill>
              </a:rPr>
              <a:t>local environment</a:t>
            </a:r>
            <a:r>
              <a:rPr lang="en-US" sz="2800" dirty="0"/>
              <a:t> is created to hold the bindings of the variables that are defined at that level.</a:t>
            </a:r>
          </a:p>
        </p:txBody>
      </p:sp>
      <p:pic>
        <p:nvPicPr>
          <p:cNvPr id="79876" name="Picture 4"/>
          <p:cNvPicPr>
            <a:picLocks noGrp="1" noChangeAspect="1" noChangeArrowheads="1"/>
          </p:cNvPicPr>
          <p:nvPr>
            <p:ph sz="half" idx="2"/>
          </p:nvPr>
        </p:nvPicPr>
        <p:blipFill>
          <a:blip r:embed="rId3" cstate="print"/>
          <a:srcRect/>
          <a:stretch>
            <a:fillRect/>
          </a:stretch>
        </p:blipFill>
        <p:spPr>
          <a:xfrm>
            <a:off x="1828800" y="3463925"/>
            <a:ext cx="5648325" cy="3241675"/>
          </a:xfrm>
          <a:noFill/>
          <a:ln/>
        </p:spPr>
      </p:pic>
      <p:sp>
        <p:nvSpPr>
          <p:cNvPr id="5" name="TextBox 4"/>
          <p:cNvSpPr txBox="1"/>
          <p:nvPr/>
        </p:nvSpPr>
        <p:spPr>
          <a:xfrm>
            <a:off x="3124200" y="5562600"/>
            <a:ext cx="914400" cy="461665"/>
          </a:xfrm>
          <a:prstGeom prst="rect">
            <a:avLst/>
          </a:prstGeom>
          <a:noFill/>
        </p:spPr>
        <p:txBody>
          <a:bodyPr wrap="square" rtlCol="0">
            <a:spAutoFit/>
          </a:bodyPr>
          <a:lstStyle/>
          <a:p>
            <a:r>
              <a:rPr lang="en-US" b="1" dirty="0"/>
              <a:t>. . .</a:t>
            </a:r>
          </a:p>
        </p:txBody>
      </p:sp>
    </p:spTree>
    <p:extLst>
      <p:ext uri="{BB962C8B-B14F-4D97-AF65-F5344CB8AC3E}">
        <p14:creationId xmlns:p14="http://schemas.microsoft.com/office/powerpoint/2010/main" val="305749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76200"/>
            <a:ext cx="7772400" cy="1143000"/>
          </a:xfrm>
        </p:spPr>
        <p:txBody>
          <a:bodyPr/>
          <a:lstStyle/>
          <a:p>
            <a:r>
              <a:rPr lang="en-US" dirty="0"/>
              <a:t>Aggregate data types  (arrays)</a:t>
            </a:r>
          </a:p>
        </p:txBody>
      </p:sp>
      <p:sp>
        <p:nvSpPr>
          <p:cNvPr id="15363" name="Rectangle 3"/>
          <p:cNvSpPr>
            <a:spLocks noGrp="1" noChangeArrowheads="1"/>
          </p:cNvSpPr>
          <p:nvPr>
            <p:ph type="body" idx="1"/>
          </p:nvPr>
        </p:nvSpPr>
        <p:spPr>
          <a:xfrm>
            <a:off x="609600" y="1143000"/>
            <a:ext cx="7772400" cy="4495800"/>
          </a:xfrm>
        </p:spPr>
        <p:txBody>
          <a:bodyPr/>
          <a:lstStyle/>
          <a:p>
            <a:pPr>
              <a:lnSpc>
                <a:spcPct val="90000"/>
              </a:lnSpc>
            </a:pPr>
            <a:r>
              <a:rPr lang="en-US" dirty="0"/>
              <a:t>An aggregate type can contain values of (possibly) other types</a:t>
            </a:r>
          </a:p>
          <a:p>
            <a:pPr>
              <a:lnSpc>
                <a:spcPct val="90000"/>
              </a:lnSpc>
            </a:pPr>
            <a:r>
              <a:rPr lang="en-US" dirty="0"/>
              <a:t>aggregate type example: </a:t>
            </a:r>
            <a:r>
              <a:rPr lang="en-US" b="1" dirty="0">
                <a:solidFill>
                  <a:srgbClr val="00FF00"/>
                </a:solidFill>
              </a:rPr>
              <a:t>array</a:t>
            </a:r>
          </a:p>
          <a:p>
            <a:pPr lvl="1">
              <a:lnSpc>
                <a:spcPct val="90000"/>
              </a:lnSpc>
            </a:pPr>
            <a:r>
              <a:rPr lang="en-US" b="1" dirty="0">
                <a:solidFill>
                  <a:srgbClr val="00FF00"/>
                </a:solidFill>
              </a:rPr>
              <a:t>Allocated consecutively</a:t>
            </a:r>
          </a:p>
          <a:p>
            <a:pPr lvl="1">
              <a:lnSpc>
                <a:spcPct val="90000"/>
              </a:lnSpc>
            </a:pPr>
            <a:r>
              <a:rPr lang="en-US" b="1" dirty="0">
                <a:solidFill>
                  <a:srgbClr val="00FF00"/>
                </a:solidFill>
              </a:rPr>
              <a:t>Elements accessed by position</a:t>
            </a:r>
            <a:endParaRPr lang="en-US" dirty="0"/>
          </a:p>
          <a:p>
            <a:pPr>
              <a:lnSpc>
                <a:spcPct val="90000"/>
              </a:lnSpc>
            </a:pPr>
            <a:r>
              <a:rPr lang="en-US" dirty="0"/>
              <a:t>In many languages (not Scheme vectors), an array must be homogeneous</a:t>
            </a:r>
          </a:p>
          <a:p>
            <a:pPr lvl="1">
              <a:lnSpc>
                <a:spcPct val="90000"/>
              </a:lnSpc>
            </a:pPr>
            <a:r>
              <a:rPr lang="en-US" dirty="0"/>
              <a:t>All elements of the array must be of the same type</a:t>
            </a:r>
          </a:p>
          <a:p>
            <a:pPr lvl="1">
              <a:lnSpc>
                <a:spcPct val="90000"/>
              </a:lnSpc>
            </a:pPr>
            <a:r>
              <a:rPr lang="en-US" dirty="0"/>
              <a:t>Is that true in Java?</a:t>
            </a:r>
          </a:p>
          <a:p>
            <a:pPr>
              <a:lnSpc>
                <a:spcPct val="90000"/>
              </a:lnSpc>
            </a:pPr>
            <a:r>
              <a:rPr lang="en-US" dirty="0"/>
              <a:t>Elements are accessed by position</a:t>
            </a:r>
          </a:p>
        </p:txBody>
      </p:sp>
    </p:spTree>
    <p:extLst>
      <p:ext uri="{BB962C8B-B14F-4D97-AF65-F5344CB8AC3E}">
        <p14:creationId xmlns:p14="http://schemas.microsoft.com/office/powerpoint/2010/main" val="2591278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72400" cy="609600"/>
          </a:xfrm>
        </p:spPr>
        <p:txBody>
          <a:bodyPr/>
          <a:lstStyle/>
          <a:p>
            <a:r>
              <a:rPr lang="en-US" sz="3600" dirty="0"/>
              <a:t>Evaluate a </a:t>
            </a:r>
            <a:r>
              <a:rPr lang="en-US" sz="3600" b="1" dirty="0">
                <a:latin typeface="Courier New" panose="02070309020205020404" pitchFamily="49" charset="0"/>
                <a:cs typeface="Courier New" panose="02070309020205020404" pitchFamily="49" charset="0"/>
              </a:rPr>
              <a:t>let</a:t>
            </a:r>
            <a:r>
              <a:rPr lang="en-US" sz="3600" dirty="0"/>
              <a:t> expression</a:t>
            </a:r>
          </a:p>
        </p:txBody>
      </p:sp>
      <p:sp>
        <p:nvSpPr>
          <p:cNvPr id="62467" name="Rectangle 3"/>
          <p:cNvSpPr>
            <a:spLocks noGrp="1" noChangeArrowheads="1"/>
          </p:cNvSpPr>
          <p:nvPr>
            <p:ph type="body" idx="1"/>
          </p:nvPr>
        </p:nvSpPr>
        <p:spPr>
          <a:xfrm>
            <a:off x="381000" y="762000"/>
            <a:ext cx="8458200" cy="6096000"/>
          </a:xfrm>
        </p:spPr>
        <p:txBody>
          <a:bodyPr/>
          <a:lstStyle/>
          <a:p>
            <a:pPr marL="1009650" lvl="1" indent="-609600">
              <a:lnSpc>
                <a:spcPct val="90000"/>
              </a:lnSpc>
              <a:buFont typeface="+mj-lt"/>
              <a:buAutoNum type="alphaLcPeriod"/>
            </a:pPr>
            <a:r>
              <a:rPr lang="en-US" dirty="0"/>
              <a:t>Evaluate (in the current environment) the expressions to get the values to be assigned to the </a:t>
            </a:r>
            <a:r>
              <a:rPr lang="en-US" dirty="0">
                <a:latin typeface="Courier New" panose="02070309020205020404" pitchFamily="49" charset="0"/>
                <a:cs typeface="Courier New" panose="02070309020205020404" pitchFamily="49" charset="0"/>
              </a:rPr>
              <a:t>let</a:t>
            </a:r>
            <a:r>
              <a:rPr lang="en-US" dirty="0"/>
              <a:t> variables</a:t>
            </a:r>
          </a:p>
          <a:p>
            <a:pPr marL="1009650" lvl="1" indent="-609600">
              <a:lnSpc>
                <a:spcPct val="90000"/>
              </a:lnSpc>
              <a:buFont typeface="+mj-lt"/>
              <a:buAutoNum type="alphaLcPeriod"/>
            </a:pPr>
            <a:r>
              <a:rPr lang="en-US" dirty="0"/>
              <a:t>Create a new local environment with bindings for the </a:t>
            </a:r>
            <a:r>
              <a:rPr lang="en-US" dirty="0">
                <a:latin typeface="Courier New" panose="02070309020205020404" pitchFamily="49" charset="0"/>
                <a:cs typeface="Courier New" panose="02070309020205020404" pitchFamily="49" charset="0"/>
              </a:rPr>
              <a:t>let</a:t>
            </a:r>
            <a:r>
              <a:rPr lang="en-US" dirty="0"/>
              <a:t> variables.  Its "enclosing environment" pointer points to the current environment.</a:t>
            </a:r>
          </a:p>
          <a:p>
            <a:pPr marL="1009650" lvl="1" indent="-609600">
              <a:lnSpc>
                <a:spcPct val="90000"/>
              </a:lnSpc>
              <a:buFont typeface="+mj-lt"/>
              <a:buAutoNum type="alphaLcPeriod"/>
            </a:pPr>
            <a:r>
              <a:rPr lang="en-US" dirty="0"/>
              <a:t>Evaluate the body of the </a:t>
            </a:r>
            <a:r>
              <a:rPr lang="en-US" dirty="0">
                <a:latin typeface="Courier New" panose="02070309020205020404" pitchFamily="49" charset="0"/>
                <a:cs typeface="Courier New" panose="02070309020205020404" pitchFamily="49" charset="0"/>
              </a:rPr>
              <a:t>let</a:t>
            </a:r>
            <a:r>
              <a:rPr lang="en-US" dirty="0"/>
              <a:t> in this new environment.</a:t>
            </a:r>
            <a:br>
              <a:rPr lang="en-US" sz="2400" dirty="0"/>
            </a:br>
            <a:endParaRPr lang="en-US" sz="1000" dirty="0"/>
          </a:p>
          <a:p>
            <a:pPr marL="0" indent="0">
              <a:lnSpc>
                <a:spcPct val="90000"/>
              </a:lnSpc>
              <a:spcBef>
                <a:spcPts val="0"/>
              </a:spcBef>
              <a:spcAft>
                <a:spcPts val="1200"/>
              </a:spcAft>
              <a:buNone/>
            </a:pPr>
            <a:r>
              <a:rPr lang="en-US" sz="2200" b="1" dirty="0">
                <a:latin typeface="Courier New" pitchFamily="49" charset="0"/>
                <a:cs typeface="Courier New" pitchFamily="49" charset="0"/>
              </a:rPr>
              <a:t>    </a:t>
            </a:r>
            <a:r>
              <a:rPr lang="en-US" b="1" dirty="0">
                <a:latin typeface="Courier New" pitchFamily="49" charset="0"/>
                <a:cs typeface="Courier New" pitchFamily="49" charset="0"/>
              </a:rPr>
              <a:t>&gt; </a:t>
            </a:r>
            <a:r>
              <a:rPr lang="en-US" b="1" dirty="0">
                <a:solidFill>
                  <a:srgbClr val="00FF00"/>
                </a:solidFill>
                <a:latin typeface="Courier New" pitchFamily="49" charset="0"/>
                <a:cs typeface="Courier New" pitchFamily="49" charset="0"/>
              </a:rPr>
              <a:t>(define a 5)</a:t>
            </a:r>
          </a:p>
          <a:p>
            <a:pPr marL="0" indent="0">
              <a:lnSpc>
                <a:spcPct val="90000"/>
              </a:lnSpc>
              <a:spcBef>
                <a:spcPts val="0"/>
              </a:spcBef>
              <a:buNone/>
            </a:pPr>
            <a:r>
              <a:rPr lang="en-US" b="1" dirty="0">
                <a:solidFill>
                  <a:srgbClr val="00FF00"/>
                </a:solidFill>
                <a:latin typeface="Courier New" pitchFamily="49" charset="0"/>
                <a:cs typeface="Courier New" pitchFamily="49" charset="0"/>
              </a:rPr>
              <a:t>   </a:t>
            </a:r>
            <a:r>
              <a:rPr lang="en-US" b="1" dirty="0">
                <a:latin typeface="Courier New" pitchFamily="49" charset="0"/>
                <a:cs typeface="Courier New" pitchFamily="49" charset="0"/>
              </a:rPr>
              <a:t>&gt;</a:t>
            </a:r>
            <a:r>
              <a:rPr lang="en-US" b="1" dirty="0">
                <a:solidFill>
                  <a:srgbClr val="00FF00"/>
                </a:solidFill>
                <a:latin typeface="Courier New" pitchFamily="49" charset="0"/>
                <a:cs typeface="Courier New" pitchFamily="49" charset="0"/>
              </a:rPr>
              <a:t> (let ([z (+ a 3)]</a:t>
            </a:r>
          </a:p>
          <a:p>
            <a:pPr marL="0" indent="0">
              <a:lnSpc>
                <a:spcPct val="90000"/>
              </a:lnSpc>
              <a:spcBef>
                <a:spcPts val="0"/>
              </a:spcBef>
              <a:buNone/>
            </a:pPr>
            <a:r>
              <a:rPr lang="en-US" b="1" dirty="0">
                <a:solidFill>
                  <a:srgbClr val="00FF00"/>
                </a:solidFill>
                <a:latin typeface="Courier New" pitchFamily="49" charset="0"/>
                <a:cs typeface="Courier New" pitchFamily="49" charset="0"/>
              </a:rPr>
              <a:t>           [t 7])</a:t>
            </a:r>
            <a:br>
              <a:rPr lang="en-US" b="1" dirty="0">
                <a:solidFill>
                  <a:srgbClr val="00FF00"/>
                </a:solidFill>
                <a:latin typeface="Courier New" pitchFamily="49" charset="0"/>
                <a:cs typeface="Courier New" pitchFamily="49" charset="0"/>
              </a:rPr>
            </a:br>
            <a:r>
              <a:rPr lang="en-US" b="1" dirty="0">
                <a:solidFill>
                  <a:srgbClr val="00FF00"/>
                </a:solidFill>
                <a:latin typeface="Courier New" pitchFamily="49" charset="0"/>
                <a:cs typeface="Courier New" pitchFamily="49" charset="0"/>
              </a:rPr>
              <a:t>        (let ([y (+ z a)])</a:t>
            </a:r>
            <a:br>
              <a:rPr lang="en-US" b="1" dirty="0">
                <a:solidFill>
                  <a:srgbClr val="00FF00"/>
                </a:solidFill>
                <a:latin typeface="Courier New" pitchFamily="49" charset="0"/>
                <a:cs typeface="Courier New" pitchFamily="49" charset="0"/>
              </a:rPr>
            </a:br>
            <a:r>
              <a:rPr lang="en-US" b="1" dirty="0">
                <a:solidFill>
                  <a:srgbClr val="00FF00"/>
                </a:solidFill>
                <a:latin typeface="Courier New" pitchFamily="49" charset="0"/>
                <a:cs typeface="Courier New" pitchFamily="49" charset="0"/>
              </a:rPr>
              <a:t>          (list a t z y)))</a:t>
            </a:r>
          </a:p>
          <a:p>
            <a:pPr marL="609600" indent="-609600">
              <a:lnSpc>
                <a:spcPct val="90000"/>
              </a:lnSpc>
              <a:buFontTx/>
              <a:buNone/>
            </a:pPr>
            <a:endParaRPr lang="en-US" sz="2400" b="1" dirty="0">
              <a:latin typeface="Courier New" pitchFamily="49" charset="0"/>
            </a:endParaRPr>
          </a:p>
        </p:txBody>
      </p:sp>
    </p:spTree>
    <p:extLst>
      <p:ext uri="{BB962C8B-B14F-4D97-AF65-F5344CB8AC3E}">
        <p14:creationId xmlns:p14="http://schemas.microsoft.com/office/powerpoint/2010/main" val="298285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85800" y="152400"/>
            <a:ext cx="7772400" cy="1143000"/>
          </a:xfrm>
        </p:spPr>
        <p:txBody>
          <a:bodyPr/>
          <a:lstStyle/>
          <a:p>
            <a:r>
              <a:rPr lang="en-US" dirty="0"/>
              <a:t>Procedures (closures)</a:t>
            </a:r>
          </a:p>
        </p:txBody>
      </p:sp>
      <p:sp>
        <p:nvSpPr>
          <p:cNvPr id="80899" name="Rectangle 3"/>
          <p:cNvSpPr>
            <a:spLocks noGrp="1" noChangeArrowheads="1"/>
          </p:cNvSpPr>
          <p:nvPr>
            <p:ph type="body" idx="1"/>
          </p:nvPr>
        </p:nvSpPr>
        <p:spPr>
          <a:xfrm>
            <a:off x="152400" y="1143000"/>
            <a:ext cx="8534400" cy="3598863"/>
          </a:xfrm>
        </p:spPr>
        <p:txBody>
          <a:bodyPr/>
          <a:lstStyle/>
          <a:p>
            <a:r>
              <a:rPr lang="en-US" sz="3600" dirty="0"/>
              <a:t>When a lambda-expression is evaluated, what is returned?</a:t>
            </a:r>
          </a:p>
          <a:p>
            <a:r>
              <a:rPr lang="en-US" sz="3600" dirty="0"/>
              <a:t>When does the body of a lambda-expression get evaluated?</a:t>
            </a:r>
          </a:p>
          <a:p>
            <a:r>
              <a:rPr lang="en-US" sz="3600" dirty="0"/>
              <a:t>What kind of info needs to be stored in a procedure?</a:t>
            </a:r>
          </a:p>
          <a:p>
            <a:r>
              <a:rPr lang="en-US" sz="3600" dirty="0"/>
              <a:t>What happens when a procedure is applied?</a:t>
            </a:r>
            <a:endParaRPr lang="en-US" dirty="0"/>
          </a:p>
          <a:p>
            <a:pPr algn="ctr">
              <a:buNone/>
            </a:pPr>
            <a:r>
              <a:rPr lang="en-US" b="1" dirty="0">
                <a:solidFill>
                  <a:srgbClr val="00FF00"/>
                </a:solidFill>
              </a:rPr>
              <a:t>(Answers on the next few slides)</a:t>
            </a:r>
          </a:p>
        </p:txBody>
      </p:sp>
    </p:spTree>
    <p:extLst>
      <p:ext uri="{BB962C8B-B14F-4D97-AF65-F5344CB8AC3E}">
        <p14:creationId xmlns:p14="http://schemas.microsoft.com/office/powerpoint/2010/main" val="5528572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228600"/>
            <a:ext cx="7772400" cy="1143000"/>
          </a:xfrm>
        </p:spPr>
        <p:txBody>
          <a:bodyPr/>
          <a:lstStyle/>
          <a:p>
            <a:r>
              <a:rPr lang="en-US" dirty="0"/>
              <a:t>Procedures (closures)</a:t>
            </a:r>
          </a:p>
        </p:txBody>
      </p:sp>
      <p:sp>
        <p:nvSpPr>
          <p:cNvPr id="61443" name="Rectangle 3"/>
          <p:cNvSpPr>
            <a:spLocks noGrp="1" noChangeArrowheads="1"/>
          </p:cNvSpPr>
          <p:nvPr>
            <p:ph type="body" sz="half" idx="1"/>
          </p:nvPr>
        </p:nvSpPr>
        <p:spPr>
          <a:xfrm>
            <a:off x="1371600" y="1524000"/>
            <a:ext cx="7315200" cy="1828800"/>
          </a:xfrm>
        </p:spPr>
        <p:txBody>
          <a:bodyPr/>
          <a:lstStyle/>
          <a:p>
            <a:pPr>
              <a:lnSpc>
                <a:spcPct val="90000"/>
              </a:lnSpc>
            </a:pPr>
            <a:r>
              <a:rPr lang="en-US" sz="2800" dirty="0"/>
              <a:t>Whenever a </a:t>
            </a:r>
            <a:r>
              <a:rPr lang="en-US" sz="2800" dirty="0">
                <a:latin typeface="Courier New" panose="02070309020205020404" pitchFamily="49" charset="0"/>
                <a:cs typeface="Courier New" panose="02070309020205020404" pitchFamily="49" charset="0"/>
              </a:rPr>
              <a:t>lambda</a:t>
            </a:r>
            <a:r>
              <a:rPr lang="en-US" sz="2800" dirty="0"/>
              <a:t> expression is evaluated, a procedure (also known as a </a:t>
            </a:r>
            <a:r>
              <a:rPr lang="en-US" sz="2800" b="1" dirty="0"/>
              <a:t>closure</a:t>
            </a:r>
            <a:r>
              <a:rPr lang="en-US" sz="2800" dirty="0"/>
              <a:t>) is created</a:t>
            </a:r>
          </a:p>
          <a:p>
            <a:pPr>
              <a:lnSpc>
                <a:spcPct val="90000"/>
              </a:lnSpc>
            </a:pPr>
            <a:r>
              <a:rPr lang="en-US" sz="2800" dirty="0"/>
              <a:t>A closure consists of three parts.</a:t>
            </a:r>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r>
              <a:rPr lang="en-US" sz="2800" dirty="0"/>
              <a:t>Note that a </a:t>
            </a:r>
            <a:r>
              <a:rPr lang="en-US" sz="2800" dirty="0">
                <a:latin typeface="Courier New" panose="02070309020205020404" pitchFamily="49" charset="0"/>
                <a:cs typeface="Courier New" panose="02070309020205020404" pitchFamily="49" charset="0"/>
              </a:rPr>
              <a:t>lambda</a:t>
            </a:r>
            <a:r>
              <a:rPr lang="en-US" sz="2800" dirty="0"/>
              <a:t> expression is </a:t>
            </a:r>
            <a:r>
              <a:rPr lang="en-US" sz="2800" i="1" dirty="0"/>
              <a:t>not </a:t>
            </a:r>
            <a:r>
              <a:rPr lang="en-US" sz="2800" dirty="0"/>
              <a:t>a procedure.  What is it?</a:t>
            </a:r>
          </a:p>
          <a:p>
            <a:pPr>
              <a:lnSpc>
                <a:spcPct val="90000"/>
              </a:lnSpc>
            </a:pPr>
            <a:r>
              <a:rPr lang="en-US" sz="2800" b="1" dirty="0">
                <a:solidFill>
                  <a:srgbClr val="00FF00"/>
                </a:solidFill>
              </a:rPr>
              <a:t>Is the body of a </a:t>
            </a:r>
            <a:r>
              <a:rPr lang="en-US" sz="2800" b="1" dirty="0">
                <a:solidFill>
                  <a:srgbClr val="00FF00"/>
                </a:solidFill>
                <a:latin typeface="Courier New" panose="02070309020205020404" pitchFamily="49" charset="0"/>
                <a:cs typeface="Courier New" panose="02070309020205020404" pitchFamily="49" charset="0"/>
              </a:rPr>
              <a:t>lambda</a:t>
            </a:r>
            <a:r>
              <a:rPr lang="en-US" sz="2800" b="1" dirty="0">
                <a:solidFill>
                  <a:srgbClr val="00FF00"/>
                </a:solidFill>
              </a:rPr>
              <a:t> expression ever evaluated during the evaluation of the </a:t>
            </a:r>
            <a:r>
              <a:rPr lang="en-US" sz="2800" b="1" dirty="0">
                <a:solidFill>
                  <a:srgbClr val="00FF00"/>
                </a:solidFill>
                <a:latin typeface="Courier New" panose="02070309020205020404" pitchFamily="49" charset="0"/>
                <a:cs typeface="Courier New" panose="02070309020205020404" pitchFamily="49" charset="0"/>
              </a:rPr>
              <a:t>lambda</a:t>
            </a:r>
            <a:r>
              <a:rPr lang="en-US" sz="2800" b="1" dirty="0">
                <a:solidFill>
                  <a:srgbClr val="00FF00"/>
                </a:solidFill>
              </a:rPr>
              <a:t>?</a:t>
            </a:r>
          </a:p>
        </p:txBody>
      </p:sp>
      <p:pic>
        <p:nvPicPr>
          <p:cNvPr id="61444" name="Picture 4"/>
          <p:cNvPicPr>
            <a:picLocks noGrp="1" noChangeAspect="1" noChangeArrowheads="1"/>
          </p:cNvPicPr>
          <p:nvPr>
            <p:ph sz="half" idx="2"/>
          </p:nvPr>
        </p:nvPicPr>
        <p:blipFill>
          <a:blip r:embed="rId3" cstate="print"/>
          <a:srcRect/>
          <a:stretch>
            <a:fillRect/>
          </a:stretch>
        </p:blipFill>
        <p:spPr>
          <a:xfrm>
            <a:off x="381000" y="2971800"/>
            <a:ext cx="8666163" cy="1069975"/>
          </a:xfrm>
          <a:noFill/>
          <a:ln/>
        </p:spPr>
      </p:pic>
    </p:spTree>
    <p:extLst>
      <p:ext uri="{BB962C8B-B14F-4D97-AF65-F5344CB8AC3E}">
        <p14:creationId xmlns:p14="http://schemas.microsoft.com/office/powerpoint/2010/main" val="377479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52400"/>
            <a:ext cx="7772400" cy="609600"/>
          </a:xfrm>
        </p:spPr>
        <p:txBody>
          <a:bodyPr/>
          <a:lstStyle/>
          <a:p>
            <a:r>
              <a:rPr lang="en-US" sz="4000" dirty="0"/>
              <a:t>Procedure application</a:t>
            </a:r>
          </a:p>
        </p:txBody>
      </p:sp>
      <p:sp>
        <p:nvSpPr>
          <p:cNvPr id="62467" name="Rectangle 3"/>
          <p:cNvSpPr>
            <a:spLocks noGrp="1" noChangeArrowheads="1"/>
          </p:cNvSpPr>
          <p:nvPr>
            <p:ph type="body" idx="1"/>
          </p:nvPr>
        </p:nvSpPr>
        <p:spPr>
          <a:xfrm>
            <a:off x="266700" y="762000"/>
            <a:ext cx="8610600" cy="5943600"/>
          </a:xfrm>
        </p:spPr>
        <p:txBody>
          <a:bodyPr/>
          <a:lstStyle/>
          <a:p>
            <a:pPr marL="609600" indent="-609600">
              <a:lnSpc>
                <a:spcPct val="90000"/>
              </a:lnSpc>
              <a:buFontTx/>
              <a:buAutoNum type="arabicPeriod"/>
            </a:pPr>
            <a:r>
              <a:rPr lang="en-US" sz="2400" dirty="0"/>
              <a:t>The expressions for the procedure and arguments are evaluated.</a:t>
            </a:r>
          </a:p>
          <a:p>
            <a:pPr marL="609600" indent="-609600">
              <a:lnSpc>
                <a:spcPct val="90000"/>
              </a:lnSpc>
              <a:buFontTx/>
              <a:buAutoNum type="arabicPeriod"/>
            </a:pPr>
            <a:r>
              <a:rPr lang="en-US" sz="2400" dirty="0"/>
              <a:t>A new local environment is created:</a:t>
            </a:r>
          </a:p>
          <a:p>
            <a:pPr marL="990600" lvl="1" indent="-533400">
              <a:lnSpc>
                <a:spcPct val="90000"/>
              </a:lnSpc>
            </a:pPr>
            <a:r>
              <a:rPr lang="en-US" sz="2200" dirty="0"/>
              <a:t>Each variable from the procedure's formal parameter list is bound to the corresponding value from the actual argument list.  </a:t>
            </a:r>
          </a:p>
          <a:p>
            <a:pPr marL="990600" lvl="1" indent="-533400">
              <a:lnSpc>
                <a:spcPct val="90000"/>
              </a:lnSpc>
            </a:pPr>
            <a:r>
              <a:rPr lang="en-US" sz="2200" dirty="0"/>
              <a:t>The new environment's "pointer to an enclosing environment" is set to be a copy of the local environment pointer that is the third part of the closure.</a:t>
            </a:r>
          </a:p>
          <a:p>
            <a:pPr marL="609600" indent="-609600">
              <a:lnSpc>
                <a:spcPct val="90000"/>
              </a:lnSpc>
              <a:buFontTx/>
              <a:buAutoNum type="arabicPeriod"/>
            </a:pPr>
            <a:r>
              <a:rPr lang="en-US" sz="2400" dirty="0"/>
              <a:t>The body of the procedure is evaluated, using this new local environment. If a variable is not found in local environment, look in the global environment.</a:t>
            </a:r>
          </a:p>
          <a:p>
            <a:pPr marL="609600" indent="-609600">
              <a:lnSpc>
                <a:spcPct val="90000"/>
              </a:lnSpc>
              <a:buFontTx/>
              <a:buNone/>
            </a:pPr>
            <a:r>
              <a:rPr lang="en-US" sz="2400" dirty="0"/>
              <a:t>Simple Example: </a:t>
            </a:r>
            <a:br>
              <a:rPr lang="en-US" sz="2400" dirty="0"/>
            </a:br>
            <a:endParaRPr lang="en-US" sz="2400" dirty="0"/>
          </a:p>
          <a:p>
            <a:pPr marL="609600" indent="-609600">
              <a:lnSpc>
                <a:spcPct val="90000"/>
              </a:lnSpc>
              <a:buFontTx/>
              <a:buNone/>
            </a:pPr>
            <a:r>
              <a:rPr lang="en-US" sz="2400" dirty="0">
                <a:latin typeface="Courier New" pitchFamily="49" charset="0"/>
              </a:rPr>
              <a:t>&gt; </a:t>
            </a:r>
            <a:r>
              <a:rPr lang="en-US" sz="2400" b="1" dirty="0">
                <a:solidFill>
                  <a:srgbClr val="00FF00"/>
                </a:solidFill>
                <a:latin typeface="Courier New" pitchFamily="49" charset="0"/>
              </a:rPr>
              <a:t>(define add2 </a:t>
            </a:r>
            <a:br>
              <a:rPr lang="en-US" sz="2400" b="1" dirty="0">
                <a:solidFill>
                  <a:srgbClr val="00FF00"/>
                </a:solidFill>
                <a:latin typeface="Courier New" pitchFamily="49" charset="0"/>
              </a:rPr>
            </a:br>
            <a:r>
              <a:rPr lang="en-US" sz="2400" b="1" dirty="0">
                <a:solidFill>
                  <a:srgbClr val="00FF00"/>
                </a:solidFill>
                <a:latin typeface="Courier New" pitchFamily="49" charset="0"/>
              </a:rPr>
              <a:t>   (lambda (car) </a:t>
            </a:r>
            <a:br>
              <a:rPr lang="en-US" sz="2400" b="1" dirty="0">
                <a:solidFill>
                  <a:srgbClr val="00FF00"/>
                </a:solidFill>
                <a:latin typeface="Courier New" pitchFamily="49" charset="0"/>
              </a:rPr>
            </a:br>
            <a:r>
              <a:rPr lang="en-US" sz="2400" b="1" dirty="0">
                <a:solidFill>
                  <a:srgbClr val="00FF00"/>
                </a:solidFill>
                <a:latin typeface="Courier New" pitchFamily="49" charset="0"/>
              </a:rPr>
              <a:t>      (+ car 2)))</a:t>
            </a:r>
          </a:p>
          <a:p>
            <a:pPr marL="609600" indent="-609600">
              <a:lnSpc>
                <a:spcPct val="90000"/>
              </a:lnSpc>
              <a:buFontTx/>
              <a:buNone/>
            </a:pPr>
            <a:r>
              <a:rPr lang="en-US" sz="2400" dirty="0">
                <a:latin typeface="Courier New" pitchFamily="49" charset="0"/>
              </a:rPr>
              <a:t>&gt;</a:t>
            </a:r>
            <a:r>
              <a:rPr lang="en-US" sz="2400" b="1" dirty="0">
                <a:latin typeface="Courier New" pitchFamily="49" charset="0"/>
              </a:rPr>
              <a:t> </a:t>
            </a:r>
            <a:r>
              <a:rPr lang="en-US" sz="2400" b="1" dirty="0">
                <a:solidFill>
                  <a:srgbClr val="00FF00"/>
                </a:solidFill>
                <a:latin typeface="Courier New" pitchFamily="49" charset="0"/>
              </a:rPr>
              <a:t>(add2 17)</a:t>
            </a:r>
          </a:p>
          <a:p>
            <a:pPr marL="609600" indent="-609600">
              <a:lnSpc>
                <a:spcPct val="90000"/>
              </a:lnSpc>
              <a:buFontTx/>
              <a:buNone/>
            </a:pPr>
            <a:endParaRPr lang="en-US" sz="2400" dirty="0">
              <a:solidFill>
                <a:schemeClr val="accent1"/>
              </a:solidFill>
              <a:latin typeface="Times New Roman" pitchFamily="18" charset="0"/>
            </a:endParaRPr>
          </a:p>
        </p:txBody>
      </p:sp>
      <p:sp>
        <p:nvSpPr>
          <p:cNvPr id="2" name="TextBox 1"/>
          <p:cNvSpPr txBox="1"/>
          <p:nvPr/>
        </p:nvSpPr>
        <p:spPr>
          <a:xfrm>
            <a:off x="4610100" y="4361881"/>
            <a:ext cx="4000500" cy="2022092"/>
          </a:xfrm>
          <a:prstGeom prst="rect">
            <a:avLst/>
          </a:prstGeom>
          <a:noFill/>
          <a:ln w="28575">
            <a:solidFill>
              <a:srgbClr val="00FF00"/>
            </a:solidFill>
          </a:ln>
        </p:spPr>
        <p:txBody>
          <a:bodyPr wrap="square" rtlCol="0">
            <a:spAutoFit/>
          </a:bodyPr>
          <a:lstStyle/>
          <a:p>
            <a:pPr>
              <a:lnSpc>
                <a:spcPct val="95000"/>
              </a:lnSpc>
            </a:pPr>
            <a:r>
              <a:rPr lang="en-US" sz="2200" b="1" dirty="0">
                <a:solidFill>
                  <a:srgbClr val="FFFF00"/>
                </a:solidFill>
              </a:rPr>
              <a:t>I will draw pictures on the board and verbally describe what is going on.  Much of that verbal explanation appears on the  next two slides.  You should read them later.</a:t>
            </a:r>
          </a:p>
        </p:txBody>
      </p:sp>
    </p:spTree>
    <p:extLst>
      <p:ext uri="{BB962C8B-B14F-4D97-AF65-F5344CB8AC3E}">
        <p14:creationId xmlns:p14="http://schemas.microsoft.com/office/powerpoint/2010/main" val="3978485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685800" y="228600"/>
            <a:ext cx="7772400" cy="609600"/>
          </a:xfrm>
        </p:spPr>
        <p:txBody>
          <a:bodyPr/>
          <a:lstStyle/>
          <a:p>
            <a:r>
              <a:rPr lang="en-US" sz="4000"/>
              <a:t>Simple Example</a:t>
            </a:r>
          </a:p>
        </p:txBody>
      </p:sp>
      <p:sp>
        <p:nvSpPr>
          <p:cNvPr id="63491" name="Rectangle 3"/>
          <p:cNvSpPr>
            <a:spLocks noGrp="1" noChangeArrowheads="1"/>
          </p:cNvSpPr>
          <p:nvPr>
            <p:ph type="body" sz="half" idx="1"/>
          </p:nvPr>
        </p:nvSpPr>
        <p:spPr>
          <a:xfrm>
            <a:off x="0" y="914400"/>
            <a:ext cx="8915400" cy="1219200"/>
          </a:xfrm>
        </p:spPr>
        <p:txBody>
          <a:bodyPr/>
          <a:lstStyle/>
          <a:p>
            <a:pPr>
              <a:buFontTx/>
              <a:buNone/>
            </a:pPr>
            <a:r>
              <a:rPr lang="en-US" sz="2800" b="1" dirty="0">
                <a:solidFill>
                  <a:srgbClr val="00FF00"/>
                </a:solidFill>
                <a:latin typeface="Courier New" pitchFamily="49" charset="0"/>
              </a:rPr>
              <a:t>(define add2 (lambda (car) (+ car 2)))</a:t>
            </a:r>
            <a:endParaRPr lang="en-US" sz="2800" dirty="0">
              <a:solidFill>
                <a:srgbClr val="00FF00"/>
              </a:solidFill>
            </a:endParaRPr>
          </a:p>
          <a:p>
            <a:r>
              <a:rPr lang="en-US" sz="2400" dirty="0"/>
              <a:t>The evaluation of the </a:t>
            </a:r>
            <a:r>
              <a:rPr lang="en-US" sz="2400" b="1" dirty="0"/>
              <a:t>lambda</a:t>
            </a:r>
            <a:r>
              <a:rPr lang="en-US" sz="2400" dirty="0"/>
              <a:t>-expression produces a closure like this: </a:t>
            </a:r>
          </a:p>
        </p:txBody>
      </p:sp>
      <p:pic>
        <p:nvPicPr>
          <p:cNvPr id="63492" name="Picture 4"/>
          <p:cNvPicPr>
            <a:picLocks noGrp="1" noChangeAspect="1" noChangeArrowheads="1"/>
          </p:cNvPicPr>
          <p:nvPr>
            <p:ph sz="half" idx="2"/>
          </p:nvPr>
        </p:nvPicPr>
        <p:blipFill>
          <a:blip r:embed="rId3" cstate="print"/>
          <a:srcRect/>
          <a:stretch>
            <a:fillRect/>
          </a:stretch>
        </p:blipFill>
        <p:spPr>
          <a:xfrm>
            <a:off x="3124200" y="1901825"/>
            <a:ext cx="5715000" cy="1069975"/>
          </a:xfrm>
          <a:noFill/>
          <a:ln/>
        </p:spPr>
      </p:pic>
      <p:sp>
        <p:nvSpPr>
          <p:cNvPr id="63493" name="Text Box 5"/>
          <p:cNvSpPr txBox="1">
            <a:spLocks noChangeArrowheads="1"/>
          </p:cNvSpPr>
          <p:nvPr/>
        </p:nvSpPr>
        <p:spPr bwMode="auto">
          <a:xfrm>
            <a:off x="152400" y="3124200"/>
            <a:ext cx="8686800" cy="2867025"/>
          </a:xfrm>
          <a:prstGeom prst="rect">
            <a:avLst/>
          </a:prstGeom>
          <a:noFill/>
          <a:ln w="9525">
            <a:noFill/>
            <a:miter lim="800000"/>
            <a:headEnd/>
            <a:tailEnd/>
          </a:ln>
          <a:effectLst/>
        </p:spPr>
        <p:txBody>
          <a:bodyPr>
            <a:spAutoFit/>
          </a:bodyPr>
          <a:lstStyle/>
          <a:p>
            <a:pPr>
              <a:spcBef>
                <a:spcPct val="50000"/>
              </a:spcBef>
              <a:buFontTx/>
              <a:buChar char="•"/>
            </a:pPr>
            <a:r>
              <a:rPr lang="en-US" sz="2800" dirty="0">
                <a:solidFill>
                  <a:schemeClr val="bg1"/>
                </a:solidFill>
                <a:latin typeface="Arial" charset="0"/>
              </a:rPr>
              <a:t> Because the </a:t>
            </a:r>
            <a:r>
              <a:rPr lang="en-US" sz="2800" b="1" dirty="0">
                <a:solidFill>
                  <a:srgbClr val="00FF00"/>
                </a:solidFill>
                <a:latin typeface="Arial" charset="0"/>
              </a:rPr>
              <a:t>lambda</a:t>
            </a:r>
            <a:r>
              <a:rPr lang="en-US" sz="2800" dirty="0">
                <a:solidFill>
                  <a:schemeClr val="bg1"/>
                </a:solidFill>
                <a:latin typeface="Arial" charset="0"/>
              </a:rPr>
              <a:t>-expression has no lexically-enclosing bindings, the environment pointer in this closure is null.</a:t>
            </a:r>
          </a:p>
          <a:p>
            <a:pPr>
              <a:spcBef>
                <a:spcPct val="25000"/>
              </a:spcBef>
              <a:buFontTx/>
              <a:buChar char="•"/>
            </a:pPr>
            <a:r>
              <a:rPr lang="en-US" sz="2800" dirty="0">
                <a:solidFill>
                  <a:schemeClr val="bg1"/>
                </a:solidFill>
                <a:latin typeface="Arial" charset="0"/>
              </a:rPr>
              <a:t> The </a:t>
            </a:r>
            <a:r>
              <a:rPr lang="en-US" sz="2800" b="1" dirty="0">
                <a:solidFill>
                  <a:srgbClr val="00FF00"/>
                </a:solidFill>
                <a:latin typeface="Arial" charset="0"/>
              </a:rPr>
              <a:t>define</a:t>
            </a:r>
            <a:r>
              <a:rPr lang="en-US" sz="2800" dirty="0">
                <a:solidFill>
                  <a:schemeClr val="bg1"/>
                </a:solidFill>
                <a:latin typeface="Arial" charset="0"/>
              </a:rPr>
              <a:t> adds an entry for </a:t>
            </a:r>
            <a:r>
              <a:rPr lang="en-US" sz="2800" i="1" dirty="0">
                <a:solidFill>
                  <a:schemeClr val="bg1"/>
                </a:solidFill>
                <a:latin typeface="Arial" charset="0"/>
              </a:rPr>
              <a:t>add2</a:t>
            </a:r>
            <a:r>
              <a:rPr lang="en-US" sz="2800" dirty="0">
                <a:solidFill>
                  <a:schemeClr val="bg1"/>
                </a:solidFill>
                <a:latin typeface="Arial" charset="0"/>
              </a:rPr>
              <a:t> to the global environment, whose value is this procedure.</a:t>
            </a:r>
          </a:p>
          <a:p>
            <a:pPr>
              <a:spcBef>
                <a:spcPct val="25000"/>
              </a:spcBef>
              <a:buFontTx/>
              <a:buChar char="•"/>
            </a:pPr>
            <a:r>
              <a:rPr lang="en-US" sz="2800" dirty="0">
                <a:solidFill>
                  <a:schemeClr val="bg1"/>
                </a:solidFill>
                <a:latin typeface="Arial" charset="0"/>
              </a:rPr>
              <a:t> Draw picture on the board …</a:t>
            </a:r>
          </a:p>
        </p:txBody>
      </p:sp>
      <p:sp>
        <p:nvSpPr>
          <p:cNvPr id="6" name="TextBox 5"/>
          <p:cNvSpPr txBox="1"/>
          <p:nvPr/>
        </p:nvSpPr>
        <p:spPr>
          <a:xfrm>
            <a:off x="8077200" y="6320135"/>
            <a:ext cx="1219200" cy="461665"/>
          </a:xfrm>
          <a:prstGeom prst="rect">
            <a:avLst/>
          </a:prstGeom>
          <a:noFill/>
        </p:spPr>
        <p:txBody>
          <a:bodyPr wrap="square" rtlCol="0">
            <a:spAutoFit/>
          </a:bodyPr>
          <a:lstStyle/>
          <a:p>
            <a:r>
              <a:rPr lang="en-US" b="1" dirty="0">
                <a:solidFill>
                  <a:srgbClr val="00FF00"/>
                </a:solidFill>
              </a:rPr>
              <a:t>     </a:t>
            </a:r>
          </a:p>
        </p:txBody>
      </p:sp>
    </p:spTree>
    <p:extLst>
      <p:ext uri="{BB962C8B-B14F-4D97-AF65-F5344CB8AC3E}">
        <p14:creationId xmlns:p14="http://schemas.microsoft.com/office/powerpoint/2010/main" val="164638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4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493">
                                            <p:txEl>
                                              <p:pRg st="0" end="0"/>
                                            </p:txEl>
                                          </p:spTgt>
                                        </p:tgtEl>
                                        <p:attrNameLst>
                                          <p:attrName>style.visibility</p:attrName>
                                        </p:attrNameLst>
                                      </p:cBhvr>
                                      <p:to>
                                        <p:strVal val="visible"/>
                                      </p:to>
                                    </p:set>
                                    <p:anim calcmode="lin" valueType="num">
                                      <p:cBhvr additive="base">
                                        <p:cTn id="17" dur="500" fill="hold"/>
                                        <p:tgtEl>
                                          <p:spTgt spid="6349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3493">
                                            <p:txEl>
                                              <p:pRg st="1" end="1"/>
                                            </p:txEl>
                                          </p:spTgt>
                                        </p:tgtEl>
                                        <p:attrNameLst>
                                          <p:attrName>style.visibility</p:attrName>
                                        </p:attrNameLst>
                                      </p:cBhvr>
                                      <p:to>
                                        <p:strVal val="visible"/>
                                      </p:to>
                                    </p:set>
                                    <p:anim calcmode="lin" valueType="num">
                                      <p:cBhvr additive="base">
                                        <p:cTn id="23" dur="1000" fill="hold"/>
                                        <p:tgtEl>
                                          <p:spTgt spid="63493">
                                            <p:txEl>
                                              <p:pRg st="1" end="1"/>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34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3493">
                                            <p:txEl>
                                              <p:pRg st="2" end="2"/>
                                            </p:txEl>
                                          </p:spTgt>
                                        </p:tgtEl>
                                        <p:attrNameLst>
                                          <p:attrName>style.visibility</p:attrName>
                                        </p:attrNameLst>
                                      </p:cBhvr>
                                      <p:to>
                                        <p:strVal val="visible"/>
                                      </p:to>
                                    </p:set>
                                    <p:anim calcmode="lin" valueType="num">
                                      <p:cBhvr additive="base">
                                        <p:cTn id="29" dur="500" fill="hold"/>
                                        <p:tgtEl>
                                          <p:spTgt spid="6349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49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228600"/>
            <a:ext cx="7772400" cy="1066800"/>
          </a:xfrm>
        </p:spPr>
        <p:txBody>
          <a:bodyPr/>
          <a:lstStyle/>
          <a:p>
            <a:r>
              <a:rPr lang="en-US"/>
              <a:t>Simple Example (continued)</a:t>
            </a:r>
          </a:p>
        </p:txBody>
      </p:sp>
      <p:sp>
        <p:nvSpPr>
          <p:cNvPr id="64515" name="Rectangle 3"/>
          <p:cNvSpPr>
            <a:spLocks noGrp="1" noChangeArrowheads="1"/>
          </p:cNvSpPr>
          <p:nvPr>
            <p:ph type="body" idx="1"/>
          </p:nvPr>
        </p:nvSpPr>
        <p:spPr>
          <a:xfrm>
            <a:off x="304800" y="1219200"/>
            <a:ext cx="8534400" cy="5486400"/>
          </a:xfrm>
        </p:spPr>
        <p:txBody>
          <a:bodyPr/>
          <a:lstStyle/>
          <a:p>
            <a:pPr marL="609600" indent="-609600">
              <a:lnSpc>
                <a:spcPct val="80000"/>
              </a:lnSpc>
              <a:buFontTx/>
              <a:buNone/>
            </a:pPr>
            <a:r>
              <a:rPr lang="en-US" sz="2400" b="1" dirty="0">
                <a:solidFill>
                  <a:srgbClr val="00FF00"/>
                </a:solidFill>
                <a:latin typeface="Courier New" pitchFamily="49" charset="0"/>
              </a:rPr>
              <a:t>(add2 17)</a:t>
            </a:r>
            <a:r>
              <a:rPr lang="en-US" sz="2400" b="1" dirty="0">
                <a:latin typeface="Courier New" pitchFamily="49" charset="0"/>
              </a:rPr>
              <a:t> </a:t>
            </a:r>
            <a:r>
              <a:rPr lang="en-US" sz="1800" dirty="0"/>
              <a:t>    </a:t>
            </a:r>
            <a:r>
              <a:rPr lang="en-US" sz="2400" dirty="0"/>
              <a:t> What happens when the procedure is applied?</a:t>
            </a:r>
            <a:br>
              <a:rPr lang="en-US" sz="2400" dirty="0"/>
            </a:br>
            <a:endParaRPr lang="en-US" sz="2400" dirty="0"/>
          </a:p>
          <a:p>
            <a:pPr marL="609600" indent="-609600">
              <a:lnSpc>
                <a:spcPct val="80000"/>
              </a:lnSpc>
              <a:buFontTx/>
              <a:buAutoNum type="arabicPeriod"/>
            </a:pPr>
            <a:r>
              <a:rPr lang="en-US" sz="2400" dirty="0"/>
              <a:t>First, the value of </a:t>
            </a:r>
            <a:r>
              <a:rPr lang="en-US" sz="2400" b="1" i="1" dirty="0">
                <a:solidFill>
                  <a:srgbClr val="00FF00"/>
                </a:solidFill>
              </a:rPr>
              <a:t>add2</a:t>
            </a:r>
            <a:r>
              <a:rPr lang="en-US" sz="2400" dirty="0"/>
              <a:t> is looked up in the (global) environment. The value of </a:t>
            </a:r>
            <a:r>
              <a:rPr lang="en-US" sz="2400" b="1" dirty="0">
                <a:solidFill>
                  <a:srgbClr val="00FF00"/>
                </a:solidFill>
              </a:rPr>
              <a:t>17</a:t>
            </a:r>
            <a:r>
              <a:rPr lang="en-US" sz="2400" dirty="0"/>
              <a:t> is itself.</a:t>
            </a:r>
          </a:p>
          <a:p>
            <a:pPr marL="609600" indent="-609600">
              <a:lnSpc>
                <a:spcPct val="80000"/>
              </a:lnSpc>
              <a:buFontTx/>
              <a:buAutoNum type="arabicPeriod"/>
            </a:pPr>
            <a:r>
              <a:rPr lang="en-US" sz="2400" dirty="0"/>
              <a:t>Now we create a new local environment, binding the local variable </a:t>
            </a:r>
            <a:r>
              <a:rPr lang="en-US" sz="2400" b="1" i="1" dirty="0">
                <a:solidFill>
                  <a:srgbClr val="00FF00"/>
                </a:solidFill>
              </a:rPr>
              <a:t>car</a:t>
            </a:r>
            <a:r>
              <a:rPr lang="en-US" sz="2400" dirty="0"/>
              <a:t> to the value 17.</a:t>
            </a:r>
            <a:br>
              <a:rPr lang="en-US" sz="2400" dirty="0"/>
            </a:br>
            <a:r>
              <a:rPr lang="en-US" sz="2400" dirty="0"/>
              <a:t>The enclosing environment pointer for this local environment is a copy of the closure's null environment pointer.</a:t>
            </a:r>
          </a:p>
          <a:p>
            <a:pPr marL="609600" indent="-609600">
              <a:lnSpc>
                <a:spcPct val="80000"/>
              </a:lnSpc>
              <a:buFontTx/>
              <a:buAutoNum type="arabicPeriod"/>
            </a:pPr>
            <a:r>
              <a:rPr lang="en-US" sz="2400" dirty="0"/>
              <a:t>Now we evaluate the body.</a:t>
            </a:r>
          </a:p>
          <a:p>
            <a:pPr marL="990600" lvl="1" indent="-533400">
              <a:lnSpc>
                <a:spcPct val="80000"/>
              </a:lnSpc>
            </a:pPr>
            <a:r>
              <a:rPr lang="en-US" sz="2400" dirty="0"/>
              <a:t>There is no </a:t>
            </a:r>
            <a:r>
              <a:rPr lang="en-US" sz="2400" b="1" i="1" dirty="0">
                <a:solidFill>
                  <a:srgbClr val="00FF00"/>
                </a:solidFill>
              </a:rPr>
              <a:t>+</a:t>
            </a:r>
            <a:r>
              <a:rPr lang="en-US" sz="2400" dirty="0"/>
              <a:t> in the local environment, and there is no enclosing environment, so we find </a:t>
            </a:r>
            <a:r>
              <a:rPr lang="en-US" sz="2400" b="1" i="1" dirty="0">
                <a:solidFill>
                  <a:srgbClr val="00FF00"/>
                </a:solidFill>
              </a:rPr>
              <a:t>+</a:t>
            </a:r>
            <a:r>
              <a:rPr lang="en-US" sz="2400" dirty="0"/>
              <a:t> in the global environment.</a:t>
            </a:r>
          </a:p>
          <a:p>
            <a:pPr marL="990600" lvl="1" indent="-533400">
              <a:lnSpc>
                <a:spcPct val="80000"/>
              </a:lnSpc>
            </a:pPr>
            <a:r>
              <a:rPr lang="en-US" sz="2400" dirty="0"/>
              <a:t>the value of </a:t>
            </a:r>
            <a:r>
              <a:rPr lang="en-US" sz="2400" i="1" dirty="0">
                <a:solidFill>
                  <a:srgbClr val="00FF00"/>
                </a:solidFill>
              </a:rPr>
              <a:t>car</a:t>
            </a:r>
            <a:r>
              <a:rPr lang="en-US" sz="2400" dirty="0"/>
              <a:t> ( which is 17) is found in the local environment.</a:t>
            </a:r>
          </a:p>
          <a:p>
            <a:pPr marL="990600" lvl="1" indent="-533400">
              <a:lnSpc>
                <a:spcPct val="80000"/>
              </a:lnSpc>
            </a:pPr>
            <a:r>
              <a:rPr lang="en-US" sz="2400" dirty="0"/>
              <a:t>17 is added to 2 (primitive procedures such as </a:t>
            </a:r>
            <a:r>
              <a:rPr lang="en-US" sz="2400" i="1" dirty="0">
                <a:solidFill>
                  <a:schemeClr val="accent1"/>
                </a:solidFill>
              </a:rPr>
              <a:t>+</a:t>
            </a:r>
            <a:r>
              <a:rPr lang="en-US" sz="2400" dirty="0"/>
              <a:t> are applied without making any new environments).</a:t>
            </a:r>
          </a:p>
        </p:txBody>
      </p:sp>
    </p:spTree>
    <p:extLst>
      <p:ext uri="{BB962C8B-B14F-4D97-AF65-F5344CB8AC3E}">
        <p14:creationId xmlns:p14="http://schemas.microsoft.com/office/powerpoint/2010/main" val="237246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5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5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85800"/>
          </a:xfrm>
        </p:spPr>
        <p:txBody>
          <a:bodyPr/>
          <a:lstStyle/>
          <a:p>
            <a:r>
              <a:rPr lang="en-US" dirty="0"/>
              <a:t>Diagram notation (use it!)</a:t>
            </a:r>
          </a:p>
        </p:txBody>
      </p:sp>
      <p:sp>
        <p:nvSpPr>
          <p:cNvPr id="3" name="Content Placeholder 2"/>
          <p:cNvSpPr>
            <a:spLocks noGrp="1"/>
          </p:cNvSpPr>
          <p:nvPr>
            <p:ph idx="1"/>
          </p:nvPr>
        </p:nvSpPr>
        <p:spPr>
          <a:xfrm>
            <a:off x="457200" y="1295400"/>
            <a:ext cx="7772400" cy="5105400"/>
          </a:xfrm>
        </p:spPr>
        <p:txBody>
          <a:bodyPr/>
          <a:lstStyle/>
          <a:p>
            <a:r>
              <a:rPr lang="en-US" b="1" dirty="0">
                <a:solidFill>
                  <a:schemeClr val="accent1">
                    <a:lumMod val="20000"/>
                    <a:lumOff val="80000"/>
                  </a:schemeClr>
                </a:solidFill>
              </a:rPr>
              <a:t>A local environment has two parts:</a:t>
            </a:r>
            <a:r>
              <a:rPr lang="en-US" dirty="0">
                <a:solidFill>
                  <a:srgbClr val="00FF00"/>
                </a:solidFill>
              </a:rPr>
              <a:t> </a:t>
            </a:r>
          </a:p>
          <a:p>
            <a:pPr lvl="1"/>
            <a:r>
              <a:rPr lang="en-US" dirty="0"/>
              <a:t>a </a:t>
            </a:r>
            <a:r>
              <a:rPr lang="en-US" b="1" dirty="0">
                <a:solidFill>
                  <a:srgbClr val="00FF00"/>
                </a:solidFill>
              </a:rPr>
              <a:t>table</a:t>
            </a:r>
            <a:r>
              <a:rPr lang="en-US" dirty="0"/>
              <a:t> of bindings of variables to values</a:t>
            </a:r>
          </a:p>
          <a:p>
            <a:pPr lvl="1"/>
            <a:r>
              <a:rPr lang="en-US" dirty="0"/>
              <a:t>A </a:t>
            </a:r>
            <a:r>
              <a:rPr lang="en-US" b="1" dirty="0">
                <a:solidFill>
                  <a:srgbClr val="00FF00"/>
                </a:solidFill>
              </a:rPr>
              <a:t>pointer</a:t>
            </a:r>
            <a:r>
              <a:rPr lang="en-US" dirty="0"/>
              <a:t> to the enclosing local environment</a:t>
            </a:r>
            <a:br>
              <a:rPr lang="en-US" dirty="0"/>
            </a:br>
            <a:endParaRPr lang="en-US" dirty="0"/>
          </a:p>
          <a:p>
            <a:r>
              <a:rPr lang="en-US" b="1" dirty="0">
                <a:solidFill>
                  <a:schemeClr val="accent1">
                    <a:lumMod val="20000"/>
                    <a:lumOff val="80000"/>
                  </a:schemeClr>
                </a:solidFill>
              </a:rPr>
              <a:t>A closure has three parts</a:t>
            </a:r>
          </a:p>
          <a:p>
            <a:pPr lvl="1"/>
            <a:r>
              <a:rPr lang="en-US" dirty="0"/>
              <a:t>List of </a:t>
            </a:r>
            <a:r>
              <a:rPr lang="en-US" b="1" dirty="0">
                <a:solidFill>
                  <a:srgbClr val="00FF00"/>
                </a:solidFill>
              </a:rPr>
              <a:t>parameter</a:t>
            </a:r>
            <a:r>
              <a:rPr lang="en-US" dirty="0"/>
              <a:t> names</a:t>
            </a:r>
          </a:p>
          <a:p>
            <a:pPr lvl="1"/>
            <a:r>
              <a:rPr lang="en-US" b="1" dirty="0">
                <a:solidFill>
                  <a:srgbClr val="00FF00"/>
                </a:solidFill>
              </a:rPr>
              <a:t>Code</a:t>
            </a:r>
            <a:r>
              <a:rPr lang="en-US" dirty="0"/>
              <a:t> (the procedure's body)</a:t>
            </a:r>
          </a:p>
          <a:p>
            <a:pPr lvl="1"/>
            <a:r>
              <a:rPr lang="en-US" dirty="0"/>
              <a:t>A pointer to the </a:t>
            </a:r>
            <a:r>
              <a:rPr lang="en-US" b="1" dirty="0">
                <a:solidFill>
                  <a:srgbClr val="00FF00"/>
                </a:solidFill>
              </a:rPr>
              <a:t>environment</a:t>
            </a:r>
            <a:r>
              <a:rPr lang="en-US" dirty="0"/>
              <a:t> from when the closure was created.</a:t>
            </a:r>
          </a:p>
        </p:txBody>
      </p:sp>
      <p:pic>
        <p:nvPicPr>
          <p:cNvPr id="4" name="Picture 4"/>
          <p:cNvPicPr>
            <a:picLocks noChangeAspect="1" noChangeArrowheads="1"/>
          </p:cNvPicPr>
          <p:nvPr/>
        </p:nvPicPr>
        <p:blipFill>
          <a:blip r:embed="rId3" cstate="print"/>
          <a:srcRect/>
          <a:stretch>
            <a:fillRect/>
          </a:stretch>
        </p:blipFill>
        <p:spPr>
          <a:xfrm>
            <a:off x="5486400" y="2895600"/>
            <a:ext cx="3452062" cy="1981200"/>
          </a:xfrm>
          <a:prstGeom prst="rect">
            <a:avLst/>
          </a:prstGeom>
          <a:noFill/>
          <a:ln/>
        </p:spPr>
      </p:pic>
      <p:pic>
        <p:nvPicPr>
          <p:cNvPr id="5" name="Picture 4"/>
          <p:cNvPicPr>
            <a:picLocks noChangeAspect="1" noChangeArrowheads="1"/>
          </p:cNvPicPr>
          <p:nvPr/>
        </p:nvPicPr>
        <p:blipFill>
          <a:blip r:embed="rId4" cstate="print"/>
          <a:srcRect/>
          <a:stretch>
            <a:fillRect/>
          </a:stretch>
        </p:blipFill>
        <p:spPr>
          <a:xfrm>
            <a:off x="4601423" y="5468007"/>
            <a:ext cx="3856777" cy="1219200"/>
          </a:xfrm>
          <a:prstGeom prst="rect">
            <a:avLst/>
          </a:prstGeom>
          <a:noFill/>
          <a:ln/>
        </p:spPr>
      </p:pic>
    </p:spTree>
    <p:extLst>
      <p:ext uri="{BB962C8B-B14F-4D97-AF65-F5344CB8AC3E}">
        <p14:creationId xmlns:p14="http://schemas.microsoft.com/office/powerpoint/2010/main" val="26556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72400" cy="609600"/>
          </a:xfrm>
        </p:spPr>
        <p:txBody>
          <a:bodyPr/>
          <a:lstStyle/>
          <a:p>
            <a:r>
              <a:rPr lang="en-US" sz="3600" dirty="0"/>
              <a:t>Evaluate </a:t>
            </a:r>
            <a:r>
              <a:rPr lang="en-US" sz="3600" b="1" dirty="0">
                <a:latin typeface="Courier New" panose="02070309020205020404" pitchFamily="49" charset="0"/>
                <a:cs typeface="Courier New" panose="02070309020205020404" pitchFamily="49" charset="0"/>
              </a:rPr>
              <a:t>letrec</a:t>
            </a:r>
            <a:r>
              <a:rPr lang="en-US" sz="3600" dirty="0"/>
              <a:t> expressions</a:t>
            </a:r>
          </a:p>
        </p:txBody>
      </p:sp>
      <p:sp>
        <p:nvSpPr>
          <p:cNvPr id="62467" name="Rectangle 3"/>
          <p:cNvSpPr>
            <a:spLocks noGrp="1" noChangeArrowheads="1"/>
          </p:cNvSpPr>
          <p:nvPr>
            <p:ph type="body" idx="1"/>
          </p:nvPr>
        </p:nvSpPr>
        <p:spPr>
          <a:xfrm>
            <a:off x="381000" y="762000"/>
            <a:ext cx="8458200" cy="5943600"/>
          </a:xfrm>
        </p:spPr>
        <p:txBody>
          <a:bodyPr/>
          <a:lstStyle/>
          <a:p>
            <a:pPr marL="609600" indent="-609600">
              <a:lnSpc>
                <a:spcPct val="90000"/>
              </a:lnSpc>
              <a:buFontTx/>
              <a:buAutoNum type="arabicPeriod"/>
            </a:pPr>
            <a:r>
              <a:rPr lang="en-US" sz="4000" dirty="0"/>
              <a:t>Evaluate a </a:t>
            </a:r>
            <a:r>
              <a:rPr lang="en-US" sz="4000" dirty="0">
                <a:latin typeface="Courier New" panose="02070309020205020404" pitchFamily="49" charset="0"/>
                <a:cs typeface="Courier New" panose="02070309020205020404" pitchFamily="49" charset="0"/>
              </a:rPr>
              <a:t>letrec</a:t>
            </a:r>
            <a:r>
              <a:rPr lang="en-US" sz="4000" dirty="0"/>
              <a:t> expression </a:t>
            </a:r>
            <a:r>
              <a:rPr lang="en-US" sz="4000" dirty="0">
                <a:solidFill>
                  <a:srgbClr val="00FF00"/>
                </a:solidFill>
              </a:rPr>
              <a:t>(example later)</a:t>
            </a:r>
            <a:r>
              <a:rPr lang="en-US" sz="4000" dirty="0">
                <a:solidFill>
                  <a:srgbClr val="FFFFFF"/>
                </a:solidFill>
              </a:rPr>
              <a:t>:</a:t>
            </a:r>
          </a:p>
          <a:p>
            <a:pPr marL="1009650" lvl="1" indent="-609600">
              <a:lnSpc>
                <a:spcPct val="90000"/>
              </a:lnSpc>
              <a:buFont typeface="+mj-lt"/>
              <a:buAutoNum type="alphaLcPeriod"/>
            </a:pPr>
            <a:r>
              <a:rPr lang="en-US" sz="3600" dirty="0"/>
              <a:t>Create a new local environment, similar to a  </a:t>
            </a:r>
            <a:r>
              <a:rPr lang="en-US" sz="3600" dirty="0">
                <a:latin typeface="Courier New" panose="02070309020205020404" pitchFamily="49" charset="0"/>
                <a:cs typeface="Courier New" panose="02070309020205020404" pitchFamily="49" charset="0"/>
              </a:rPr>
              <a:t>let</a:t>
            </a:r>
            <a:r>
              <a:rPr lang="en-US" sz="3600" dirty="0"/>
              <a:t> environment, except that:</a:t>
            </a:r>
          </a:p>
          <a:p>
            <a:pPr marL="1409700" lvl="2" indent="-609600">
              <a:lnSpc>
                <a:spcPct val="90000"/>
              </a:lnSpc>
              <a:buFont typeface="+mj-lt"/>
              <a:buAutoNum type="romanLcPeriod"/>
            </a:pPr>
            <a:r>
              <a:rPr lang="en-US" sz="2800" dirty="0"/>
              <a:t>The "saved environment" pointers of all closures that are bound to the </a:t>
            </a:r>
            <a:r>
              <a:rPr lang="en-US" sz="2800" dirty="0">
                <a:latin typeface="Courier New" panose="02070309020205020404" pitchFamily="49" charset="0"/>
                <a:cs typeface="Courier New" panose="02070309020205020404" pitchFamily="49" charset="0"/>
              </a:rPr>
              <a:t>letrec</a:t>
            </a:r>
            <a:r>
              <a:rPr lang="en-US" sz="2800" dirty="0"/>
              <a:t> variables point to the new environment, not the enclosing environment.</a:t>
            </a:r>
          </a:p>
          <a:p>
            <a:pPr marL="1009650" lvl="1" indent="-609600">
              <a:lnSpc>
                <a:spcPct val="90000"/>
              </a:lnSpc>
              <a:buFont typeface="+mj-lt"/>
              <a:buAutoNum type="alphaLcPeriod"/>
            </a:pPr>
            <a:r>
              <a:rPr lang="en-US" sz="3600" dirty="0"/>
              <a:t>Evaluate the body of the </a:t>
            </a:r>
            <a:r>
              <a:rPr lang="en-US" sz="3600" dirty="0">
                <a:latin typeface="Courier New" panose="02070309020205020404" pitchFamily="49" charset="0"/>
                <a:cs typeface="Courier New" panose="02070309020205020404" pitchFamily="49" charset="0"/>
              </a:rPr>
              <a:t>letrec</a:t>
            </a:r>
            <a:r>
              <a:rPr lang="en-US" sz="3600" dirty="0"/>
              <a:t> in this new environment.</a:t>
            </a:r>
            <a:br>
              <a:rPr lang="en-US" sz="2000" dirty="0"/>
            </a:br>
            <a:endParaRPr lang="en-US" sz="800" dirty="0"/>
          </a:p>
          <a:p>
            <a:pPr marL="0" indent="0">
              <a:lnSpc>
                <a:spcPct val="90000"/>
              </a:lnSpc>
              <a:spcBef>
                <a:spcPts val="0"/>
              </a:spcBef>
              <a:buNone/>
            </a:pPr>
            <a:r>
              <a:rPr lang="en-US" sz="2200" b="1" dirty="0">
                <a:latin typeface="Courier New" pitchFamily="49" charset="0"/>
                <a:cs typeface="Courier New" pitchFamily="49" charset="0"/>
              </a:rPr>
              <a:t>     </a:t>
            </a:r>
            <a:endParaRPr lang="en-US" sz="2400" b="1" dirty="0">
              <a:latin typeface="Courier New" pitchFamily="49" charset="0"/>
            </a:endParaRPr>
          </a:p>
        </p:txBody>
      </p:sp>
    </p:spTree>
    <p:extLst>
      <p:ext uri="{BB962C8B-B14F-4D97-AF65-F5344CB8AC3E}">
        <p14:creationId xmlns:p14="http://schemas.microsoft.com/office/powerpoint/2010/main" val="276871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228600"/>
            <a:ext cx="7772400" cy="762000"/>
          </a:xfrm>
        </p:spPr>
        <p:txBody>
          <a:bodyPr/>
          <a:lstStyle/>
          <a:p>
            <a:r>
              <a:rPr lang="en-US" dirty="0"/>
              <a:t>A More Complex Example</a:t>
            </a:r>
          </a:p>
        </p:txBody>
      </p:sp>
      <p:sp>
        <p:nvSpPr>
          <p:cNvPr id="65539" name="Rectangle 3"/>
          <p:cNvSpPr>
            <a:spLocks noGrp="1" noChangeArrowheads="1"/>
          </p:cNvSpPr>
          <p:nvPr>
            <p:ph type="body" sz="half" idx="1"/>
          </p:nvPr>
        </p:nvSpPr>
        <p:spPr>
          <a:xfrm>
            <a:off x="1066800" y="914400"/>
            <a:ext cx="7848600" cy="2667000"/>
          </a:xfrm>
        </p:spPr>
        <p:txBody>
          <a:bodyPr/>
          <a:lstStyle/>
          <a:p>
            <a:pPr marL="990600" lvl="1" indent="-533400">
              <a:lnSpc>
                <a:spcPct val="90000"/>
              </a:lnSpc>
              <a:spcBef>
                <a:spcPct val="5000"/>
              </a:spcBef>
              <a:buFontTx/>
              <a:buNone/>
            </a:pPr>
            <a:r>
              <a:rPr lang="en-US" sz="2400" b="1" dirty="0">
                <a:solidFill>
                  <a:srgbClr val="00FF00"/>
                </a:solidFill>
                <a:latin typeface="Courier New" pitchFamily="49" charset="0"/>
              </a:rPr>
              <a:t>((lambda (x)</a:t>
            </a:r>
          </a:p>
          <a:p>
            <a:pPr marL="990600" lvl="1" indent="-533400">
              <a:lnSpc>
                <a:spcPct val="90000"/>
              </a:lnSpc>
              <a:spcBef>
                <a:spcPct val="5000"/>
              </a:spcBef>
              <a:buFontTx/>
              <a:buNone/>
            </a:pPr>
            <a:r>
              <a:rPr lang="en-US" sz="2400" b="1" dirty="0">
                <a:solidFill>
                  <a:srgbClr val="00FF00"/>
                </a:solidFill>
                <a:latin typeface="Courier New" pitchFamily="49" charset="0"/>
              </a:rPr>
              <a:t>   ((lambda (y)</a:t>
            </a:r>
          </a:p>
          <a:p>
            <a:pPr marL="990600" lvl="1" indent="-533400">
              <a:lnSpc>
                <a:spcPct val="90000"/>
              </a:lnSpc>
              <a:spcBef>
                <a:spcPct val="5000"/>
              </a:spcBef>
              <a:buFontTx/>
              <a:buNone/>
            </a:pPr>
            <a:r>
              <a:rPr lang="en-US" sz="2400" b="1" dirty="0">
                <a:solidFill>
                  <a:srgbClr val="00FF00"/>
                </a:solidFill>
                <a:latin typeface="Courier New" pitchFamily="49" charset="0"/>
              </a:rPr>
              <a:t>      (+ x y))</a:t>
            </a:r>
          </a:p>
          <a:p>
            <a:pPr marL="990600" lvl="1" indent="-533400">
              <a:lnSpc>
                <a:spcPct val="90000"/>
              </a:lnSpc>
              <a:spcBef>
                <a:spcPct val="5000"/>
              </a:spcBef>
              <a:buFontTx/>
              <a:buNone/>
            </a:pPr>
            <a:r>
              <a:rPr lang="en-US" sz="2400" b="1" dirty="0">
                <a:solidFill>
                  <a:srgbClr val="00FF00"/>
                </a:solidFill>
                <a:latin typeface="Courier New" pitchFamily="49" charset="0"/>
              </a:rPr>
              <a:t>    15))</a:t>
            </a:r>
          </a:p>
          <a:p>
            <a:pPr marL="990600" lvl="1" indent="-533400">
              <a:lnSpc>
                <a:spcPct val="90000"/>
              </a:lnSpc>
              <a:spcBef>
                <a:spcPct val="5000"/>
              </a:spcBef>
              <a:buFontTx/>
              <a:buNone/>
            </a:pPr>
            <a:r>
              <a:rPr lang="en-US" sz="2400" b="1" dirty="0">
                <a:solidFill>
                  <a:srgbClr val="00FF00"/>
                </a:solidFill>
                <a:latin typeface="Courier New" pitchFamily="49" charset="0"/>
              </a:rPr>
              <a:t> 20)</a:t>
            </a:r>
          </a:p>
          <a:p>
            <a:pPr marL="609600" indent="-609600">
              <a:lnSpc>
                <a:spcPct val="90000"/>
              </a:lnSpc>
              <a:spcBef>
                <a:spcPct val="0"/>
              </a:spcBef>
              <a:buFontTx/>
              <a:buNone/>
            </a:pPr>
            <a:r>
              <a:rPr lang="en-US" sz="2800" dirty="0"/>
              <a:t>     First, the outer </a:t>
            </a:r>
            <a:r>
              <a:rPr lang="en-US" sz="2800" b="1" dirty="0"/>
              <a:t>lambda-</a:t>
            </a:r>
            <a:r>
              <a:rPr lang="en-US" sz="2800" dirty="0"/>
              <a:t>expression is evaluated to produce this closure:</a:t>
            </a:r>
          </a:p>
        </p:txBody>
      </p:sp>
      <p:pic>
        <p:nvPicPr>
          <p:cNvPr id="65540" name="Picture 4"/>
          <p:cNvPicPr>
            <a:picLocks noGrp="1" noChangeAspect="1" noChangeArrowheads="1"/>
          </p:cNvPicPr>
          <p:nvPr>
            <p:ph sz="half" idx="2"/>
          </p:nvPr>
        </p:nvPicPr>
        <p:blipFill>
          <a:blip r:embed="rId2" cstate="print"/>
          <a:srcRect/>
          <a:stretch>
            <a:fillRect/>
          </a:stretch>
        </p:blipFill>
        <p:spPr>
          <a:xfrm>
            <a:off x="1616951" y="3581400"/>
            <a:ext cx="6486525" cy="2050513"/>
          </a:xfrm>
          <a:noFill/>
          <a:ln/>
        </p:spPr>
      </p:pic>
      <p:sp>
        <p:nvSpPr>
          <p:cNvPr id="65541" name="Text Box 5"/>
          <p:cNvSpPr txBox="1">
            <a:spLocks noChangeArrowheads="1"/>
          </p:cNvSpPr>
          <p:nvPr/>
        </p:nvSpPr>
        <p:spPr bwMode="auto">
          <a:xfrm>
            <a:off x="762000" y="5715000"/>
            <a:ext cx="8153400" cy="579438"/>
          </a:xfrm>
          <a:prstGeom prst="rect">
            <a:avLst/>
          </a:prstGeom>
          <a:noFill/>
          <a:ln w="9525">
            <a:noFill/>
            <a:miter lim="800000"/>
            <a:headEnd/>
            <a:tailEnd/>
          </a:ln>
          <a:effectLst/>
        </p:spPr>
        <p:txBody>
          <a:bodyPr>
            <a:spAutoFit/>
          </a:bodyPr>
          <a:lstStyle/>
          <a:p>
            <a:pPr>
              <a:spcBef>
                <a:spcPct val="50000"/>
              </a:spcBef>
            </a:pPr>
            <a:r>
              <a:rPr lang="en-US" sz="3200" dirty="0">
                <a:solidFill>
                  <a:schemeClr val="bg1"/>
                </a:solidFill>
                <a:latin typeface="Arial" charset="0"/>
              </a:rPr>
              <a:t>What happens next?  (Draw it on the board)</a:t>
            </a:r>
          </a:p>
        </p:txBody>
      </p:sp>
      <p:sp>
        <p:nvSpPr>
          <p:cNvPr id="6" name="TextBox 5"/>
          <p:cNvSpPr txBox="1"/>
          <p:nvPr/>
        </p:nvSpPr>
        <p:spPr>
          <a:xfrm>
            <a:off x="8077200" y="6320135"/>
            <a:ext cx="1219200" cy="461665"/>
          </a:xfrm>
          <a:prstGeom prst="rect">
            <a:avLst/>
          </a:prstGeom>
          <a:noFill/>
        </p:spPr>
        <p:txBody>
          <a:bodyPr wrap="square" rtlCol="0">
            <a:spAutoFit/>
          </a:bodyPr>
          <a:lstStyle/>
          <a:p>
            <a:r>
              <a:rPr lang="en-US" b="1" dirty="0">
                <a:solidFill>
                  <a:srgbClr val="00FF00"/>
                </a:solidFill>
              </a:rPr>
              <a:t>     </a:t>
            </a:r>
          </a:p>
        </p:txBody>
      </p:sp>
    </p:spTree>
    <p:extLst>
      <p:ext uri="{BB962C8B-B14F-4D97-AF65-F5344CB8AC3E}">
        <p14:creationId xmlns:p14="http://schemas.microsoft.com/office/powerpoint/2010/main" val="416275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
            <a:ext cx="7772400" cy="838200"/>
          </a:xfrm>
        </p:spPr>
        <p:txBody>
          <a:bodyPr/>
          <a:lstStyle/>
          <a:p>
            <a:r>
              <a:rPr lang="en-US" dirty="0"/>
              <a:t>Summary/Review questions</a:t>
            </a:r>
          </a:p>
        </p:txBody>
      </p:sp>
      <p:sp>
        <p:nvSpPr>
          <p:cNvPr id="6" name="Content Placeholder 5"/>
          <p:cNvSpPr>
            <a:spLocks noGrp="1"/>
          </p:cNvSpPr>
          <p:nvPr>
            <p:ph idx="1"/>
          </p:nvPr>
        </p:nvSpPr>
        <p:spPr>
          <a:xfrm>
            <a:off x="228600" y="1038225"/>
            <a:ext cx="8915400" cy="4876800"/>
          </a:xfrm>
        </p:spPr>
        <p:txBody>
          <a:bodyPr/>
          <a:lstStyle/>
          <a:p>
            <a:pPr marL="514350" indent="-514350">
              <a:lnSpc>
                <a:spcPct val="90000"/>
              </a:lnSpc>
              <a:spcBef>
                <a:spcPts val="400"/>
              </a:spcBef>
              <a:spcAft>
                <a:spcPts val="1200"/>
              </a:spcAft>
              <a:buFont typeface="+mj-lt"/>
              <a:buAutoNum type="arabicPeriod"/>
            </a:pPr>
            <a:r>
              <a:rPr lang="en-US" sz="2600" dirty="0"/>
              <a:t>What happens when a lambda-expression is executed?</a:t>
            </a:r>
          </a:p>
          <a:p>
            <a:pPr marL="514350" indent="-514350">
              <a:lnSpc>
                <a:spcPct val="90000"/>
              </a:lnSpc>
              <a:spcBef>
                <a:spcPts val="400"/>
              </a:spcBef>
              <a:spcAft>
                <a:spcPts val="1200"/>
              </a:spcAft>
              <a:buFont typeface="+mj-lt"/>
              <a:buAutoNum type="arabicPeriod"/>
            </a:pPr>
            <a:r>
              <a:rPr lang="en-US" sz="2600" dirty="0"/>
              <a:t>When is a new local environment created? </a:t>
            </a:r>
          </a:p>
          <a:p>
            <a:pPr marL="514350" indent="-514350">
              <a:lnSpc>
                <a:spcPct val="90000"/>
              </a:lnSpc>
              <a:spcBef>
                <a:spcPts val="400"/>
              </a:spcBef>
              <a:spcAft>
                <a:spcPts val="1200"/>
              </a:spcAft>
              <a:buFont typeface="+mj-lt"/>
              <a:buAutoNum type="arabicPeriod"/>
            </a:pPr>
            <a:r>
              <a:rPr lang="en-US" sz="2600" dirty="0"/>
              <a:t>What is the initial value of the current local environment?</a:t>
            </a:r>
          </a:p>
          <a:p>
            <a:pPr marL="514350" indent="-514350">
              <a:lnSpc>
                <a:spcPct val="90000"/>
              </a:lnSpc>
              <a:spcBef>
                <a:spcPts val="400"/>
              </a:spcBef>
              <a:spcAft>
                <a:spcPts val="1200"/>
              </a:spcAft>
              <a:buFont typeface="+mj-lt"/>
              <a:buAutoNum type="arabicPeriod"/>
            </a:pPr>
            <a:r>
              <a:rPr lang="en-US" sz="2600" dirty="0"/>
              <a:t>When we evaluate a let, to what does the </a:t>
            </a:r>
            <a:br>
              <a:rPr lang="en-US" sz="2600" dirty="0"/>
            </a:br>
            <a:r>
              <a:rPr lang="en-US" sz="2600" dirty="0"/>
              <a:t>"env pointer" in the new local environment point?</a:t>
            </a:r>
          </a:p>
          <a:p>
            <a:pPr marL="514350" indent="-514350">
              <a:lnSpc>
                <a:spcPct val="90000"/>
              </a:lnSpc>
              <a:spcBef>
                <a:spcPts val="400"/>
              </a:spcBef>
              <a:spcAft>
                <a:spcPts val="1200"/>
              </a:spcAft>
              <a:buFont typeface="+mj-lt"/>
              <a:buAutoNum type="arabicPeriod"/>
            </a:pPr>
            <a:r>
              <a:rPr lang="en-US" sz="2600" dirty="0"/>
              <a:t>When we evaluate a lambda expression, to what does the "env pointer" in the resulting closure point?</a:t>
            </a:r>
          </a:p>
          <a:p>
            <a:pPr marL="514350" indent="-514350">
              <a:lnSpc>
                <a:spcPct val="90000"/>
              </a:lnSpc>
              <a:spcBef>
                <a:spcPts val="400"/>
              </a:spcBef>
              <a:spcAft>
                <a:spcPts val="1200"/>
              </a:spcAft>
              <a:buFont typeface="+mj-lt"/>
              <a:buAutoNum type="arabicPeriod"/>
            </a:pPr>
            <a:r>
              <a:rPr lang="en-US" sz="2600" dirty="0"/>
              <a:t>When we apply a closure, where does the new local environment get its "enclosing env" pointer?</a:t>
            </a:r>
          </a:p>
          <a:p>
            <a:pPr>
              <a:lnSpc>
                <a:spcPct val="90000"/>
              </a:lnSpc>
              <a:spcBef>
                <a:spcPts val="400"/>
              </a:spcBef>
              <a:spcAft>
                <a:spcPts val="400"/>
              </a:spcAft>
            </a:pPr>
            <a:endParaRPr lang="en-US" sz="2800" dirty="0"/>
          </a:p>
          <a:p>
            <a:pPr>
              <a:lnSpc>
                <a:spcPct val="90000"/>
              </a:lnSpc>
              <a:spcBef>
                <a:spcPts val="400"/>
              </a:spcBef>
              <a:spcAft>
                <a:spcPts val="400"/>
              </a:spcAft>
            </a:pPr>
            <a:endParaRPr lang="en-US" sz="2800" dirty="0"/>
          </a:p>
          <a:p>
            <a:pPr>
              <a:lnSpc>
                <a:spcPct val="90000"/>
              </a:lnSpc>
              <a:spcBef>
                <a:spcPts val="400"/>
              </a:spcBef>
              <a:spcAft>
                <a:spcPts val="400"/>
              </a:spcAft>
            </a:pPr>
            <a:endParaRPr lang="en-US" sz="2800" dirty="0"/>
          </a:p>
        </p:txBody>
      </p:sp>
    </p:spTree>
    <p:extLst>
      <p:ext uri="{BB962C8B-B14F-4D97-AF65-F5344CB8AC3E}">
        <p14:creationId xmlns:p14="http://schemas.microsoft.com/office/powerpoint/2010/main" val="87464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228600"/>
            <a:ext cx="7772400" cy="609600"/>
          </a:xfrm>
        </p:spPr>
        <p:txBody>
          <a:bodyPr/>
          <a:lstStyle/>
          <a:p>
            <a:r>
              <a:rPr lang="en-US" sz="4000" dirty="0"/>
              <a:t>Aggregate data types (records)</a:t>
            </a:r>
          </a:p>
        </p:txBody>
      </p:sp>
      <p:sp>
        <p:nvSpPr>
          <p:cNvPr id="16387" name="Rectangle 3"/>
          <p:cNvSpPr>
            <a:spLocks noGrp="1" noChangeArrowheads="1"/>
          </p:cNvSpPr>
          <p:nvPr>
            <p:ph type="body" idx="1"/>
          </p:nvPr>
        </p:nvSpPr>
        <p:spPr>
          <a:xfrm>
            <a:off x="152400" y="1066800"/>
            <a:ext cx="8534400" cy="5257800"/>
          </a:xfrm>
        </p:spPr>
        <p:txBody>
          <a:bodyPr/>
          <a:lstStyle/>
          <a:p>
            <a:pPr>
              <a:lnSpc>
                <a:spcPct val="90000"/>
              </a:lnSpc>
            </a:pPr>
            <a:r>
              <a:rPr lang="en-US" dirty="0"/>
              <a:t>Another aggregate type is the </a:t>
            </a:r>
            <a:r>
              <a:rPr lang="en-US" b="1" dirty="0">
                <a:solidFill>
                  <a:srgbClr val="00FF00"/>
                </a:solidFill>
              </a:rPr>
              <a:t>record</a:t>
            </a:r>
            <a:r>
              <a:rPr lang="en-US" dirty="0"/>
              <a:t> type.  This allows heterogeneous types for the elements, which are called </a:t>
            </a:r>
            <a:r>
              <a:rPr lang="en-US" i="1" dirty="0"/>
              <a:t>fields</a:t>
            </a:r>
            <a:endParaRPr lang="en-US" dirty="0"/>
          </a:p>
          <a:p>
            <a:pPr lvl="1">
              <a:lnSpc>
                <a:spcPct val="90000"/>
              </a:lnSpc>
            </a:pPr>
            <a:r>
              <a:rPr lang="en-US" dirty="0"/>
              <a:t>Fields are accessed by name.  </a:t>
            </a:r>
          </a:p>
          <a:p>
            <a:pPr>
              <a:lnSpc>
                <a:spcPct val="90000"/>
              </a:lnSpc>
            </a:pPr>
            <a:r>
              <a:rPr lang="en-US" dirty="0"/>
              <a:t>In C, record types are called </a:t>
            </a:r>
            <a:r>
              <a:rPr lang="en-US" b="1" dirty="0" err="1">
                <a:solidFill>
                  <a:srgbClr val="00FF00"/>
                </a:solidFill>
              </a:rPr>
              <a:t>struct</a:t>
            </a:r>
            <a:r>
              <a:rPr lang="en-US" dirty="0" err="1"/>
              <a:t>s</a:t>
            </a:r>
            <a:endParaRPr lang="en-US" dirty="0"/>
          </a:p>
          <a:p>
            <a:pPr>
              <a:lnSpc>
                <a:spcPct val="90000"/>
              </a:lnSpc>
            </a:pPr>
            <a:r>
              <a:rPr lang="en-US" dirty="0"/>
              <a:t>In Java, we create a new record type by declaring a ___________ </a:t>
            </a:r>
          </a:p>
          <a:p>
            <a:pPr>
              <a:lnSpc>
                <a:spcPct val="90000"/>
              </a:lnSpc>
            </a:pPr>
            <a:r>
              <a:rPr lang="en-US" dirty="0"/>
              <a:t>The R</a:t>
            </a:r>
            <a:r>
              <a:rPr lang="en-US" baseline="30000" dirty="0"/>
              <a:t>6</a:t>
            </a:r>
            <a:r>
              <a:rPr lang="en-US" dirty="0"/>
              <a:t>RS standard has </a:t>
            </a:r>
            <a:r>
              <a:rPr lang="en-US" b="1" dirty="0">
                <a:solidFill>
                  <a:srgbClr val="00FF00"/>
                </a:solidFill>
              </a:rPr>
              <a:t>define-record-type</a:t>
            </a:r>
            <a:r>
              <a:rPr lang="en-US" dirty="0"/>
              <a:t>.</a:t>
            </a:r>
          </a:p>
          <a:p>
            <a:pPr>
              <a:lnSpc>
                <a:spcPct val="90000"/>
              </a:lnSpc>
            </a:pPr>
            <a:r>
              <a:rPr lang="en-US" dirty="0"/>
              <a:t>We will instead use </a:t>
            </a:r>
            <a:r>
              <a:rPr lang="en-US" dirty="0">
                <a:solidFill>
                  <a:srgbClr val="00FF00"/>
                </a:solidFill>
              </a:rPr>
              <a:t>d</a:t>
            </a:r>
            <a:r>
              <a:rPr lang="en-US" b="1" dirty="0">
                <a:solidFill>
                  <a:srgbClr val="00FF00"/>
                </a:solidFill>
              </a:rPr>
              <a:t>efine-datatype</a:t>
            </a:r>
            <a:r>
              <a:rPr lang="en-US" dirty="0"/>
              <a:t>, as in EoPL</a:t>
            </a:r>
          </a:p>
        </p:txBody>
      </p:sp>
    </p:spTree>
    <p:extLst>
      <p:ext uri="{BB962C8B-B14F-4D97-AF65-F5344CB8AC3E}">
        <p14:creationId xmlns:p14="http://schemas.microsoft.com/office/powerpoint/2010/main" val="302995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152400"/>
            <a:ext cx="7772400" cy="838200"/>
          </a:xfrm>
        </p:spPr>
        <p:txBody>
          <a:bodyPr/>
          <a:lstStyle/>
          <a:p>
            <a:r>
              <a:rPr lang="en-US" sz="3600" dirty="0"/>
              <a:t>Summary/Review questions</a:t>
            </a:r>
          </a:p>
        </p:txBody>
      </p:sp>
      <p:sp>
        <p:nvSpPr>
          <p:cNvPr id="6" name="Content Placeholder 5"/>
          <p:cNvSpPr>
            <a:spLocks noGrp="1"/>
          </p:cNvSpPr>
          <p:nvPr>
            <p:ph idx="1"/>
          </p:nvPr>
        </p:nvSpPr>
        <p:spPr>
          <a:xfrm>
            <a:off x="228600" y="609600"/>
            <a:ext cx="8915400" cy="4876800"/>
          </a:xfrm>
        </p:spPr>
        <p:txBody>
          <a:bodyPr/>
          <a:lstStyle/>
          <a:p>
            <a:pPr marL="514350" indent="-514350">
              <a:lnSpc>
                <a:spcPct val="90000"/>
              </a:lnSpc>
              <a:spcBef>
                <a:spcPts val="400"/>
              </a:spcBef>
              <a:spcAft>
                <a:spcPts val="400"/>
              </a:spcAft>
              <a:buFont typeface="+mj-lt"/>
              <a:buAutoNum type="arabicPeriod"/>
            </a:pPr>
            <a:r>
              <a:rPr lang="en-US" sz="2600" dirty="0"/>
              <a:t>What happens when a lambda expression is executed?</a:t>
            </a:r>
          </a:p>
          <a:p>
            <a:pPr marL="685800" lvl="1">
              <a:lnSpc>
                <a:spcPct val="90000"/>
              </a:lnSpc>
              <a:spcBef>
                <a:spcPts val="400"/>
              </a:spcBef>
              <a:spcAft>
                <a:spcPts val="400"/>
              </a:spcAft>
            </a:pPr>
            <a:r>
              <a:rPr lang="en-US" sz="2200" dirty="0">
                <a:solidFill>
                  <a:srgbClr val="00FF00"/>
                </a:solidFill>
              </a:rPr>
              <a:t>A closure is created and returned</a:t>
            </a:r>
            <a:endParaRPr lang="en-US" sz="2200" dirty="0"/>
          </a:p>
          <a:p>
            <a:pPr marL="514350" indent="-514350">
              <a:lnSpc>
                <a:spcPct val="90000"/>
              </a:lnSpc>
              <a:spcBef>
                <a:spcPts val="400"/>
              </a:spcBef>
              <a:spcAft>
                <a:spcPts val="400"/>
              </a:spcAft>
              <a:buFont typeface="+mj-lt"/>
              <a:buAutoNum type="arabicPeriod"/>
            </a:pPr>
            <a:r>
              <a:rPr lang="en-US" sz="2600" dirty="0"/>
              <a:t>When is a new local environment created? </a:t>
            </a:r>
          </a:p>
          <a:p>
            <a:pPr lvl="1" indent="-342900">
              <a:lnSpc>
                <a:spcPct val="90000"/>
              </a:lnSpc>
              <a:spcBef>
                <a:spcPts val="400"/>
              </a:spcBef>
              <a:spcAft>
                <a:spcPts val="400"/>
              </a:spcAft>
            </a:pPr>
            <a:r>
              <a:rPr lang="en-US" sz="2200" dirty="0">
                <a:solidFill>
                  <a:srgbClr val="00FF00"/>
                </a:solidFill>
              </a:rPr>
              <a:t>When Scheme (a) executes a let (or letrec) or (b) applies a closure</a:t>
            </a:r>
          </a:p>
          <a:p>
            <a:pPr marL="514350" indent="-514350">
              <a:lnSpc>
                <a:spcPct val="90000"/>
              </a:lnSpc>
              <a:spcBef>
                <a:spcPts val="400"/>
              </a:spcBef>
              <a:spcAft>
                <a:spcPts val="400"/>
              </a:spcAft>
              <a:buFont typeface="+mj-lt"/>
              <a:buAutoNum type="arabicPeriod"/>
            </a:pPr>
            <a:r>
              <a:rPr lang="en-US" sz="2600" dirty="0"/>
              <a:t>What is the initial value of the current local environment?</a:t>
            </a:r>
          </a:p>
          <a:p>
            <a:pPr lvl="1">
              <a:lnSpc>
                <a:spcPct val="90000"/>
              </a:lnSpc>
              <a:spcBef>
                <a:spcPts val="400"/>
              </a:spcBef>
              <a:spcAft>
                <a:spcPts val="400"/>
              </a:spcAft>
            </a:pPr>
            <a:r>
              <a:rPr lang="en-US" sz="2200" dirty="0">
                <a:solidFill>
                  <a:srgbClr val="00FF00"/>
                </a:solidFill>
              </a:rPr>
              <a:t>Empty environment</a:t>
            </a:r>
            <a:endParaRPr lang="en-US" sz="2200" dirty="0"/>
          </a:p>
          <a:p>
            <a:pPr marL="514350" indent="-514350">
              <a:lnSpc>
                <a:spcPct val="90000"/>
              </a:lnSpc>
              <a:spcBef>
                <a:spcPts val="400"/>
              </a:spcBef>
              <a:spcAft>
                <a:spcPts val="400"/>
              </a:spcAft>
              <a:buFont typeface="+mj-lt"/>
              <a:buAutoNum type="arabicPeriod"/>
            </a:pPr>
            <a:r>
              <a:rPr lang="en-US" sz="2600" dirty="0"/>
              <a:t>When we evaluate a let, to what does the </a:t>
            </a:r>
            <a:br>
              <a:rPr lang="en-US" sz="2600" dirty="0"/>
            </a:br>
            <a:r>
              <a:rPr lang="en-US" sz="2600" dirty="0"/>
              <a:t>"env pointer" in the new local environment point?</a:t>
            </a:r>
          </a:p>
          <a:p>
            <a:pPr lvl="1">
              <a:lnSpc>
                <a:spcPct val="90000"/>
              </a:lnSpc>
              <a:spcBef>
                <a:spcPts val="400"/>
              </a:spcBef>
              <a:spcAft>
                <a:spcPts val="400"/>
              </a:spcAft>
            </a:pPr>
            <a:r>
              <a:rPr lang="en-US" sz="2200" dirty="0">
                <a:solidFill>
                  <a:srgbClr val="00FF00"/>
                </a:solidFill>
              </a:rPr>
              <a:t>The current local environment</a:t>
            </a:r>
            <a:endParaRPr lang="en-US" sz="2200" dirty="0"/>
          </a:p>
          <a:p>
            <a:pPr marL="514350" indent="-514350">
              <a:lnSpc>
                <a:spcPct val="90000"/>
              </a:lnSpc>
              <a:spcBef>
                <a:spcPts val="400"/>
              </a:spcBef>
              <a:spcAft>
                <a:spcPts val="400"/>
              </a:spcAft>
              <a:buFont typeface="+mj-lt"/>
              <a:buAutoNum type="arabicPeriod"/>
            </a:pPr>
            <a:r>
              <a:rPr lang="en-US" sz="2600" dirty="0"/>
              <a:t>When we evaluate a lambda expression, to what does the "env pointer" in the resulting closure point?</a:t>
            </a:r>
          </a:p>
          <a:p>
            <a:pPr lvl="1">
              <a:lnSpc>
                <a:spcPct val="90000"/>
              </a:lnSpc>
              <a:spcBef>
                <a:spcPts val="400"/>
              </a:spcBef>
              <a:spcAft>
                <a:spcPts val="400"/>
              </a:spcAft>
            </a:pPr>
            <a:r>
              <a:rPr lang="en-US" sz="2200" dirty="0">
                <a:solidFill>
                  <a:srgbClr val="00FF00"/>
                </a:solidFill>
              </a:rPr>
              <a:t>The current local environment.</a:t>
            </a:r>
            <a:endParaRPr lang="en-US" sz="2200" dirty="0"/>
          </a:p>
          <a:p>
            <a:pPr marL="514350" indent="-514350">
              <a:lnSpc>
                <a:spcPct val="90000"/>
              </a:lnSpc>
              <a:spcBef>
                <a:spcPts val="400"/>
              </a:spcBef>
              <a:spcAft>
                <a:spcPts val="400"/>
              </a:spcAft>
              <a:buFont typeface="+mj-lt"/>
              <a:buAutoNum type="arabicPeriod"/>
            </a:pPr>
            <a:r>
              <a:rPr lang="en-US" sz="2600" dirty="0"/>
              <a:t>When we apply a closure, where does the new local environment get its "enclosing env" pointer?</a:t>
            </a:r>
          </a:p>
          <a:p>
            <a:pPr lvl="1">
              <a:lnSpc>
                <a:spcPct val="90000"/>
              </a:lnSpc>
              <a:spcBef>
                <a:spcPts val="400"/>
              </a:spcBef>
              <a:spcAft>
                <a:spcPts val="400"/>
              </a:spcAft>
            </a:pPr>
            <a:r>
              <a:rPr lang="en-US" sz="2200" dirty="0">
                <a:solidFill>
                  <a:srgbClr val="00FF00"/>
                </a:solidFill>
              </a:rPr>
              <a:t>A copy of the closure's environment pointer</a:t>
            </a:r>
          </a:p>
          <a:p>
            <a:pPr>
              <a:lnSpc>
                <a:spcPct val="90000"/>
              </a:lnSpc>
              <a:spcBef>
                <a:spcPts val="400"/>
              </a:spcBef>
              <a:spcAft>
                <a:spcPts val="400"/>
              </a:spcAft>
            </a:pPr>
            <a:endParaRPr lang="en-US" sz="2800" dirty="0"/>
          </a:p>
          <a:p>
            <a:pPr>
              <a:lnSpc>
                <a:spcPct val="90000"/>
              </a:lnSpc>
              <a:spcBef>
                <a:spcPts val="400"/>
              </a:spcBef>
              <a:spcAft>
                <a:spcPts val="400"/>
              </a:spcAft>
            </a:pPr>
            <a:endParaRPr lang="en-US" sz="2800" dirty="0"/>
          </a:p>
          <a:p>
            <a:pPr>
              <a:lnSpc>
                <a:spcPct val="90000"/>
              </a:lnSpc>
              <a:spcBef>
                <a:spcPts val="400"/>
              </a:spcBef>
              <a:spcAft>
                <a:spcPts val="400"/>
              </a:spcAft>
            </a:pPr>
            <a:endParaRPr lang="en-US" sz="2800" dirty="0"/>
          </a:p>
        </p:txBody>
      </p:sp>
    </p:spTree>
    <p:extLst>
      <p:ext uri="{BB962C8B-B14F-4D97-AF65-F5344CB8AC3E}">
        <p14:creationId xmlns:p14="http://schemas.microsoft.com/office/powerpoint/2010/main" val="1856016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5800" y="228600"/>
            <a:ext cx="7772400" cy="1143000"/>
          </a:xfrm>
        </p:spPr>
        <p:txBody>
          <a:bodyPr/>
          <a:lstStyle/>
          <a:p>
            <a:r>
              <a:rPr lang="en-US" dirty="0"/>
              <a:t>Recap: Procedures (closures)</a:t>
            </a:r>
          </a:p>
        </p:txBody>
      </p:sp>
      <p:sp>
        <p:nvSpPr>
          <p:cNvPr id="61443" name="Rectangle 3"/>
          <p:cNvSpPr>
            <a:spLocks noGrp="1" noChangeArrowheads="1"/>
          </p:cNvSpPr>
          <p:nvPr>
            <p:ph type="body" sz="half" idx="1"/>
          </p:nvPr>
        </p:nvSpPr>
        <p:spPr>
          <a:xfrm>
            <a:off x="1371600" y="1524000"/>
            <a:ext cx="7315200" cy="1828800"/>
          </a:xfrm>
        </p:spPr>
        <p:txBody>
          <a:bodyPr/>
          <a:lstStyle/>
          <a:p>
            <a:pPr>
              <a:lnSpc>
                <a:spcPct val="90000"/>
              </a:lnSpc>
            </a:pPr>
            <a:r>
              <a:rPr lang="en-US" sz="2800" dirty="0"/>
              <a:t>Whenever a </a:t>
            </a:r>
            <a:r>
              <a:rPr lang="en-US" sz="2800" dirty="0">
                <a:latin typeface="Courier New" panose="02070309020205020404" pitchFamily="49" charset="0"/>
                <a:cs typeface="Courier New" panose="02070309020205020404" pitchFamily="49" charset="0"/>
              </a:rPr>
              <a:t>lambda</a:t>
            </a:r>
            <a:r>
              <a:rPr lang="en-US" sz="2800" dirty="0"/>
              <a:t> expression is evaluated, a procedure (also known as a </a:t>
            </a:r>
            <a:r>
              <a:rPr lang="en-US" sz="2800" b="1" dirty="0"/>
              <a:t>closure</a:t>
            </a:r>
            <a:r>
              <a:rPr lang="en-US" sz="2800" dirty="0"/>
              <a:t>) is created</a:t>
            </a:r>
          </a:p>
          <a:p>
            <a:pPr>
              <a:lnSpc>
                <a:spcPct val="90000"/>
              </a:lnSpc>
            </a:pPr>
            <a:r>
              <a:rPr lang="en-US" sz="2800" dirty="0"/>
              <a:t>A closure consists of three parts.</a:t>
            </a:r>
          </a:p>
          <a:p>
            <a:pPr>
              <a:lnSpc>
                <a:spcPct val="90000"/>
              </a:lnSpc>
            </a:pPr>
            <a:endParaRPr lang="en-US" sz="2800" dirty="0"/>
          </a:p>
          <a:p>
            <a:pPr>
              <a:lnSpc>
                <a:spcPct val="90000"/>
              </a:lnSpc>
            </a:pPr>
            <a:endParaRPr lang="en-US" sz="2800" dirty="0"/>
          </a:p>
          <a:p>
            <a:pPr>
              <a:lnSpc>
                <a:spcPct val="90000"/>
              </a:lnSpc>
            </a:pPr>
            <a:endParaRPr lang="en-US" sz="2800" dirty="0"/>
          </a:p>
          <a:p>
            <a:pPr>
              <a:lnSpc>
                <a:spcPct val="90000"/>
              </a:lnSpc>
            </a:pPr>
            <a:r>
              <a:rPr lang="en-US" sz="2800" dirty="0"/>
              <a:t>Note that a </a:t>
            </a:r>
            <a:r>
              <a:rPr lang="en-US" sz="2800" dirty="0">
                <a:latin typeface="Courier New" panose="02070309020205020404" pitchFamily="49" charset="0"/>
                <a:cs typeface="Courier New" panose="02070309020205020404" pitchFamily="49" charset="0"/>
              </a:rPr>
              <a:t>lambda</a:t>
            </a:r>
            <a:r>
              <a:rPr lang="en-US" sz="2800" dirty="0"/>
              <a:t> expression is </a:t>
            </a:r>
            <a:r>
              <a:rPr lang="en-US" sz="2800" i="1" dirty="0"/>
              <a:t>not </a:t>
            </a:r>
            <a:r>
              <a:rPr lang="en-US" sz="2800" dirty="0"/>
              <a:t>a procedure.  What is it?</a:t>
            </a:r>
          </a:p>
          <a:p>
            <a:pPr>
              <a:lnSpc>
                <a:spcPct val="90000"/>
              </a:lnSpc>
            </a:pPr>
            <a:r>
              <a:rPr lang="en-US" sz="2800" b="1" dirty="0">
                <a:solidFill>
                  <a:srgbClr val="00FF00"/>
                </a:solidFill>
              </a:rPr>
              <a:t>Is the body of a </a:t>
            </a:r>
            <a:r>
              <a:rPr lang="en-US" sz="2800" b="1" dirty="0">
                <a:solidFill>
                  <a:srgbClr val="00FF00"/>
                </a:solidFill>
                <a:latin typeface="Courier New" panose="02070309020205020404" pitchFamily="49" charset="0"/>
                <a:cs typeface="Courier New" panose="02070309020205020404" pitchFamily="49" charset="0"/>
              </a:rPr>
              <a:t>lambda</a:t>
            </a:r>
            <a:r>
              <a:rPr lang="en-US" sz="2800" b="1" dirty="0">
                <a:solidFill>
                  <a:srgbClr val="00FF00"/>
                </a:solidFill>
              </a:rPr>
              <a:t> expression ever evaluated during the evaluation of the </a:t>
            </a:r>
            <a:r>
              <a:rPr lang="en-US" sz="2800" b="1" dirty="0">
                <a:solidFill>
                  <a:srgbClr val="00FF00"/>
                </a:solidFill>
                <a:latin typeface="Courier New" panose="02070309020205020404" pitchFamily="49" charset="0"/>
                <a:cs typeface="Courier New" panose="02070309020205020404" pitchFamily="49" charset="0"/>
              </a:rPr>
              <a:t>lambda</a:t>
            </a:r>
            <a:r>
              <a:rPr lang="en-US" sz="2800" b="1" dirty="0">
                <a:solidFill>
                  <a:srgbClr val="00FF00"/>
                </a:solidFill>
              </a:rPr>
              <a:t>?</a:t>
            </a:r>
          </a:p>
        </p:txBody>
      </p:sp>
      <p:pic>
        <p:nvPicPr>
          <p:cNvPr id="61444" name="Picture 4"/>
          <p:cNvPicPr>
            <a:picLocks noGrp="1" noChangeAspect="1" noChangeArrowheads="1"/>
          </p:cNvPicPr>
          <p:nvPr>
            <p:ph sz="half" idx="2"/>
          </p:nvPr>
        </p:nvPicPr>
        <p:blipFill>
          <a:blip r:embed="rId3" cstate="print"/>
          <a:srcRect/>
          <a:stretch>
            <a:fillRect/>
          </a:stretch>
        </p:blipFill>
        <p:spPr>
          <a:xfrm>
            <a:off x="381000" y="2971800"/>
            <a:ext cx="8666163" cy="1069975"/>
          </a:xfrm>
          <a:noFill/>
          <a:ln/>
        </p:spPr>
      </p:pic>
    </p:spTree>
    <p:extLst>
      <p:ext uri="{BB962C8B-B14F-4D97-AF65-F5344CB8AC3E}">
        <p14:creationId xmlns:p14="http://schemas.microsoft.com/office/powerpoint/2010/main" val="2274037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152400"/>
            <a:ext cx="7772400" cy="609600"/>
          </a:xfrm>
        </p:spPr>
        <p:txBody>
          <a:bodyPr/>
          <a:lstStyle/>
          <a:p>
            <a:r>
              <a:rPr lang="en-US" sz="4000" dirty="0"/>
              <a:t>Recap: Procedure application</a:t>
            </a:r>
          </a:p>
        </p:txBody>
      </p:sp>
      <p:sp>
        <p:nvSpPr>
          <p:cNvPr id="62467" name="Rectangle 3"/>
          <p:cNvSpPr>
            <a:spLocks noGrp="1" noChangeArrowheads="1"/>
          </p:cNvSpPr>
          <p:nvPr>
            <p:ph type="body" idx="1"/>
          </p:nvPr>
        </p:nvSpPr>
        <p:spPr>
          <a:xfrm>
            <a:off x="266700" y="762000"/>
            <a:ext cx="8610600" cy="5943600"/>
          </a:xfrm>
        </p:spPr>
        <p:txBody>
          <a:bodyPr/>
          <a:lstStyle/>
          <a:p>
            <a:pPr marL="609600" indent="-609600">
              <a:lnSpc>
                <a:spcPct val="90000"/>
              </a:lnSpc>
              <a:buFontTx/>
              <a:buAutoNum type="arabicPeriod"/>
            </a:pPr>
            <a:r>
              <a:rPr lang="en-US" sz="2400" dirty="0"/>
              <a:t>The expressions for the procedure and arguments are evaluated.</a:t>
            </a:r>
          </a:p>
          <a:p>
            <a:pPr marL="609600" indent="-609600">
              <a:lnSpc>
                <a:spcPct val="90000"/>
              </a:lnSpc>
              <a:buFontTx/>
              <a:buAutoNum type="arabicPeriod"/>
            </a:pPr>
            <a:r>
              <a:rPr lang="en-US" sz="2400" dirty="0"/>
              <a:t>A new local environment is created:</a:t>
            </a:r>
          </a:p>
          <a:p>
            <a:pPr marL="990600" lvl="1" indent="-533400">
              <a:lnSpc>
                <a:spcPct val="90000"/>
              </a:lnSpc>
            </a:pPr>
            <a:r>
              <a:rPr lang="en-US" sz="2200" dirty="0"/>
              <a:t>Each variable from the procedure's formal parameter list is bound to the corresponding value from the actual argument list.  </a:t>
            </a:r>
          </a:p>
          <a:p>
            <a:pPr marL="990600" lvl="1" indent="-533400">
              <a:lnSpc>
                <a:spcPct val="90000"/>
              </a:lnSpc>
            </a:pPr>
            <a:r>
              <a:rPr lang="en-US" sz="2200" dirty="0"/>
              <a:t>The new environment's "pointer to an enclosing environment" is set to be a copy of the local environment pointer that is the third part of the closure.</a:t>
            </a:r>
          </a:p>
          <a:p>
            <a:pPr marL="609600" indent="-609600">
              <a:lnSpc>
                <a:spcPct val="90000"/>
              </a:lnSpc>
              <a:buFontTx/>
              <a:buAutoNum type="arabicPeriod"/>
            </a:pPr>
            <a:r>
              <a:rPr lang="en-US" sz="2400" dirty="0"/>
              <a:t>The body of the procedure is evaluated, using this new local environment. If a variable is not found in local environment, look in the global environment.</a:t>
            </a:r>
          </a:p>
          <a:p>
            <a:pPr marL="609600" indent="-609600">
              <a:lnSpc>
                <a:spcPct val="90000"/>
              </a:lnSpc>
              <a:buFontTx/>
              <a:buNone/>
            </a:pPr>
            <a:r>
              <a:rPr lang="en-US" sz="2400" dirty="0"/>
              <a:t>Simple Example: </a:t>
            </a:r>
            <a:br>
              <a:rPr lang="en-US" sz="2400" dirty="0"/>
            </a:br>
            <a:endParaRPr lang="en-US" sz="2400" dirty="0"/>
          </a:p>
          <a:p>
            <a:pPr marL="609600" indent="-609600">
              <a:lnSpc>
                <a:spcPct val="90000"/>
              </a:lnSpc>
              <a:buFontTx/>
              <a:buNone/>
            </a:pPr>
            <a:r>
              <a:rPr lang="en-US" sz="2400" dirty="0">
                <a:latin typeface="Courier New" pitchFamily="49" charset="0"/>
              </a:rPr>
              <a:t>&gt; </a:t>
            </a:r>
            <a:r>
              <a:rPr lang="en-US" sz="2400" b="1" dirty="0">
                <a:solidFill>
                  <a:srgbClr val="00FF00"/>
                </a:solidFill>
                <a:latin typeface="Courier New" pitchFamily="49" charset="0"/>
              </a:rPr>
              <a:t>(define add2 </a:t>
            </a:r>
            <a:br>
              <a:rPr lang="en-US" sz="2400" b="1" dirty="0">
                <a:solidFill>
                  <a:srgbClr val="00FF00"/>
                </a:solidFill>
                <a:latin typeface="Courier New" pitchFamily="49" charset="0"/>
              </a:rPr>
            </a:br>
            <a:r>
              <a:rPr lang="en-US" sz="2400" b="1" dirty="0">
                <a:solidFill>
                  <a:srgbClr val="00FF00"/>
                </a:solidFill>
                <a:latin typeface="Courier New" pitchFamily="49" charset="0"/>
              </a:rPr>
              <a:t>   (lambda (car) </a:t>
            </a:r>
            <a:br>
              <a:rPr lang="en-US" sz="2400" b="1" dirty="0">
                <a:solidFill>
                  <a:srgbClr val="00FF00"/>
                </a:solidFill>
                <a:latin typeface="Courier New" pitchFamily="49" charset="0"/>
              </a:rPr>
            </a:br>
            <a:r>
              <a:rPr lang="en-US" sz="2400" b="1" dirty="0">
                <a:solidFill>
                  <a:srgbClr val="00FF00"/>
                </a:solidFill>
                <a:latin typeface="Courier New" pitchFamily="49" charset="0"/>
              </a:rPr>
              <a:t>      (+ car 2)))</a:t>
            </a:r>
          </a:p>
          <a:p>
            <a:pPr marL="609600" indent="-609600">
              <a:lnSpc>
                <a:spcPct val="90000"/>
              </a:lnSpc>
              <a:buFontTx/>
              <a:buNone/>
            </a:pPr>
            <a:r>
              <a:rPr lang="en-US" sz="2400" dirty="0">
                <a:latin typeface="Courier New" pitchFamily="49" charset="0"/>
              </a:rPr>
              <a:t>&gt;</a:t>
            </a:r>
            <a:r>
              <a:rPr lang="en-US" sz="2400" b="1" dirty="0">
                <a:latin typeface="Courier New" pitchFamily="49" charset="0"/>
              </a:rPr>
              <a:t> </a:t>
            </a:r>
            <a:r>
              <a:rPr lang="en-US" sz="2400" b="1" dirty="0">
                <a:solidFill>
                  <a:srgbClr val="00FF00"/>
                </a:solidFill>
                <a:latin typeface="Courier New" pitchFamily="49" charset="0"/>
              </a:rPr>
              <a:t>(add2 17)</a:t>
            </a:r>
          </a:p>
          <a:p>
            <a:pPr marL="609600" indent="-609600">
              <a:lnSpc>
                <a:spcPct val="90000"/>
              </a:lnSpc>
              <a:buFontTx/>
              <a:buNone/>
            </a:pPr>
            <a:endParaRPr lang="en-US" sz="2400" dirty="0">
              <a:solidFill>
                <a:schemeClr val="accent1"/>
              </a:solidFill>
              <a:latin typeface="Times New Roman" pitchFamily="18" charset="0"/>
            </a:endParaRPr>
          </a:p>
        </p:txBody>
      </p:sp>
      <p:sp>
        <p:nvSpPr>
          <p:cNvPr id="2" name="TextBox 1"/>
          <p:cNvSpPr txBox="1"/>
          <p:nvPr/>
        </p:nvSpPr>
        <p:spPr>
          <a:xfrm>
            <a:off x="4610100" y="4361881"/>
            <a:ext cx="4000500" cy="2022092"/>
          </a:xfrm>
          <a:prstGeom prst="rect">
            <a:avLst/>
          </a:prstGeom>
          <a:noFill/>
          <a:ln w="28575">
            <a:solidFill>
              <a:srgbClr val="00FF00"/>
            </a:solidFill>
          </a:ln>
        </p:spPr>
        <p:txBody>
          <a:bodyPr wrap="square" rtlCol="0">
            <a:spAutoFit/>
          </a:bodyPr>
          <a:lstStyle/>
          <a:p>
            <a:pPr>
              <a:lnSpc>
                <a:spcPct val="95000"/>
              </a:lnSpc>
            </a:pPr>
            <a:r>
              <a:rPr lang="en-US" sz="2200" b="1" dirty="0">
                <a:solidFill>
                  <a:srgbClr val="FFFF00"/>
                </a:solidFill>
              </a:rPr>
              <a:t>I will draw pictures on the board and verbally describe what is going on.  Much of that verbal explanation appears on the  next two slides.  You should read them later.</a:t>
            </a:r>
          </a:p>
        </p:txBody>
      </p:sp>
    </p:spTree>
    <p:extLst>
      <p:ext uri="{BB962C8B-B14F-4D97-AF65-F5344CB8AC3E}">
        <p14:creationId xmlns:p14="http://schemas.microsoft.com/office/powerpoint/2010/main" val="398287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6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81000" y="457200"/>
            <a:ext cx="8153400" cy="762000"/>
          </a:xfrm>
        </p:spPr>
        <p:txBody>
          <a:bodyPr/>
          <a:lstStyle/>
          <a:p>
            <a:r>
              <a:rPr lang="en-US" sz="4000" dirty="0"/>
              <a:t>Another  Procedures and </a:t>
            </a:r>
            <a:br>
              <a:rPr lang="en-US" sz="4000" dirty="0"/>
            </a:br>
            <a:r>
              <a:rPr lang="en-US" sz="4000" dirty="0"/>
              <a:t>Closures Example</a:t>
            </a:r>
          </a:p>
        </p:txBody>
      </p:sp>
      <p:sp>
        <p:nvSpPr>
          <p:cNvPr id="51203" name="Rectangle 3"/>
          <p:cNvSpPr>
            <a:spLocks noGrp="1" noChangeArrowheads="1"/>
          </p:cNvSpPr>
          <p:nvPr>
            <p:ph type="body" idx="1"/>
          </p:nvPr>
        </p:nvSpPr>
        <p:spPr>
          <a:xfrm>
            <a:off x="533400" y="1143000"/>
            <a:ext cx="8229600" cy="5334000"/>
          </a:xfrm>
        </p:spPr>
        <p:txBody>
          <a:bodyPr/>
          <a:lstStyle/>
          <a:p>
            <a:pPr>
              <a:lnSpc>
                <a:spcPct val="80000"/>
              </a:lnSpc>
              <a:buFontTx/>
              <a:buNone/>
            </a:pPr>
            <a:r>
              <a:rPr lang="en-US" sz="2400" b="1" dirty="0">
                <a:solidFill>
                  <a:schemeClr val="accent1"/>
                </a:solidFill>
              </a:rPr>
              <a:t> </a:t>
            </a:r>
            <a:endParaRPr lang="en-US" sz="2400" b="1" dirty="0">
              <a:solidFill>
                <a:srgbClr val="00FF00"/>
              </a:solidFill>
            </a:endParaRPr>
          </a:p>
          <a:p>
            <a:pPr>
              <a:lnSpc>
                <a:spcPct val="80000"/>
              </a:lnSpc>
              <a:buFontTx/>
              <a:buNone/>
            </a:pPr>
            <a:r>
              <a:rPr lang="en-US" sz="2400" dirty="0"/>
              <a:t>The following three Scheme expressions are evaluated (in the order shown here):</a:t>
            </a:r>
          </a:p>
          <a:p>
            <a:pPr>
              <a:lnSpc>
                <a:spcPct val="80000"/>
              </a:lnSpc>
              <a:buFontTx/>
              <a:buNone/>
            </a:pPr>
            <a:r>
              <a:rPr lang="en-US" sz="2400" b="1" dirty="0">
                <a:solidFill>
                  <a:schemeClr val="bg2"/>
                </a:solidFill>
                <a:latin typeface="Courier New" pitchFamily="49" charset="0"/>
              </a:rPr>
              <a:t>&gt;</a:t>
            </a:r>
            <a:r>
              <a:rPr lang="en-US" sz="2400" b="1" dirty="0">
                <a:solidFill>
                  <a:srgbClr val="00FF00"/>
                </a:solidFill>
                <a:latin typeface="Courier New" pitchFamily="49" charset="0"/>
              </a:rPr>
              <a:t>(define fact</a:t>
            </a:r>
          </a:p>
          <a:p>
            <a:pPr>
              <a:lnSpc>
                <a:spcPct val="80000"/>
              </a:lnSpc>
              <a:buFontTx/>
              <a:buNone/>
            </a:pPr>
            <a:r>
              <a:rPr lang="en-US" sz="2400" b="1" dirty="0">
                <a:solidFill>
                  <a:srgbClr val="00FF00"/>
                </a:solidFill>
                <a:latin typeface="Courier New" pitchFamily="49" charset="0"/>
              </a:rPr>
              <a:t>	 (lambda (n)</a:t>
            </a:r>
          </a:p>
          <a:p>
            <a:pPr>
              <a:lnSpc>
                <a:spcPct val="80000"/>
              </a:lnSpc>
              <a:buFontTx/>
              <a:buNone/>
            </a:pPr>
            <a:r>
              <a:rPr lang="en-US" sz="2400" b="1" dirty="0">
                <a:solidFill>
                  <a:srgbClr val="00FF00"/>
                </a:solidFill>
                <a:latin typeface="Courier New" pitchFamily="49" charset="0"/>
              </a:rPr>
              <a:t>	   (fact2 n 1)) </a:t>
            </a:r>
          </a:p>
          <a:p>
            <a:pPr>
              <a:lnSpc>
                <a:spcPct val="80000"/>
              </a:lnSpc>
              <a:buFontTx/>
              <a:buNone/>
            </a:pPr>
            <a:r>
              <a:rPr lang="en-US" sz="2400" b="1" dirty="0">
                <a:solidFill>
                  <a:schemeClr val="bg2"/>
                </a:solidFill>
                <a:latin typeface="Courier New" pitchFamily="49" charset="0"/>
              </a:rPr>
              <a:t>&gt;</a:t>
            </a:r>
            <a:r>
              <a:rPr lang="en-US" sz="2400" b="1" dirty="0">
                <a:solidFill>
                  <a:srgbClr val="00FF00"/>
                </a:solidFill>
                <a:latin typeface="Courier New" pitchFamily="49" charset="0"/>
              </a:rPr>
              <a:t>(define fact2</a:t>
            </a:r>
          </a:p>
          <a:p>
            <a:pPr>
              <a:lnSpc>
                <a:spcPct val="80000"/>
              </a:lnSpc>
              <a:buFontTx/>
              <a:buNone/>
            </a:pPr>
            <a:r>
              <a:rPr lang="en-US" sz="2400" b="1" dirty="0">
                <a:solidFill>
                  <a:srgbClr val="00FF00"/>
                </a:solidFill>
                <a:latin typeface="Courier New" pitchFamily="49" charset="0"/>
              </a:rPr>
              <a:t>	 (lambda (n </a:t>
            </a:r>
            <a:r>
              <a:rPr lang="en-US" sz="2400" b="1" dirty="0" err="1">
                <a:solidFill>
                  <a:srgbClr val="00FF00"/>
                </a:solidFill>
                <a:latin typeface="Courier New" pitchFamily="49" charset="0"/>
              </a:rPr>
              <a:t>acc</a:t>
            </a:r>
            <a:r>
              <a:rPr lang="en-US" sz="2400" b="1" dirty="0">
                <a:solidFill>
                  <a:srgbClr val="00FF00"/>
                </a:solidFill>
                <a:latin typeface="Courier New" pitchFamily="49" charset="0"/>
              </a:rPr>
              <a:t>)</a:t>
            </a:r>
          </a:p>
          <a:p>
            <a:pPr>
              <a:lnSpc>
                <a:spcPct val="80000"/>
              </a:lnSpc>
              <a:buFontTx/>
              <a:buNone/>
            </a:pPr>
            <a:r>
              <a:rPr lang="en-US" sz="2400" b="1" dirty="0">
                <a:solidFill>
                  <a:srgbClr val="00FF00"/>
                </a:solidFill>
                <a:latin typeface="Courier New" pitchFamily="49" charset="0"/>
              </a:rPr>
              <a:t>      (if (zero? n) </a:t>
            </a:r>
          </a:p>
          <a:p>
            <a:pPr>
              <a:lnSpc>
                <a:spcPct val="80000"/>
              </a:lnSpc>
              <a:buFontTx/>
              <a:buNone/>
            </a:pPr>
            <a:r>
              <a:rPr lang="en-US" sz="2400" b="1" dirty="0">
                <a:solidFill>
                  <a:srgbClr val="00FF00"/>
                </a:solidFill>
                <a:latin typeface="Courier New" pitchFamily="49" charset="0"/>
              </a:rPr>
              <a:t>          </a:t>
            </a:r>
            <a:r>
              <a:rPr lang="en-US" sz="2400" b="1" dirty="0" err="1">
                <a:solidFill>
                  <a:srgbClr val="00FF00"/>
                </a:solidFill>
                <a:latin typeface="Courier New" pitchFamily="49" charset="0"/>
              </a:rPr>
              <a:t>acc</a:t>
            </a:r>
            <a:endParaRPr lang="en-US" sz="2400" b="1" dirty="0">
              <a:solidFill>
                <a:srgbClr val="00FF00"/>
              </a:solidFill>
              <a:latin typeface="Courier New" pitchFamily="49" charset="0"/>
            </a:endParaRPr>
          </a:p>
          <a:p>
            <a:pPr>
              <a:lnSpc>
                <a:spcPct val="80000"/>
              </a:lnSpc>
              <a:buFontTx/>
              <a:buNone/>
            </a:pPr>
            <a:r>
              <a:rPr lang="en-US" sz="2400" b="1" dirty="0">
                <a:solidFill>
                  <a:srgbClr val="00FF00"/>
                </a:solidFill>
                <a:latin typeface="Courier New" pitchFamily="49" charset="0"/>
              </a:rPr>
              <a:t>          (fact2 (- n 1) (* n </a:t>
            </a:r>
            <a:r>
              <a:rPr lang="en-US" sz="2400" b="1" dirty="0" err="1">
                <a:solidFill>
                  <a:srgbClr val="00FF00"/>
                </a:solidFill>
                <a:latin typeface="Courier New" pitchFamily="49" charset="0"/>
              </a:rPr>
              <a:t>acc</a:t>
            </a:r>
            <a:r>
              <a:rPr lang="en-US" sz="2400" b="1" dirty="0">
                <a:solidFill>
                  <a:srgbClr val="00FF00"/>
                </a:solidFill>
                <a:latin typeface="Courier New" pitchFamily="49" charset="0"/>
              </a:rPr>
              <a:t>))))) </a:t>
            </a:r>
          </a:p>
          <a:p>
            <a:pPr>
              <a:lnSpc>
                <a:spcPct val="80000"/>
              </a:lnSpc>
              <a:buFontTx/>
              <a:buNone/>
            </a:pPr>
            <a:r>
              <a:rPr lang="en-US" sz="2400" b="1" dirty="0">
                <a:solidFill>
                  <a:schemeClr val="bg2"/>
                </a:solidFill>
                <a:latin typeface="Courier New" pitchFamily="49" charset="0"/>
              </a:rPr>
              <a:t>&gt;(</a:t>
            </a:r>
            <a:r>
              <a:rPr lang="en-US" sz="2400" b="1" dirty="0">
                <a:solidFill>
                  <a:srgbClr val="00FF00"/>
                </a:solidFill>
                <a:latin typeface="Courier New" pitchFamily="49" charset="0"/>
              </a:rPr>
              <a:t>fact 3)</a:t>
            </a:r>
            <a:endParaRPr lang="en-US" sz="2400" dirty="0"/>
          </a:p>
          <a:p>
            <a:pPr>
              <a:lnSpc>
                <a:spcPct val="80000"/>
              </a:lnSpc>
              <a:buFontTx/>
              <a:buNone/>
            </a:pPr>
            <a:r>
              <a:rPr lang="en-US" sz="1800" dirty="0"/>
              <a:t>  </a:t>
            </a:r>
            <a:r>
              <a:rPr lang="en-US" sz="2000" dirty="0"/>
              <a:t>Draw a diagram showing all closures and local environments that are created during this execution</a:t>
            </a:r>
          </a:p>
          <a:p>
            <a:pPr>
              <a:lnSpc>
                <a:spcPct val="80000"/>
              </a:lnSpc>
              <a:buFontTx/>
              <a:buNone/>
            </a:pPr>
            <a:r>
              <a:rPr lang="en-US" sz="2000" dirty="0"/>
              <a:t>  (with arrows indicating when one of these objects contains a reference to another one).   Use words to describe the process.</a:t>
            </a:r>
          </a:p>
          <a:p>
            <a:pPr>
              <a:lnSpc>
                <a:spcPct val="80000"/>
              </a:lnSpc>
              <a:buFontTx/>
              <a:buNone/>
            </a:pPr>
            <a:endParaRPr lang="en-US" sz="2000" dirty="0"/>
          </a:p>
        </p:txBody>
      </p:sp>
      <p:sp>
        <p:nvSpPr>
          <p:cNvPr id="5" name="TextBox 4"/>
          <p:cNvSpPr txBox="1"/>
          <p:nvPr/>
        </p:nvSpPr>
        <p:spPr>
          <a:xfrm>
            <a:off x="8077200" y="6243935"/>
            <a:ext cx="1219200" cy="461665"/>
          </a:xfrm>
          <a:prstGeom prst="rect">
            <a:avLst/>
          </a:prstGeom>
          <a:noFill/>
        </p:spPr>
        <p:txBody>
          <a:bodyPr wrap="square" rtlCol="0">
            <a:spAutoFit/>
          </a:bodyPr>
          <a:lstStyle/>
          <a:p>
            <a:r>
              <a:rPr lang="en-US" b="1" dirty="0">
                <a:solidFill>
                  <a:srgbClr val="00FF00"/>
                </a:solidFill>
              </a:rPr>
              <a:t>     </a:t>
            </a:r>
          </a:p>
        </p:txBody>
      </p:sp>
    </p:spTree>
    <p:extLst>
      <p:ext uri="{BB962C8B-B14F-4D97-AF65-F5344CB8AC3E}">
        <p14:creationId xmlns:p14="http://schemas.microsoft.com/office/powerpoint/2010/main" val="1119174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533400"/>
          </a:xfrm>
        </p:spPr>
        <p:txBody>
          <a:bodyPr/>
          <a:lstStyle/>
          <a:p>
            <a:r>
              <a:rPr lang="en-US" sz="4000" dirty="0"/>
              <a:t>Aggregate types (unions)</a:t>
            </a:r>
          </a:p>
        </p:txBody>
      </p:sp>
      <p:sp>
        <p:nvSpPr>
          <p:cNvPr id="17411" name="Rectangle 3"/>
          <p:cNvSpPr>
            <a:spLocks noGrp="1" noChangeArrowheads="1"/>
          </p:cNvSpPr>
          <p:nvPr>
            <p:ph type="body" idx="1"/>
          </p:nvPr>
        </p:nvSpPr>
        <p:spPr>
          <a:xfrm>
            <a:off x="228600" y="990600"/>
            <a:ext cx="8534400" cy="4419600"/>
          </a:xfrm>
        </p:spPr>
        <p:txBody>
          <a:bodyPr/>
          <a:lstStyle/>
          <a:p>
            <a:r>
              <a:rPr lang="en-US" sz="2800" dirty="0"/>
              <a:t>Another aggregate type: </a:t>
            </a:r>
            <a:r>
              <a:rPr lang="en-US" sz="2800" b="1" dirty="0">
                <a:solidFill>
                  <a:srgbClr val="00FF00"/>
                </a:solidFill>
              </a:rPr>
              <a:t>union</a:t>
            </a:r>
            <a:r>
              <a:rPr lang="en-US" sz="2800" dirty="0"/>
              <a:t>   </a:t>
            </a:r>
          </a:p>
          <a:p>
            <a:pPr lvl="1"/>
            <a:r>
              <a:rPr lang="en-US" sz="2400" dirty="0"/>
              <a:t>An element of a union type  contains </a:t>
            </a:r>
            <a:r>
              <a:rPr lang="en-US" sz="2400" b="1" dirty="0">
                <a:solidFill>
                  <a:srgbClr val="00FF00"/>
                </a:solidFill>
              </a:rPr>
              <a:t>one</a:t>
            </a:r>
            <a:r>
              <a:rPr lang="en-US" sz="2400" dirty="0"/>
              <a:t> type chosen from among several specified types (variants)</a:t>
            </a:r>
          </a:p>
          <a:p>
            <a:pPr lvl="1"/>
            <a:r>
              <a:rPr lang="en-US" sz="2400" dirty="0"/>
              <a:t>Usually those variants are record types</a:t>
            </a:r>
          </a:p>
          <a:p>
            <a:pPr lvl="1"/>
            <a:r>
              <a:rPr lang="en-US" sz="2400" dirty="0"/>
              <a:t>Typically, a union type includes a </a:t>
            </a:r>
            <a:r>
              <a:rPr lang="en-US" sz="2400" b="1" dirty="0">
                <a:solidFill>
                  <a:srgbClr val="00FF00"/>
                </a:solidFill>
              </a:rPr>
              <a:t>tag field</a:t>
            </a:r>
            <a:r>
              <a:rPr lang="en-US" sz="2400" dirty="0"/>
              <a:t> that indicates which variant a particular datum belongs to.  </a:t>
            </a:r>
          </a:p>
          <a:p>
            <a:pPr lvl="2"/>
            <a:r>
              <a:rPr lang="en-US" sz="2000" dirty="0"/>
              <a:t>This is called a </a:t>
            </a:r>
            <a:r>
              <a:rPr lang="en-US" sz="2000" b="1" dirty="0">
                <a:solidFill>
                  <a:srgbClr val="00FF00"/>
                </a:solidFill>
              </a:rPr>
              <a:t>discriminated union </a:t>
            </a:r>
            <a:r>
              <a:rPr lang="en-US" sz="2000" b="1" dirty="0"/>
              <a:t>type.</a:t>
            </a:r>
            <a:endParaRPr lang="en-US" sz="2000" dirty="0"/>
          </a:p>
          <a:p>
            <a:pPr>
              <a:spcBef>
                <a:spcPct val="30000"/>
              </a:spcBef>
            </a:pPr>
            <a:r>
              <a:rPr lang="en-US" sz="2800" dirty="0"/>
              <a:t>C union types are called __________ .</a:t>
            </a:r>
          </a:p>
          <a:p>
            <a:pPr>
              <a:spcBef>
                <a:spcPct val="30000"/>
              </a:spcBef>
            </a:pPr>
            <a:r>
              <a:rPr lang="en-US" sz="2800" dirty="0"/>
              <a:t>Pascal union types are called </a:t>
            </a:r>
            <a:r>
              <a:rPr lang="en-US" sz="2800" b="1" dirty="0">
                <a:solidFill>
                  <a:srgbClr val="00FF00"/>
                </a:solidFill>
              </a:rPr>
              <a:t>variant records</a:t>
            </a:r>
            <a:endParaRPr lang="en-US" sz="2800" dirty="0"/>
          </a:p>
          <a:p>
            <a:pPr>
              <a:spcBef>
                <a:spcPct val="30000"/>
              </a:spcBef>
            </a:pPr>
            <a:r>
              <a:rPr lang="en-US" sz="2800" dirty="0"/>
              <a:t>In Java, we implement the union idea </a:t>
            </a:r>
            <a:r>
              <a:rPr lang="en-US" sz="2800" i="1" dirty="0"/>
              <a:t>via</a:t>
            </a:r>
            <a:r>
              <a:rPr lang="en-US" sz="2800" dirty="0"/>
              <a:t> __________ </a:t>
            </a:r>
          </a:p>
        </p:txBody>
      </p:sp>
      <p:sp>
        <p:nvSpPr>
          <p:cNvPr id="4" name="TextBox 3"/>
          <p:cNvSpPr txBox="1"/>
          <p:nvPr/>
        </p:nvSpPr>
        <p:spPr>
          <a:xfrm>
            <a:off x="457200" y="5715000"/>
            <a:ext cx="7543800" cy="830997"/>
          </a:xfrm>
          <a:prstGeom prst="rect">
            <a:avLst/>
          </a:prstGeom>
          <a:noFill/>
          <a:ln w="22225">
            <a:solidFill>
              <a:srgbClr val="33CC33"/>
            </a:solidFill>
          </a:ln>
        </p:spPr>
        <p:txBody>
          <a:bodyPr wrap="square" rtlCol="0">
            <a:spAutoFit/>
          </a:bodyPr>
          <a:lstStyle/>
          <a:p>
            <a:r>
              <a:rPr lang="en-US" dirty="0">
                <a:solidFill>
                  <a:srgbClr val="00FF00"/>
                </a:solidFill>
                <a:hlinkClick r:id="rId3"/>
              </a:rPr>
              <a:t>http://en.wikipedia.org/wiki/Union_(computer_science)</a:t>
            </a:r>
            <a:endParaRPr lang="en-US" dirty="0">
              <a:solidFill>
                <a:srgbClr val="00FF00"/>
              </a:solidFill>
            </a:endParaRPr>
          </a:p>
          <a:p>
            <a:r>
              <a:rPr lang="en-US" dirty="0">
                <a:solidFill>
                  <a:srgbClr val="00FF00"/>
                </a:solidFill>
              </a:rPr>
              <a:t>Primarily a description of unions in C</a:t>
            </a:r>
          </a:p>
        </p:txBody>
      </p:sp>
    </p:spTree>
    <p:extLst>
      <p:ext uri="{BB962C8B-B14F-4D97-AF65-F5344CB8AC3E}">
        <p14:creationId xmlns:p14="http://schemas.microsoft.com/office/powerpoint/2010/main" val="29278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Defining Variant record datatypes in Scheme</a:t>
            </a:r>
          </a:p>
        </p:txBody>
      </p:sp>
      <p:sp>
        <p:nvSpPr>
          <p:cNvPr id="5" name="Text Placeholder 4"/>
          <p:cNvSpPr>
            <a:spLocks noGrp="1"/>
          </p:cNvSpPr>
          <p:nvPr>
            <p:ph type="body" idx="1"/>
          </p:nvPr>
        </p:nvSpPr>
        <p:spPr>
          <a:xfrm>
            <a:off x="722313" y="2133600"/>
            <a:ext cx="7772400" cy="1500187"/>
          </a:xfrm>
        </p:spPr>
        <p:txBody>
          <a:bodyPr/>
          <a:lstStyle/>
          <a:p>
            <a:endParaRPr lang="en-US" sz="2800" dirty="0"/>
          </a:p>
        </p:txBody>
      </p:sp>
    </p:spTree>
    <p:extLst>
      <p:ext uri="{BB962C8B-B14F-4D97-AF65-F5344CB8AC3E}">
        <p14:creationId xmlns:p14="http://schemas.microsoft.com/office/powerpoint/2010/main" val="16011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define-datatype</a:t>
            </a:r>
          </a:p>
        </p:txBody>
      </p:sp>
      <p:sp>
        <p:nvSpPr>
          <p:cNvPr id="18435" name="Rectangle 3"/>
          <p:cNvSpPr>
            <a:spLocks noGrp="1" noChangeArrowheads="1"/>
          </p:cNvSpPr>
          <p:nvPr>
            <p:ph type="body" idx="1"/>
          </p:nvPr>
        </p:nvSpPr>
        <p:spPr>
          <a:xfrm>
            <a:off x="381000" y="1600200"/>
            <a:ext cx="8610600" cy="4343400"/>
          </a:xfrm>
        </p:spPr>
        <p:txBody>
          <a:bodyPr/>
          <a:lstStyle/>
          <a:p>
            <a:r>
              <a:rPr lang="en-US" b="1" dirty="0">
                <a:solidFill>
                  <a:srgbClr val="00FF00"/>
                </a:solidFill>
              </a:rPr>
              <a:t>define-</a:t>
            </a:r>
            <a:r>
              <a:rPr lang="en-US" b="1" dirty="0" err="1">
                <a:solidFill>
                  <a:srgbClr val="00FF00"/>
                </a:solidFill>
              </a:rPr>
              <a:t>datatype</a:t>
            </a:r>
            <a:r>
              <a:rPr lang="en-US" dirty="0"/>
              <a:t> is a way of adding variant record types to Scheme  </a:t>
            </a:r>
          </a:p>
          <a:p>
            <a:r>
              <a:rPr lang="en-US" dirty="0"/>
              <a:t>Provided by the authors of EoPL</a:t>
            </a:r>
          </a:p>
          <a:p>
            <a:r>
              <a:rPr lang="en-US" dirty="0"/>
              <a:t>Implemented  as a </a:t>
            </a:r>
            <a:r>
              <a:rPr lang="en-US" i="1" dirty="0"/>
              <a:t>syntactic extension </a:t>
            </a:r>
            <a:br>
              <a:rPr lang="en-US" i="1" dirty="0"/>
            </a:br>
            <a:r>
              <a:rPr lang="en-US" dirty="0"/>
              <a:t>(using </a:t>
            </a:r>
            <a:r>
              <a:rPr lang="en-US" dirty="0">
                <a:latin typeface="Courier New" pitchFamily="49" charset="0"/>
                <a:cs typeface="Courier New" pitchFamily="49" charset="0"/>
              </a:rPr>
              <a:t>define-syntax</a:t>
            </a:r>
            <a:r>
              <a:rPr lang="en-US" dirty="0"/>
              <a:t>).</a:t>
            </a:r>
          </a:p>
          <a:p>
            <a:r>
              <a:rPr lang="en-US" dirty="0"/>
              <a:t>Instructions for getting set up to use </a:t>
            </a:r>
            <a:r>
              <a:rPr lang="en-US" b="1" dirty="0"/>
              <a:t>define-datatype</a:t>
            </a:r>
            <a:r>
              <a:rPr lang="en-US" dirty="0"/>
              <a:t>:</a:t>
            </a:r>
          </a:p>
          <a:p>
            <a:pPr lvl="1"/>
            <a:r>
              <a:rPr lang="en-US" dirty="0"/>
              <a:t>Next slide.</a:t>
            </a:r>
            <a:br>
              <a:rPr lang="en-US" dirty="0"/>
            </a:br>
            <a:endParaRPr lang="en-US" sz="2000" b="1" dirty="0"/>
          </a:p>
        </p:txBody>
      </p:sp>
    </p:spTree>
    <p:extLst>
      <p:ext uri="{BB962C8B-B14F-4D97-AF65-F5344CB8AC3E}">
        <p14:creationId xmlns:p14="http://schemas.microsoft.com/office/powerpoint/2010/main" val="1047144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Use define-datatype in your code</a:t>
            </a:r>
          </a:p>
        </p:txBody>
      </p:sp>
      <p:sp>
        <p:nvSpPr>
          <p:cNvPr id="18435" name="Rectangle 3"/>
          <p:cNvSpPr>
            <a:spLocks noGrp="1" noChangeArrowheads="1"/>
          </p:cNvSpPr>
          <p:nvPr>
            <p:ph type="body" idx="1"/>
          </p:nvPr>
        </p:nvSpPr>
        <p:spPr>
          <a:xfrm>
            <a:off x="381000" y="1600200"/>
            <a:ext cx="8610600" cy="4572000"/>
          </a:xfrm>
        </p:spPr>
        <p:txBody>
          <a:bodyPr/>
          <a:lstStyle/>
          <a:p>
            <a:r>
              <a:rPr lang="en-US" dirty="0"/>
              <a:t>Put </a:t>
            </a:r>
            <a:r>
              <a:rPr lang="en-US" b="1" dirty="0">
                <a:solidFill>
                  <a:srgbClr val="00FF00"/>
                </a:solidFill>
                <a:latin typeface="Consolas" panose="020B0609020204030204" pitchFamily="49" charset="0"/>
                <a:cs typeface="Consolas" panose="020B0609020204030204" pitchFamily="49" charset="0"/>
              </a:rPr>
              <a:t>chez-</a:t>
            </a:r>
            <a:r>
              <a:rPr lang="en-US" b="1" dirty="0" err="1">
                <a:solidFill>
                  <a:srgbClr val="00FF00"/>
                </a:solidFill>
                <a:latin typeface="Consolas" panose="020B0609020204030204" pitchFamily="49" charset="0"/>
                <a:cs typeface="Consolas" panose="020B0609020204030204" pitchFamily="49" charset="0"/>
              </a:rPr>
              <a:t>init.ss</a:t>
            </a:r>
            <a:r>
              <a:rPr lang="en-US" dirty="0"/>
              <a:t> (linked from today's resources on schedule page) in the same folder as your code.</a:t>
            </a:r>
          </a:p>
          <a:p>
            <a:r>
              <a:rPr lang="en-US" dirty="0"/>
              <a:t>Begin your code with </a:t>
            </a:r>
            <a:r>
              <a:rPr lang="en-US" sz="2800" b="1" dirty="0">
                <a:solidFill>
                  <a:srgbClr val="00FF00"/>
                </a:solidFill>
                <a:latin typeface="Consolas" panose="020B0609020204030204" pitchFamily="49" charset="0"/>
                <a:cs typeface="Consolas" panose="020B0609020204030204" pitchFamily="49" charset="0"/>
              </a:rPr>
              <a:t>(load "chez-</a:t>
            </a:r>
            <a:r>
              <a:rPr lang="en-US" sz="2800" b="1" dirty="0" err="1">
                <a:solidFill>
                  <a:srgbClr val="00FF00"/>
                </a:solidFill>
                <a:latin typeface="Consolas" panose="020B0609020204030204" pitchFamily="49" charset="0"/>
                <a:cs typeface="Consolas" panose="020B0609020204030204" pitchFamily="49" charset="0"/>
              </a:rPr>
              <a:t>init.ss</a:t>
            </a:r>
            <a:r>
              <a:rPr lang="en-US" sz="2800" b="1" dirty="0">
                <a:solidFill>
                  <a:srgbClr val="00FF00"/>
                </a:solidFill>
                <a:latin typeface="Consolas" panose="020B0609020204030204" pitchFamily="49" charset="0"/>
                <a:cs typeface="Consolas" panose="020B0609020204030204" pitchFamily="49" charset="0"/>
              </a:rPr>
              <a:t>")</a:t>
            </a:r>
          </a:p>
          <a:p>
            <a:r>
              <a:rPr lang="en-US" dirty="0"/>
              <a:t>When you upload to the PLC server, you </a:t>
            </a:r>
            <a:r>
              <a:rPr lang="en-US" i="1" dirty="0"/>
              <a:t>do not </a:t>
            </a:r>
            <a:r>
              <a:rPr lang="en-US" dirty="0"/>
              <a:t>need to upload the </a:t>
            </a:r>
            <a:r>
              <a:rPr lang="en-US" sz="2800" dirty="0">
                <a:latin typeface="Consolas" panose="020B0609020204030204" pitchFamily="49" charset="0"/>
                <a:cs typeface="Consolas" panose="020B0609020204030204" pitchFamily="49" charset="0"/>
              </a:rPr>
              <a:t>chez-</a:t>
            </a:r>
            <a:r>
              <a:rPr lang="en-US" sz="2800" dirty="0" err="1">
                <a:latin typeface="Consolas" panose="020B0609020204030204" pitchFamily="49" charset="0"/>
                <a:cs typeface="Consolas" panose="020B0609020204030204" pitchFamily="49" charset="0"/>
              </a:rPr>
              <a:t>init.ss</a:t>
            </a:r>
            <a:r>
              <a:rPr lang="en-US" dirty="0"/>
              <a:t> file.  </a:t>
            </a:r>
          </a:p>
          <a:p>
            <a:pPr lvl="1"/>
            <a:r>
              <a:rPr lang="en-US" dirty="0"/>
              <a:t>The server loads that file automatically before it runs your code, and it ignores your </a:t>
            </a:r>
            <a:br>
              <a:rPr lang="en-US" dirty="0"/>
            </a:br>
            <a:r>
              <a:rPr lang="en-US" sz="2600" b="1" dirty="0">
                <a:solidFill>
                  <a:srgbClr val="00FF00"/>
                </a:solidFill>
                <a:latin typeface="Consolas" panose="020B0609020204030204" pitchFamily="49" charset="0"/>
                <a:ea typeface="+mn-ea"/>
                <a:cs typeface="Consolas" panose="020B0609020204030204" pitchFamily="49" charset="0"/>
              </a:rPr>
              <a:t>(load "chez-</a:t>
            </a:r>
            <a:r>
              <a:rPr lang="en-US" sz="2600" b="1" dirty="0" err="1">
                <a:solidFill>
                  <a:srgbClr val="00FF00"/>
                </a:solidFill>
                <a:latin typeface="Consolas" panose="020B0609020204030204" pitchFamily="49" charset="0"/>
                <a:ea typeface="+mn-ea"/>
                <a:cs typeface="Consolas" panose="020B0609020204030204" pitchFamily="49" charset="0"/>
              </a:rPr>
              <a:t>init.ss</a:t>
            </a:r>
            <a:r>
              <a:rPr lang="en-US" sz="2600" b="1" dirty="0">
                <a:solidFill>
                  <a:srgbClr val="00FF00"/>
                </a:solidFill>
                <a:latin typeface="Consolas" panose="020B0609020204030204" pitchFamily="49" charset="0"/>
                <a:ea typeface="+mn-ea"/>
                <a:cs typeface="Consolas" panose="020B0609020204030204" pitchFamily="49" charset="0"/>
              </a:rPr>
              <a:t>")</a:t>
            </a:r>
            <a:r>
              <a:rPr lang="en-US" b="1" dirty="0">
                <a:latin typeface="Consolas" panose="020B0609020204030204" pitchFamily="49" charset="0"/>
                <a:ea typeface="+mn-ea"/>
                <a:cs typeface="Consolas" panose="020B0609020204030204" pitchFamily="49" charset="0"/>
              </a:rPr>
              <a:t> </a:t>
            </a:r>
            <a:r>
              <a:rPr lang="en-US" dirty="0"/>
              <a:t>code.</a:t>
            </a:r>
            <a:br>
              <a:rPr lang="en-US" dirty="0"/>
            </a:br>
            <a:endParaRPr lang="en-US" sz="1600" b="1" dirty="0"/>
          </a:p>
        </p:txBody>
      </p:sp>
    </p:spTree>
    <p:extLst>
      <p:ext uri="{BB962C8B-B14F-4D97-AF65-F5344CB8AC3E}">
        <p14:creationId xmlns:p14="http://schemas.microsoft.com/office/powerpoint/2010/main" val="253174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20954</TotalTime>
  <Words>3564</Words>
  <Application>Microsoft Office PowerPoint</Application>
  <PresentationFormat>On-screen Show (4:3)</PresentationFormat>
  <Paragraphs>556</Paragraphs>
  <Slides>53</Slides>
  <Notes>35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Consolas</vt:lpstr>
      <vt:lpstr>Courier New</vt:lpstr>
      <vt:lpstr>Times New Roman</vt:lpstr>
      <vt:lpstr>Wingdings</vt:lpstr>
      <vt:lpstr>Default Design</vt:lpstr>
      <vt:lpstr>CSSE 304   Day 15</vt:lpstr>
      <vt:lpstr>Prelude:Creating Wicked Students</vt:lpstr>
      <vt:lpstr>Aggregate Datatypes</vt:lpstr>
      <vt:lpstr>Aggregate data types  (arrays)</vt:lpstr>
      <vt:lpstr>Aggregate data types (records)</vt:lpstr>
      <vt:lpstr>Aggregate types (unions)</vt:lpstr>
      <vt:lpstr>Defining Variant record datatypes in Scheme</vt:lpstr>
      <vt:lpstr>define-datatype</vt:lpstr>
      <vt:lpstr>Use define-datatype in your code</vt:lpstr>
      <vt:lpstr>Use a bintree datatype object</vt:lpstr>
      <vt:lpstr>Parse: From list to bintree</vt:lpstr>
      <vt:lpstr>define-datatype example</vt:lpstr>
      <vt:lpstr>inorder solution</vt:lpstr>
      <vt:lpstr>s-list datatype (for A11a)</vt:lpstr>
      <vt:lpstr>a DATATYPE  FOR PROGRAM CODE</vt:lpstr>
      <vt:lpstr>Programs as data</vt:lpstr>
      <vt:lpstr>datatype for λ-calculus expressions</vt:lpstr>
      <vt:lpstr>concrete vs. abstract syntax</vt:lpstr>
      <vt:lpstr>Parse lambda-calculus Expressions</vt:lpstr>
      <vt:lpstr>Using Parsed Lambda-Calculus Expressions</vt:lpstr>
      <vt:lpstr>About the parse problem in A11</vt:lpstr>
      <vt:lpstr>How I will test your parse program</vt:lpstr>
      <vt:lpstr> occurs-free? for parsed expressions</vt:lpstr>
      <vt:lpstr>Day 16 Prelude</vt:lpstr>
      <vt:lpstr>Lambda-calculus and combinators</vt:lpstr>
      <vt:lpstr>Computation in lambda calculus</vt:lpstr>
      <vt:lpstr>λ-calculus and Turing completeness</vt:lpstr>
      <vt:lpstr>Combinators</vt:lpstr>
      <vt:lpstr>Expressions with no  free variables …</vt:lpstr>
      <vt:lpstr>The Y-combinator</vt:lpstr>
      <vt:lpstr>Y-combinator ("recursion maker")</vt:lpstr>
      <vt:lpstr>Y-combinator can be  applied to …</vt:lpstr>
      <vt:lpstr>Y-combinator generates “recursion” without using define or other naming mechanisms</vt:lpstr>
      <vt:lpstr>  Syntax  Semantics</vt:lpstr>
      <vt:lpstr> environments  and closures</vt:lpstr>
      <vt:lpstr>Variable bindings and environments</vt:lpstr>
      <vt:lpstr>Variable bindings and environments</vt:lpstr>
      <vt:lpstr>Variable bindings and environments</vt:lpstr>
      <vt:lpstr>local environments</vt:lpstr>
      <vt:lpstr>Evaluate a let expression</vt:lpstr>
      <vt:lpstr>Procedures (closures)</vt:lpstr>
      <vt:lpstr>Procedures (closures)</vt:lpstr>
      <vt:lpstr>Procedure application</vt:lpstr>
      <vt:lpstr>Simple Example</vt:lpstr>
      <vt:lpstr>Simple Example (continued)</vt:lpstr>
      <vt:lpstr>Diagram notation (use it!)</vt:lpstr>
      <vt:lpstr>Evaluate letrec expressions</vt:lpstr>
      <vt:lpstr>A More Complex Example</vt:lpstr>
      <vt:lpstr>Summary/Review questions</vt:lpstr>
      <vt:lpstr>Summary/Review questions</vt:lpstr>
      <vt:lpstr>Recap: Procedures (closures)</vt:lpstr>
      <vt:lpstr>Recap: Procedure application</vt:lpstr>
      <vt:lpstr>Another  Procedures and  Closures Example</vt:lpstr>
    </vt:vector>
  </TitlesOfParts>
  <Company>Honeywell Project Operations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Crisp White &amp; Navy</dc:title>
  <dc:creator>nshastry</dc:creator>
  <cp:lastModifiedBy>Claude Anderson</cp:lastModifiedBy>
  <cp:revision>170</cp:revision>
  <cp:lastPrinted>2019-09-29T09:44:59Z</cp:lastPrinted>
  <dcterms:created xsi:type="dcterms:W3CDTF">2000-12-30T02:52:07Z</dcterms:created>
  <dcterms:modified xsi:type="dcterms:W3CDTF">2019-09-29T10:14:19Z</dcterms:modified>
</cp:coreProperties>
</file>