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97" r:id="rId2"/>
    <p:sldId id="398" r:id="rId3"/>
    <p:sldId id="371" r:id="rId4"/>
    <p:sldId id="424" r:id="rId5"/>
    <p:sldId id="425" r:id="rId6"/>
    <p:sldId id="385" r:id="rId7"/>
    <p:sldId id="386" r:id="rId8"/>
    <p:sldId id="426" r:id="rId9"/>
    <p:sldId id="427" r:id="rId10"/>
    <p:sldId id="428" r:id="rId11"/>
    <p:sldId id="429" r:id="rId12"/>
    <p:sldId id="430" r:id="rId13"/>
    <p:sldId id="431" r:id="rId14"/>
    <p:sldId id="394" r:id="rId15"/>
    <p:sldId id="432" r:id="rId16"/>
    <p:sldId id="381" r:id="rId17"/>
    <p:sldId id="382" r:id="rId18"/>
    <p:sldId id="383" r:id="rId19"/>
    <p:sldId id="393" r:id="rId20"/>
    <p:sldId id="423" r:id="rId21"/>
    <p:sldId id="384" r:id="rId22"/>
    <p:sldId id="395" r:id="rId23"/>
    <p:sldId id="367" r:id="rId24"/>
    <p:sldId id="388" r:id="rId25"/>
    <p:sldId id="389" r:id="rId26"/>
    <p:sldId id="390" r:id="rId27"/>
    <p:sldId id="391" r:id="rId28"/>
    <p:sldId id="392" r:id="rId29"/>
    <p:sldId id="387" r:id="rId30"/>
    <p:sldId id="399" r:id="rId31"/>
    <p:sldId id="422" r:id="rId32"/>
    <p:sldId id="420" r:id="rId33"/>
    <p:sldId id="421" r:id="rId34"/>
    <p:sldId id="396" r:id="rId35"/>
    <p:sldId id="400" r:id="rId36"/>
    <p:sldId id="401" r:id="rId37"/>
    <p:sldId id="402" r:id="rId38"/>
    <p:sldId id="403" r:id="rId39"/>
    <p:sldId id="404" r:id="rId4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FF"/>
    <a:srgbClr val="FF0000"/>
    <a:srgbClr val="33CC33"/>
    <a:srgbClr val="2D835E"/>
    <a:srgbClr val="FF505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80435" autoAdjust="0"/>
  </p:normalViewPr>
  <p:slideViewPr>
    <p:cSldViewPr>
      <p:cViewPr varScale="1">
        <p:scale>
          <a:sx n="54" d="100"/>
          <a:sy n="54" d="100"/>
        </p:scale>
        <p:origin x="135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4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3" rIns="96626" bIns="48313" numCol="1" anchor="t" anchorCtr="0" compatLnSpc="1">
            <a:prstTxWarp prst="textNoShape">
              <a:avLst/>
            </a:prstTxWarp>
          </a:bodyPr>
          <a:lstStyle>
            <a:lvl1pPr defTabSz="965487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297" y="4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3" rIns="96626" bIns="48313" numCol="1" anchor="t" anchorCtr="0" compatLnSpc="1">
            <a:prstTxWarp prst="textNoShape">
              <a:avLst/>
            </a:prstTxWarp>
          </a:bodyPr>
          <a:lstStyle>
            <a:lvl1pPr algn="r" defTabSz="965487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9121569"/>
            <a:ext cx="3170904" cy="47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3" rIns="96626" bIns="48313" numCol="1" anchor="b" anchorCtr="0" compatLnSpc="1">
            <a:prstTxWarp prst="textNoShape">
              <a:avLst/>
            </a:prstTxWarp>
          </a:bodyPr>
          <a:lstStyle>
            <a:lvl1pPr defTabSz="965487">
              <a:defRPr sz="12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297" y="9121569"/>
            <a:ext cx="3170904" cy="47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3" rIns="96626" bIns="48313" numCol="1" anchor="b" anchorCtr="0" compatLnSpc="1">
            <a:prstTxWarp prst="textNoShape">
              <a:avLst/>
            </a:prstTxWarp>
          </a:bodyPr>
          <a:lstStyle>
            <a:lvl1pPr algn="r" defTabSz="965487">
              <a:defRPr sz="1200"/>
            </a:lvl1pPr>
          </a:lstStyle>
          <a:p>
            <a:fld id="{D05B1B10-C804-4D3C-A9C0-927D135292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33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4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3" rIns="96626" bIns="48313" numCol="1" anchor="t" anchorCtr="0" compatLnSpc="1">
            <a:prstTxWarp prst="textNoShape">
              <a:avLst/>
            </a:prstTxWarp>
          </a:bodyPr>
          <a:lstStyle>
            <a:lvl1pPr defTabSz="965487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297" y="4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3" rIns="96626" bIns="48313" numCol="1" anchor="t" anchorCtr="0" compatLnSpc="1">
            <a:prstTxWarp prst="textNoShape">
              <a:avLst/>
            </a:prstTxWarp>
          </a:bodyPr>
          <a:lstStyle>
            <a:lvl1pPr algn="r" defTabSz="965487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852" y="4559719"/>
            <a:ext cx="5363497" cy="4320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3" rIns="96626" bIns="483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9121569"/>
            <a:ext cx="3170904" cy="47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3" rIns="96626" bIns="48313" numCol="1" anchor="b" anchorCtr="0" compatLnSpc="1">
            <a:prstTxWarp prst="textNoShape">
              <a:avLst/>
            </a:prstTxWarp>
          </a:bodyPr>
          <a:lstStyle>
            <a:lvl1pPr defTabSz="965487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297" y="9121569"/>
            <a:ext cx="3170904" cy="47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26" tIns="48313" rIns="96626" bIns="48313" numCol="1" anchor="b" anchorCtr="0" compatLnSpc="1">
            <a:prstTxWarp prst="textNoShape">
              <a:avLst/>
            </a:prstTxWarp>
          </a:bodyPr>
          <a:lstStyle>
            <a:lvl1pPr algn="r" defTabSz="965487">
              <a:defRPr sz="1200"/>
            </a:lvl1pPr>
          </a:lstStyle>
          <a:p>
            <a:fld id="{A59661A3-F70F-48E8-AB77-4A34EFF092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974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12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CF1FD-37F9-472B-AF89-DF609A54A7A4}" type="slidenum">
              <a:rPr lang="en-US"/>
              <a:pPr/>
              <a:t>10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61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30D903-EC7E-4D3C-BC5F-E65DE184E6F7}" type="slidenum">
              <a:rPr lang="en-US"/>
              <a:pPr/>
              <a:t>11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Ask:</a:t>
            </a:r>
            <a:r>
              <a:rPr lang="en-US" baseline="0" dirty="0"/>
              <a:t>  In the second case, why don't we call parse-exp on (</a:t>
            </a:r>
            <a:r>
              <a:rPr lang="en-US" baseline="0" dirty="0" err="1"/>
              <a:t>caadr</a:t>
            </a:r>
            <a:r>
              <a:rPr lang="en-US" baseline="0" dirty="0"/>
              <a:t> datum)?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78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D3869-7C3F-42B9-84A7-4890E8D62701}" type="slidenum">
              <a:rPr lang="en-US"/>
              <a:pPr/>
              <a:t>12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it simpler?</a:t>
            </a:r>
          </a:p>
          <a:p>
            <a:r>
              <a:rPr lang="en-US" dirty="0"/>
              <a:t>Because</a:t>
            </a:r>
            <a:r>
              <a:rPr lang="en-US" baseline="0" dirty="0"/>
              <a:t> parsed expressions have a regular structure without so many cases.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might this be useful?</a:t>
            </a:r>
          </a:p>
          <a:p>
            <a:r>
              <a:rPr lang="en-US" dirty="0"/>
              <a:t>A</a:t>
            </a:r>
            <a:r>
              <a:rPr lang="en-US" baseline="0" dirty="0"/>
              <a:t> sanity check that you have written parse correctly.</a:t>
            </a:r>
          </a:p>
          <a:p>
            <a:r>
              <a:rPr lang="en-US" baseline="0" dirty="0"/>
              <a:t>If you can't </a:t>
            </a:r>
            <a:r>
              <a:rPr lang="en-US" baseline="0" dirty="0" err="1"/>
              <a:t>unparse</a:t>
            </a:r>
            <a:r>
              <a:rPr lang="en-US" baseline="0" dirty="0"/>
              <a:t> and get back the original code, then you may have lost some info when you did parse.</a:t>
            </a:r>
          </a:p>
          <a:p>
            <a:r>
              <a:rPr lang="en-US" baseline="0" dirty="0"/>
              <a:t>A debugging tool when writing the interpreter.  </a:t>
            </a:r>
          </a:p>
          <a:p>
            <a:r>
              <a:rPr lang="en-US" baseline="0" dirty="0"/>
              <a:t>   Abstract syntax is easier for a computer to process; not easier for a human to read.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52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Why?</a:t>
            </a:r>
            <a:r>
              <a:rPr lang="en-US" baseline="0" dirty="0"/>
              <a:t>  Because it would be possible to write something trivial that gives points on one or the other without really parsing successfully.</a:t>
            </a:r>
          </a:p>
          <a:p>
            <a:endParaRPr lang="en-US" baseline="0" dirty="0"/>
          </a:p>
          <a:p>
            <a:r>
              <a:rPr lang="en-US" baseline="0" dirty="0"/>
              <a:t>Why won't I simply call parse-</a:t>
            </a:r>
            <a:r>
              <a:rPr lang="en-US" baseline="0" dirty="0" err="1"/>
              <a:t>exp</a:t>
            </a:r>
            <a:r>
              <a:rPr lang="en-US" baseline="0" dirty="0"/>
              <a:t> and compare it to my answer?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86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09F508-BCFF-45D3-ACD1-41AB7A918C27}" type="slidenum">
              <a:rPr lang="en-US"/>
              <a:pPr/>
              <a:t>15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Clearer than old version that uses car, cdr, etc to pick out parts of an expression.</a:t>
            </a:r>
          </a:p>
        </p:txBody>
      </p:sp>
    </p:spTree>
    <p:extLst>
      <p:ext uri="{BB962C8B-B14F-4D97-AF65-F5344CB8AC3E}">
        <p14:creationId xmlns:p14="http://schemas.microsoft.com/office/powerpoint/2010/main" val="3266384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58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the picture, be sure to include + and list in the global environment.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78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the picture, be sure to include + and list in the global environment.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534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the picture, be sure to include + and list in the global environment.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24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02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7E0580-1F1C-4B93-836F-BF32645726EC}" type="slidenum">
              <a:rPr lang="en-US"/>
              <a:pPr/>
              <a:t>2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816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152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dirty="0"/>
              <a:t>Hidden for 200930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31D9952-2D3D-4BC5-854F-C46F6A19200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230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Closure is another name for "user-defined procedure"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552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lambda-expression is a piece of code, which, when it gets evaluated, creates a procedure.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06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305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537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lambda-expression is a piece of code, which, when it gets evaluated, creates a procedure.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859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425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the code on the quiz to include x</a:t>
            </a:r>
            <a:r>
              <a:rPr lang="en-US" baseline="0" dirty="0"/>
              <a:t> and 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24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04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3E50EB-1F55-4A5C-8847-69778556AFDE}" type="slidenum">
              <a:rPr lang="en-US"/>
              <a:pPr/>
              <a:t>3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673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647C92-0AFF-4275-B96A-0BF10E19941D}" type="slidenum">
              <a:rPr lang="en-US"/>
              <a:pPr/>
              <a:t>4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</a:t>
            </a:r>
            <a:r>
              <a:rPr lang="en-US" baseline="0" dirty="0"/>
              <a:t> this live.</a:t>
            </a:r>
          </a:p>
          <a:p>
            <a:endParaRPr lang="en-US" baseline="0" dirty="0"/>
          </a:p>
          <a:p>
            <a:r>
              <a:rPr lang="en-US" baseline="0" dirty="0"/>
              <a:t>Why these records are transparent.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27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E5A5A3-08E2-470E-B78F-653DD8F8DAA7}" type="slidenum">
              <a:rPr lang="en-US"/>
              <a:pPr/>
              <a:t>5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35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E5A5A3-08E2-470E-B78F-653DD8F8DAA7}" type="slidenum">
              <a:rPr lang="en-US"/>
              <a:pPr/>
              <a:t>6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</a:t>
            </a:r>
            <a:r>
              <a:rPr lang="en-US" baseline="0" dirty="0"/>
              <a:t> put this slide 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30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7E4217-174C-44FA-8CA5-F817CA61549F}" type="slidenum">
              <a:rPr lang="en-US"/>
              <a:pPr/>
              <a:t>7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64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… hardware and/or</a:t>
            </a:r>
            <a:r>
              <a:rPr lang="en-US" baseline="0" dirty="0"/>
              <a:t>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46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40B3C9-24C6-480C-BBFD-4C50FC7C93CB}" type="slidenum">
              <a:rPr lang="en-US"/>
              <a:pPr/>
              <a:t>9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08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9322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66">
                <a:gamma/>
                <a:shade val="0"/>
                <a:invGamma/>
              </a:srgbClr>
            </a:gs>
            <a:gs pos="100000">
              <a:srgbClr val="0000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1" name="Picture 7" descr="bd15073_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95400" y="6477000"/>
            <a:ext cx="6858000" cy="114300"/>
          </a:xfrm>
          <a:prstGeom prst="rect">
            <a:avLst/>
          </a:prstGeom>
          <a:noFill/>
        </p:spPr>
      </p:pic>
      <p:pic>
        <p:nvPicPr>
          <p:cNvPr id="1032" name="Picture 8" descr="bd15073_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219200" y="228600"/>
            <a:ext cx="6858000" cy="1143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articles.mercola.com/sites/articles/archive/2009/04/07/What-Does-a-Trillion-Dollars-Look-Like.aspx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Scheme Prelude: A Puzzle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This puzzle should reveal something about Scheme syntactic </a:t>
            </a:r>
            <a:r>
              <a:rPr lang="en-US" sz="2400"/>
              <a:t>expansion and variable </a:t>
            </a:r>
            <a:r>
              <a:rPr lang="en-US" sz="2400" dirty="0"/>
              <a:t>binding.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What does execution of  the following code do?  Try to figure it out yourself, rather than simply entering it into Scheme.  </a:t>
            </a:r>
            <a:br>
              <a:rPr lang="en-US" sz="2400" dirty="0"/>
            </a:br>
            <a:r>
              <a:rPr lang="en-US" sz="2400" dirty="0"/>
              <a:t>Hint:  It does NOT produce an error.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</a:rPr>
              <a:t>(define mystery </a:t>
            </a:r>
            <a:br>
              <a:rPr lang="en-US" sz="2800" b="1" dirty="0">
                <a:solidFill>
                  <a:srgbClr val="00B0F0"/>
                </a:solidFill>
                <a:latin typeface="Courier New" pitchFamily="49" charset="0"/>
              </a:rPr>
            </a:b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</a:rPr>
              <a:t>(lambda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</a:rPr>
              <a:t>x 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</a:rPr>
              <a:t>x))</a:t>
            </a:r>
            <a:endParaRPr lang="en-US" sz="2400" dirty="0">
              <a:solidFill>
                <a:srgbClr val="00B0F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/>
              <a:t>Talk with someone near you and try to figure it out.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Can you write some code that applies this  </a:t>
            </a:r>
            <a:r>
              <a:rPr lang="en-US" sz="2400" b="1" dirty="0">
                <a:solidFill>
                  <a:srgbClr val="00FF00"/>
                </a:solidFill>
              </a:rPr>
              <a:t>mystery</a:t>
            </a:r>
            <a:r>
              <a:rPr lang="en-US" sz="2400" dirty="0"/>
              <a:t>  procedure in  such a way  that it returns a value (not an error)?</a:t>
            </a:r>
          </a:p>
          <a:p>
            <a:pPr>
              <a:lnSpc>
                <a:spcPct val="90000"/>
              </a:lnSpc>
            </a:pPr>
            <a:br>
              <a:rPr lang="en-US" sz="2400" dirty="0"/>
            </a:br>
            <a:r>
              <a:rPr lang="en-US" sz="2800" b="1" dirty="0">
                <a:solidFill>
                  <a:srgbClr val="00B0F0"/>
                </a:solidFill>
                <a:latin typeface="Courier New" pitchFamily="49" charset="0"/>
              </a:rPr>
              <a:t>(mystery             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            ; you fill in the argument(s)</a:t>
            </a:r>
            <a:b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</a:br>
            <a:endParaRPr lang="en-US" sz="24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8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34091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609600"/>
          </a:xfrm>
        </p:spPr>
        <p:txBody>
          <a:bodyPr/>
          <a:lstStyle/>
          <a:p>
            <a:r>
              <a:rPr lang="en-US" sz="4000" dirty="0"/>
              <a:t>concrete </a:t>
            </a:r>
            <a:r>
              <a:rPr lang="en-US" sz="4000" i="1" dirty="0"/>
              <a:t>vs</a:t>
            </a:r>
            <a:r>
              <a:rPr lang="en-US" sz="4000" dirty="0"/>
              <a:t>. abstract syntax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2514600"/>
            <a:ext cx="3124200" cy="2514600"/>
          </a:xfrm>
          <a:noFill/>
          <a:ln w="28575">
            <a:solidFill>
              <a:srgbClr val="FF6600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s-ES" sz="2000" b="1" dirty="0">
                <a:latin typeface="Courier New" pitchFamily="49" charset="0"/>
              </a:rPr>
              <a:t>(</a:t>
            </a:r>
            <a:r>
              <a:rPr lang="es-ES" sz="2000" b="1" dirty="0" err="1">
                <a:latin typeface="Courier New" pitchFamily="49" charset="0"/>
              </a:rPr>
              <a:t>parse-exp</a:t>
            </a:r>
            <a:endParaRPr lang="es-E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ES" sz="2000" b="1" dirty="0">
                <a:latin typeface="Courier New" pitchFamily="49" charset="0"/>
              </a:rPr>
              <a:t>  '((lambda (x)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000" b="1" dirty="0">
                <a:latin typeface="Courier New" pitchFamily="49" charset="0"/>
              </a:rPr>
              <a:t>      (</a:t>
            </a:r>
            <a:r>
              <a:rPr lang="es-ES" sz="2000" b="1" dirty="0" err="1">
                <a:latin typeface="Courier New" pitchFamily="49" charset="0"/>
              </a:rPr>
              <a:t>if</a:t>
            </a:r>
            <a:r>
              <a:rPr lang="es-ES" sz="2000" b="1" dirty="0">
                <a:latin typeface="Courier New" pitchFamily="49" charset="0"/>
              </a:rPr>
              <a:t> x y z)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000" b="1" dirty="0">
                <a:latin typeface="Courier New" pitchFamily="49" charset="0"/>
              </a:rPr>
              <a:t>       x)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000" b="1" dirty="0">
                <a:latin typeface="Courier New" pitchFamily="49" charset="0"/>
              </a:rPr>
              <a:t>    ((lambda (y e)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000" b="1" dirty="0">
                <a:latin typeface="Courier New" pitchFamily="49" charset="0"/>
              </a:rPr>
              <a:t>       (+ e 3))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000" b="1" dirty="0">
                <a:latin typeface="Courier New" pitchFamily="49" charset="0"/>
              </a:rPr>
              <a:t>     2)))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3733800" y="1447800"/>
            <a:ext cx="5029200" cy="4876800"/>
          </a:xfrm>
          <a:noFill/>
          <a:ln w="50800">
            <a:solidFill>
              <a:srgbClr val="00FF00"/>
            </a:solidFill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(app-exp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(lambda-exp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(x)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((if-exp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(</a:t>
            </a:r>
            <a:r>
              <a:rPr lang="en-US" sz="2000" b="1" dirty="0" err="1">
                <a:latin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</a:rPr>
              <a:t>-exp x)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(</a:t>
            </a:r>
            <a:r>
              <a:rPr lang="en-US" sz="2000" b="1" dirty="0" err="1">
                <a:latin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</a:rPr>
              <a:t>-exp y)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(</a:t>
            </a:r>
            <a:r>
              <a:rPr lang="en-US" sz="2000" b="1" dirty="0" err="1">
                <a:latin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</a:rPr>
              <a:t>-exp z))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(</a:t>
            </a:r>
            <a:r>
              <a:rPr lang="en-US" sz="2000" b="1" dirty="0" err="1">
                <a:latin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</a:rPr>
              <a:t>-exp x))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((app-exp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(lambda-exp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(y e)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((app-exp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(</a:t>
            </a:r>
            <a:r>
              <a:rPr lang="en-US" sz="2000" b="1" dirty="0" err="1">
                <a:latin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</a:rPr>
              <a:t>-exp +)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((</a:t>
            </a:r>
            <a:r>
              <a:rPr lang="en-US" sz="2000" b="1" dirty="0" err="1">
                <a:latin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</a:rPr>
              <a:t>-exp e)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(lit-exp 3)))))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((lit-exp 2)))))</a:t>
            </a:r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1905000" y="1600200"/>
            <a:ext cx="1676400" cy="8382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228600" y="1524000"/>
            <a:ext cx="1752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sz="2800" b="1" dirty="0">
                <a:solidFill>
                  <a:srgbClr val="FF5050"/>
                </a:solidFill>
              </a:rPr>
              <a:t>concrete syntax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990600" y="5715000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FF00"/>
                </a:solidFill>
              </a:rPr>
              <a:t>abstract syntax</a:t>
            </a:r>
          </a:p>
        </p:txBody>
      </p:sp>
      <p:grpSp>
        <p:nvGrpSpPr>
          <p:cNvPr id="2" name="Group 11"/>
          <p:cNvGrpSpPr/>
          <p:nvPr/>
        </p:nvGrpSpPr>
        <p:grpSpPr>
          <a:xfrm>
            <a:off x="4724400" y="1447800"/>
            <a:ext cx="4076700" cy="2308324"/>
            <a:chOff x="4724400" y="1447800"/>
            <a:chExt cx="4076700" cy="2308324"/>
          </a:xfrm>
        </p:grpSpPr>
        <p:sp>
          <p:nvSpPr>
            <p:cNvPr id="8" name="TextBox 7"/>
            <p:cNvSpPr txBox="1"/>
            <p:nvPr/>
          </p:nvSpPr>
          <p:spPr>
            <a:xfrm>
              <a:off x="7048500" y="1447800"/>
              <a:ext cx="17526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FF00"/>
                  </a:solidFill>
                </a:rPr>
                <a:t>Two </a:t>
              </a:r>
              <a:r>
                <a:rPr lang="en-US" dirty="0" err="1">
                  <a:solidFill>
                    <a:srgbClr val="00FF00"/>
                  </a:solidFill>
                </a:rPr>
                <a:t>parens</a:t>
              </a:r>
              <a:r>
                <a:rPr lang="en-US" dirty="0">
                  <a:solidFill>
                    <a:srgbClr val="00FF00"/>
                  </a:solidFill>
                </a:rPr>
                <a:t> because a </a:t>
              </a:r>
              <a:r>
                <a:rPr lang="en-US" dirty="0">
                  <a:solidFill>
                    <a:srgbClr val="00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lambda</a:t>
              </a:r>
              <a:r>
                <a:rPr lang="en-US" dirty="0">
                  <a:solidFill>
                    <a:srgbClr val="00FF00"/>
                  </a:solidFill>
                </a:rPr>
                <a:t> can have more than one body</a:t>
              </a:r>
            </a:p>
          </p:txBody>
        </p:sp>
        <p:cxnSp>
          <p:nvCxnSpPr>
            <p:cNvPr id="10" name="Straight Arrow Connector 9"/>
            <p:cNvCxnSpPr>
              <a:cxnSpLocks/>
            </p:cNvCxnSpPr>
            <p:nvPr/>
          </p:nvCxnSpPr>
          <p:spPr>
            <a:xfrm flipH="1">
              <a:off x="4724400" y="1828800"/>
              <a:ext cx="2324100" cy="533400"/>
            </a:xfrm>
            <a:prstGeom prst="straightConnector1">
              <a:avLst/>
            </a:prstGeom>
            <a:ln w="28575">
              <a:solidFill>
                <a:srgbClr val="00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133600" y="12192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parser</a:t>
            </a:r>
          </a:p>
        </p:txBody>
      </p:sp>
    </p:spTree>
    <p:extLst>
      <p:ext uri="{BB962C8B-B14F-4D97-AF65-F5344CB8AC3E}">
        <p14:creationId xmlns:p14="http://schemas.microsoft.com/office/powerpoint/2010/main" val="84721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 animBg="1"/>
      <p:bldP spid="24581" grpId="0" animBg="1"/>
      <p:bldP spid="24581" grpId="1" animBg="1"/>
      <p:bldP spid="24583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066800"/>
          </a:xfrm>
        </p:spPr>
        <p:txBody>
          <a:bodyPr/>
          <a:lstStyle/>
          <a:p>
            <a:r>
              <a:rPr lang="en-US" sz="3200" dirty="0"/>
              <a:t>Parse lambda-calculus Expressions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8686800" cy="4800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(define parse-exp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(lambda (datum)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</a:t>
            </a:r>
            <a:r>
              <a:rPr lang="en-US" sz="2200" b="1" dirty="0" err="1">
                <a:latin typeface="Courier New" pitchFamily="49" charset="0"/>
              </a:rPr>
              <a:t>cond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[(symbol? datum) (</a:t>
            </a:r>
            <a:r>
              <a:rPr lang="en-US" sz="2200" b="1" dirty="0" err="1">
                <a:latin typeface="Courier New" pitchFamily="49" charset="0"/>
              </a:rPr>
              <a:t>var</a:t>
            </a:r>
            <a:r>
              <a:rPr lang="en-US" sz="2200" b="1" dirty="0">
                <a:latin typeface="Courier New" pitchFamily="49" charset="0"/>
              </a:rPr>
              <a:t>-exp datum)]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[(pair? datum)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(cond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[(</a:t>
            </a:r>
            <a:r>
              <a:rPr lang="en-US" sz="2200" b="1" dirty="0" err="1">
                <a:latin typeface="Courier New" pitchFamily="49" charset="0"/>
              </a:rPr>
              <a:t>eqv</a:t>
            </a:r>
            <a:r>
              <a:rPr lang="en-US" sz="2200" b="1" dirty="0">
                <a:latin typeface="Courier New" pitchFamily="49" charset="0"/>
              </a:rPr>
              <a:t>? (car datum) 'lambda)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(lambda-exp (</a:t>
            </a:r>
            <a:r>
              <a:rPr lang="en-US" sz="2200" b="1" dirty="0" err="1">
                <a:latin typeface="Courier New" pitchFamily="49" charset="0"/>
              </a:rPr>
              <a:t>caadr</a:t>
            </a:r>
            <a:r>
              <a:rPr lang="en-US" sz="2200" b="1" dirty="0">
                <a:latin typeface="Courier New" pitchFamily="49" charset="0"/>
              </a:rPr>
              <a:t> datum)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        (parse-exp (</a:t>
            </a:r>
            <a:r>
              <a:rPr lang="en-US" sz="2200" b="1" dirty="0" err="1">
                <a:latin typeface="Courier New" pitchFamily="49" charset="0"/>
              </a:rPr>
              <a:t>caddr</a:t>
            </a:r>
            <a:r>
              <a:rPr lang="en-US" sz="2200" b="1" dirty="0">
                <a:latin typeface="Courier New" pitchFamily="49" charset="0"/>
              </a:rPr>
              <a:t> datum)))]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[else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(app-exp (parse-exp (car datum))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      (parse-exp (cadr datum)))])]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[else (</a:t>
            </a:r>
            <a:r>
              <a:rPr lang="en-US" sz="2200" b="1" dirty="0" err="1">
                <a:latin typeface="Courier New" pitchFamily="49" charset="0"/>
              </a:rPr>
              <a:t>eopl:error</a:t>
            </a:r>
            <a:r>
              <a:rPr lang="en-US" sz="2200" b="1" dirty="0">
                <a:latin typeface="Courier New" pitchFamily="49" charset="0"/>
              </a:rPr>
              <a:t> 'parse-exp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"Invalid concrete syntax ~s"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datum)])))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53340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+mj-lt"/>
              </a:rPr>
              <a:t>I.e., translate concrete syntax to abstract syntax</a:t>
            </a:r>
            <a:endParaRPr lang="en-US" sz="2800" dirty="0">
              <a:solidFill>
                <a:srgbClr val="00FF00"/>
              </a:solidFill>
              <a:latin typeface="+mj-lt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52400" y="5092751"/>
            <a:ext cx="2122714" cy="1200329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FF00"/>
                </a:solidFill>
              </a:rPr>
              <a:t>You will add several other cases (if, etc.)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7000" y="5791200"/>
            <a:ext cx="5943600" cy="1077218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Let's add set!, </a:t>
            </a:r>
          </a:p>
          <a:p>
            <a:r>
              <a:rPr lang="en-US" sz="3200" b="1" dirty="0">
                <a:solidFill>
                  <a:srgbClr val="FFFF00"/>
                </a:solidFill>
              </a:rPr>
              <a:t>You'll add others in A11b</a:t>
            </a:r>
          </a:p>
        </p:txBody>
      </p:sp>
    </p:spTree>
    <p:extLst>
      <p:ext uri="{BB962C8B-B14F-4D97-AF65-F5344CB8AC3E}">
        <p14:creationId xmlns:p14="http://schemas.microsoft.com/office/powerpoint/2010/main" val="2670686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sz="3600" dirty="0"/>
              <a:t>Using Parsed Lambda-Calculus Expressions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7800"/>
            <a:ext cx="9372600" cy="48006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(define </a:t>
            </a:r>
            <a:r>
              <a:rPr lang="en-US" sz="2800" b="1" dirty="0" err="1">
                <a:latin typeface="Courier New" pitchFamily="49" charset="0"/>
              </a:rPr>
              <a:t>unparse</a:t>
            </a:r>
            <a:r>
              <a:rPr lang="en-US" sz="2800" b="1" dirty="0">
                <a:latin typeface="Courier New" pitchFamily="49" charset="0"/>
              </a:rPr>
              <a:t>-exp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(lambda (exp)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(cases expression exp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</a:t>
            </a:r>
            <a:r>
              <a:rPr lang="en-US" sz="2800" b="1" dirty="0" err="1">
                <a:latin typeface="Courier New" pitchFamily="49" charset="0"/>
              </a:rPr>
              <a:t>var</a:t>
            </a:r>
            <a:r>
              <a:rPr lang="en-US" sz="2800" b="1" dirty="0">
                <a:latin typeface="Courier New" pitchFamily="49" charset="0"/>
              </a:rPr>
              <a:t>-exp (id) id]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[lambda-exp (id body)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(list 'lambda (list id)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(</a:t>
            </a:r>
            <a:r>
              <a:rPr lang="en-US" sz="2800" b="1" dirty="0" err="1">
                <a:latin typeface="Courier New" pitchFamily="49" charset="0"/>
              </a:rPr>
              <a:t>unparse</a:t>
            </a:r>
            <a:r>
              <a:rPr lang="en-US" sz="2800" b="1" dirty="0">
                <a:latin typeface="Courier New" pitchFamily="49" charset="0"/>
              </a:rPr>
              <a:t>-exp body))]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[app-exp (</a:t>
            </a:r>
            <a:r>
              <a:rPr lang="en-US" sz="2800" b="1" dirty="0" err="1">
                <a:latin typeface="Courier New" pitchFamily="49" charset="0"/>
              </a:rPr>
              <a:t>rator</a:t>
            </a:r>
            <a:r>
              <a:rPr lang="en-US" sz="2800" b="1" dirty="0">
                <a:latin typeface="Courier New" pitchFamily="49" charset="0"/>
              </a:rPr>
              <a:t> rand)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(list (</a:t>
            </a:r>
            <a:r>
              <a:rPr lang="en-US" sz="2800" b="1" dirty="0" err="1">
                <a:latin typeface="Courier New" pitchFamily="49" charset="0"/>
              </a:rPr>
              <a:t>unparse</a:t>
            </a:r>
            <a:r>
              <a:rPr lang="en-US" sz="2800" b="1" dirty="0">
                <a:latin typeface="Courier New" pitchFamily="49" charset="0"/>
              </a:rPr>
              <a:t>-exp </a:t>
            </a:r>
            <a:r>
              <a:rPr lang="en-US" sz="2800" b="1" dirty="0" err="1">
                <a:latin typeface="Courier New" pitchFamily="49" charset="0"/>
              </a:rPr>
              <a:t>rator</a:t>
            </a:r>
            <a:r>
              <a:rPr lang="en-US" sz="28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(</a:t>
            </a:r>
            <a:r>
              <a:rPr lang="en-US" sz="2800" b="1" dirty="0" err="1">
                <a:latin typeface="Courier New" pitchFamily="49" charset="0"/>
              </a:rPr>
              <a:t>unparse</a:t>
            </a:r>
            <a:r>
              <a:rPr lang="en-US" sz="2800" b="1" dirty="0">
                <a:latin typeface="Courier New" pitchFamily="49" charset="0"/>
              </a:rPr>
              <a:t>-exp rand)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  )])))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6096000" y="1219200"/>
            <a:ext cx="2590800" cy="2246769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FF00"/>
                </a:solidFill>
              </a:rPr>
              <a:t>Note that </a:t>
            </a:r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unparse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-exp</a:t>
            </a:r>
            <a:r>
              <a:rPr lang="en-US" sz="2800" b="1" dirty="0">
                <a:solidFill>
                  <a:srgbClr val="00FF00"/>
                </a:solidFill>
              </a:rPr>
              <a:t> is simpler than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parse-exp</a:t>
            </a:r>
            <a:r>
              <a:rPr lang="en-US" sz="2800" b="1" dirty="0">
                <a:solidFill>
                  <a:srgbClr val="00FF00"/>
                </a:solidFill>
              </a:rPr>
              <a:t>.  Why?</a:t>
            </a:r>
          </a:p>
        </p:txBody>
      </p:sp>
    </p:spTree>
    <p:extLst>
      <p:ext uri="{BB962C8B-B14F-4D97-AF65-F5344CB8AC3E}">
        <p14:creationId xmlns:p14="http://schemas.microsoft.com/office/powerpoint/2010/main" val="4123682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382000" cy="1143000"/>
          </a:xfrm>
        </p:spPr>
        <p:txBody>
          <a:bodyPr/>
          <a:lstStyle/>
          <a:p>
            <a:r>
              <a:rPr lang="en-US" dirty="0"/>
              <a:t>About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parse</a:t>
            </a:r>
            <a:r>
              <a:rPr lang="en-US" dirty="0"/>
              <a:t> problem in A11b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4114800"/>
          </a:xfrm>
        </p:spPr>
        <p:txBody>
          <a:bodyPr/>
          <a:lstStyle/>
          <a:p>
            <a:pPr>
              <a:spcBef>
                <a:spcPts val="568"/>
              </a:spcBef>
            </a:pPr>
            <a:r>
              <a:rPr lang="en-US" dirty="0"/>
              <a:t>Add additional features to the </a:t>
            </a:r>
            <a:r>
              <a:rPr lang="en-US" dirty="0" err="1"/>
              <a:t>parseable</a:t>
            </a:r>
            <a:r>
              <a:rPr lang="en-US" dirty="0"/>
              <a:t> language</a:t>
            </a:r>
          </a:p>
          <a:p>
            <a:pPr lvl="1">
              <a:spcBef>
                <a:spcPts val="568"/>
              </a:spcBef>
            </a:pPr>
            <a:r>
              <a:rPr lang="en-US" dirty="0"/>
              <a:t>and modify the code for the basic features</a:t>
            </a:r>
          </a:p>
          <a:p>
            <a:pPr>
              <a:spcBef>
                <a:spcPts val="568"/>
              </a:spcBef>
            </a:pPr>
            <a:r>
              <a:rPr lang="en-US" dirty="0"/>
              <a:t>Add error checking.  </a:t>
            </a:r>
          </a:p>
          <a:p>
            <a:pPr lvl="1">
              <a:spcBef>
                <a:spcPts val="568"/>
              </a:spcBef>
            </a:pPr>
            <a:r>
              <a:rPr lang="en-US" b="1" dirty="0">
                <a:solidFill>
                  <a:srgbClr val="00FF00"/>
                </a:solidFill>
              </a:rPr>
              <a:t>Important:</a:t>
            </a:r>
            <a:r>
              <a:rPr lang="en-US" dirty="0"/>
              <a:t> To report an error:</a:t>
            </a:r>
          </a:p>
          <a:p>
            <a:pPr lvl="1">
              <a:spcBef>
                <a:spcPts val="568"/>
              </a:spcBef>
              <a:buFontTx/>
              <a:buNone/>
            </a:pPr>
            <a:r>
              <a:rPr lang="en-US" dirty="0"/>
              <a:t>  </a:t>
            </a:r>
            <a:r>
              <a:rPr lang="en-US" sz="23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300" b="1" dirty="0" err="1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eopl:error</a:t>
            </a:r>
            <a:r>
              <a:rPr lang="en-US" sz="23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'parse-exp "bad let*: ~s" exp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568"/>
              </a:spcBef>
            </a:pPr>
            <a:r>
              <a:rPr lang="en-US" dirty="0"/>
              <a:t>Figuring out all of the possible errors to check for is a major part of this assignment.  </a:t>
            </a:r>
          </a:p>
          <a:p>
            <a:pPr lvl="1">
              <a:spcBef>
                <a:spcPts val="568"/>
              </a:spcBef>
            </a:pPr>
            <a:r>
              <a:rPr lang="en-US" dirty="0"/>
              <a:t>Be sure to plan time for it.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1600" y="4800600"/>
            <a:ext cx="3810000" cy="1938992"/>
          </a:xfrm>
          <a:prstGeom prst="rect">
            <a:avLst/>
          </a:prstGeom>
          <a:solidFill>
            <a:srgbClr val="000064"/>
          </a:solidFill>
          <a:ln w="28575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order for the grading program to recognize your error reports, you must use</a:t>
            </a: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'parse-exp</a:t>
            </a:r>
            <a:r>
              <a:rPr lang="en-US" dirty="0">
                <a:solidFill>
                  <a:schemeClr val="bg1"/>
                </a:solidFill>
              </a:rPr>
              <a:t> as the first argument to </a:t>
            </a: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eopl:error</a:t>
            </a:r>
          </a:p>
        </p:txBody>
      </p:sp>
    </p:spTree>
    <p:extLst>
      <p:ext uri="{BB962C8B-B14F-4D97-AF65-F5344CB8AC3E}">
        <p14:creationId xmlns:p14="http://schemas.microsoft.com/office/powerpoint/2010/main" val="3431380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r>
              <a:rPr lang="en-US" dirty="0"/>
              <a:t>How I will test your parse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400"/>
            <a:ext cx="9525000" cy="4114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Test some cases that should return an error </a:t>
            </a:r>
          </a:p>
          <a:p>
            <a:pPr marL="457200" lvl="1" indent="0">
              <a:buNone/>
            </a:pPr>
            <a:r>
              <a:rPr lang="en-US" dirty="0"/>
              <a:t> to make sure that your code actually detects the error </a:t>
            </a:r>
            <a:br>
              <a:rPr lang="en-US" dirty="0"/>
            </a:br>
            <a:r>
              <a:rPr lang="en-US" dirty="0"/>
              <a:t> (and reports it according to the previous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Test-cases that call </a:t>
            </a:r>
            <a:br>
              <a:rPr lang="en-US" dirty="0"/>
            </a:br>
            <a:r>
              <a:rPr lang="en-US" sz="23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300" b="1" dirty="0" err="1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unparse</a:t>
            </a:r>
            <a:r>
              <a:rPr lang="en-US" sz="23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-exp (parse-exp 'some-legal-expression))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to see if you return the original expression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you get zero points from the PLC server on either </a:t>
            </a:r>
            <a:br>
              <a:rPr lang="en-US" dirty="0"/>
            </a:br>
            <a:r>
              <a:rPr lang="en-US" dirty="0"/>
              <a:t>1 or 2, you will also earn zero on the other part .</a:t>
            </a:r>
          </a:p>
        </p:txBody>
      </p:sp>
    </p:spTree>
    <p:extLst>
      <p:ext uri="{BB962C8B-B14F-4D97-AF65-F5344CB8AC3E}">
        <p14:creationId xmlns:p14="http://schemas.microsoft.com/office/powerpoint/2010/main" val="1470791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066800"/>
          </a:xfrm>
        </p:spPr>
        <p:txBody>
          <a:bodyPr/>
          <a:lstStyle/>
          <a:p>
            <a:r>
              <a:rPr lang="en-US" sz="3600" dirty="0"/>
              <a:t> </a:t>
            </a:r>
            <a:r>
              <a:rPr lang="en-US" sz="3600" dirty="0">
                <a:solidFill>
                  <a:srgbClr val="00FF00"/>
                </a:solidFill>
              </a:rPr>
              <a:t>occurs-free?</a:t>
            </a:r>
            <a:r>
              <a:rPr lang="en-US" sz="3600" dirty="0"/>
              <a:t> for parsed expressions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8686800" cy="48006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(define occurs-free?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(lambda (</a:t>
            </a:r>
            <a:r>
              <a:rPr lang="en-US" sz="2800" b="1" dirty="0" err="1">
                <a:latin typeface="Courier New" pitchFamily="49" charset="0"/>
              </a:rPr>
              <a:t>var</a:t>
            </a:r>
            <a:r>
              <a:rPr lang="en-US" sz="2800" b="1" dirty="0">
                <a:latin typeface="Courier New" pitchFamily="49" charset="0"/>
              </a:rPr>
              <a:t> exp)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(cases expression exp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</a:t>
            </a:r>
            <a:r>
              <a:rPr lang="en-US" sz="2800" b="1" dirty="0" err="1">
                <a:latin typeface="Courier New" pitchFamily="49" charset="0"/>
              </a:rPr>
              <a:t>var</a:t>
            </a:r>
            <a:r>
              <a:rPr lang="en-US" sz="2800" b="1" dirty="0">
                <a:latin typeface="Courier New" pitchFamily="49" charset="0"/>
              </a:rPr>
              <a:t>-exp (id) (</a:t>
            </a:r>
            <a:r>
              <a:rPr lang="en-US" sz="2800" b="1" dirty="0" err="1">
                <a:latin typeface="Courier New" pitchFamily="49" charset="0"/>
              </a:rPr>
              <a:t>eqv</a:t>
            </a:r>
            <a:r>
              <a:rPr lang="en-US" sz="2800" b="1" dirty="0">
                <a:latin typeface="Courier New" pitchFamily="49" charset="0"/>
              </a:rPr>
              <a:t>? id </a:t>
            </a:r>
            <a:r>
              <a:rPr lang="en-US" sz="2800" b="1" dirty="0" err="1">
                <a:latin typeface="Courier New" pitchFamily="49" charset="0"/>
              </a:rPr>
              <a:t>var</a:t>
            </a:r>
            <a:r>
              <a:rPr lang="en-US" sz="2800" b="1" dirty="0">
                <a:latin typeface="Courier New" pitchFamily="49" charset="0"/>
              </a:rPr>
              <a:t>)]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[lambda-exp (id body)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(and (not (</a:t>
            </a:r>
            <a:r>
              <a:rPr lang="en-US" sz="2800" b="1" dirty="0" err="1">
                <a:latin typeface="Courier New" pitchFamily="49" charset="0"/>
              </a:rPr>
              <a:t>eqv</a:t>
            </a:r>
            <a:r>
              <a:rPr lang="en-US" sz="2800" b="1" dirty="0">
                <a:latin typeface="Courier New" pitchFamily="49" charset="0"/>
              </a:rPr>
              <a:t>? id </a:t>
            </a:r>
            <a:r>
              <a:rPr lang="en-US" sz="2800" b="1" dirty="0" err="1">
                <a:latin typeface="Courier New" pitchFamily="49" charset="0"/>
              </a:rPr>
              <a:t>var</a:t>
            </a:r>
            <a:r>
              <a:rPr lang="en-US" sz="2800" b="1" dirty="0">
                <a:latin typeface="Courier New" pitchFamily="49" charset="0"/>
              </a:rPr>
              <a:t>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(occurs-free? </a:t>
            </a:r>
            <a:r>
              <a:rPr lang="en-US" sz="2800" b="1" dirty="0" err="1">
                <a:latin typeface="Courier New" pitchFamily="49" charset="0"/>
              </a:rPr>
              <a:t>var</a:t>
            </a:r>
            <a:r>
              <a:rPr lang="en-US" sz="2800" b="1" dirty="0">
                <a:latin typeface="Courier New" pitchFamily="49" charset="0"/>
              </a:rPr>
              <a:t> body))]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[app-exp (</a:t>
            </a:r>
            <a:r>
              <a:rPr lang="en-US" sz="2800" b="1" dirty="0" err="1">
                <a:latin typeface="Courier New" pitchFamily="49" charset="0"/>
              </a:rPr>
              <a:t>rator</a:t>
            </a:r>
            <a:r>
              <a:rPr lang="en-US" sz="2800" b="1" dirty="0">
                <a:latin typeface="Courier New" pitchFamily="49" charset="0"/>
              </a:rPr>
              <a:t> rand)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(or (occurs-free? </a:t>
            </a:r>
            <a:r>
              <a:rPr lang="en-US" sz="2800" b="1" dirty="0" err="1">
                <a:latin typeface="Courier New" pitchFamily="49" charset="0"/>
              </a:rPr>
              <a:t>var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</a:rPr>
              <a:t>rator</a:t>
            </a:r>
            <a:r>
              <a:rPr lang="en-US" sz="28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(occurs-free? </a:t>
            </a:r>
            <a:r>
              <a:rPr lang="en-US" sz="2800" b="1" dirty="0" err="1">
                <a:latin typeface="Courier New" pitchFamily="49" charset="0"/>
              </a:rPr>
              <a:t>var</a:t>
            </a:r>
            <a:r>
              <a:rPr lang="en-US" sz="2800" b="1" dirty="0">
                <a:latin typeface="Courier New" pitchFamily="49" charset="0"/>
              </a:rPr>
              <a:t> rand))]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)))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851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152400"/>
            <a:ext cx="7772400" cy="685800"/>
          </a:xfrm>
        </p:spPr>
        <p:txBody>
          <a:bodyPr/>
          <a:lstStyle/>
          <a:p>
            <a:r>
              <a:rPr lang="en-US" dirty="0"/>
              <a:t>		Syntax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sz="3200" dirty="0">
                <a:sym typeface="Wingdings" panose="05000000000000000000" pitchFamily="2" charset="2"/>
              </a:rPr>
              <a:t>Semantics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4114800"/>
          </a:xfrm>
        </p:spPr>
        <p:txBody>
          <a:bodyPr/>
          <a:lstStyle/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define-datatype</a:t>
            </a:r>
            <a:r>
              <a:rPr lang="en-US" sz="3000" dirty="0"/>
              <a:t> and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parse-exp</a:t>
            </a:r>
            <a:r>
              <a:rPr lang="en-US" sz="3000" dirty="0"/>
              <a:t> give us a way to get from a concrete representation of program syntax to a more abstract one. </a:t>
            </a:r>
          </a:p>
          <a:p>
            <a:r>
              <a:rPr lang="en-US" sz="3000" dirty="0"/>
              <a:t>Now we want to get the meaning (interpretation).</a:t>
            </a:r>
          </a:p>
          <a:p>
            <a:r>
              <a:rPr lang="en-US" sz="3000" dirty="0"/>
              <a:t>How do we implement lexical scoping with first-class procedures?</a:t>
            </a:r>
          </a:p>
          <a:p>
            <a:r>
              <a:rPr lang="en-US" sz="3000" dirty="0"/>
              <a:t>First question:  How to represent the bindings of data to variables?</a:t>
            </a:r>
          </a:p>
          <a:p>
            <a:r>
              <a:rPr lang="en-US" sz="3000" dirty="0"/>
              <a:t>We will spend a couple of class days taking an abstract look at this, then we will look at concrete implementations of environments</a:t>
            </a:r>
          </a:p>
        </p:txBody>
      </p:sp>
    </p:spTree>
    <p:extLst>
      <p:ext uri="{BB962C8B-B14F-4D97-AF65-F5344CB8AC3E}">
        <p14:creationId xmlns:p14="http://schemas.microsoft.com/office/powerpoint/2010/main" val="87205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4657725"/>
            <a:ext cx="8839200" cy="1362075"/>
          </a:xfrm>
        </p:spPr>
        <p:txBody>
          <a:bodyPr/>
          <a:lstStyle/>
          <a:p>
            <a:r>
              <a:rPr lang="en-US" dirty="0"/>
              <a:t> environments  and closures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52400" y="2209800"/>
            <a:ext cx="8839200" cy="1817687"/>
          </a:xfrm>
        </p:spPr>
        <p:txBody>
          <a:bodyPr/>
          <a:lstStyle/>
          <a:p>
            <a:r>
              <a:rPr lang="en-US" sz="2800" dirty="0">
                <a:solidFill>
                  <a:srgbClr val="00FF00"/>
                </a:solidFill>
              </a:rPr>
              <a:t>Some data structures behind Scheme's execution mechanism</a:t>
            </a:r>
            <a:br>
              <a:rPr lang="en-US" sz="2800" dirty="0">
                <a:solidFill>
                  <a:srgbClr val="00FF00"/>
                </a:solidFill>
              </a:rPr>
            </a:br>
            <a:br>
              <a:rPr lang="en-US" sz="2800" dirty="0">
                <a:solidFill>
                  <a:srgbClr val="00FF00"/>
                </a:solidFill>
              </a:rPr>
            </a:br>
            <a:endParaRPr lang="en-US" sz="2800" dirty="0">
              <a:solidFill>
                <a:srgbClr val="00FF00"/>
              </a:solidFill>
            </a:endParaRPr>
          </a:p>
          <a:p>
            <a:pPr algn="ctr"/>
            <a:r>
              <a:rPr lang="en-US" sz="2600" dirty="0"/>
              <a:t>Many students have found this to be a difficult topic.  </a:t>
            </a:r>
            <a:br>
              <a:rPr lang="en-US" sz="2600" dirty="0"/>
            </a:br>
            <a:r>
              <a:rPr lang="en-US" sz="2600" dirty="0"/>
              <a:t>We will spend  today, the next class meeting,  and perhaps part of the one after that on it. </a:t>
            </a:r>
          </a:p>
          <a:p>
            <a:pPr algn="ctr"/>
            <a:r>
              <a:rPr lang="en-US" sz="2600" b="1" dirty="0">
                <a:solidFill>
                  <a:srgbClr val="00FF00"/>
                </a:solidFill>
              </a:rPr>
              <a:t>Don't allow yourself to get lost during either class! </a:t>
            </a:r>
            <a:r>
              <a:rPr lang="en-US" sz="2600" dirty="0"/>
              <a:t> </a:t>
            </a:r>
            <a:br>
              <a:rPr lang="en-US" sz="2600" dirty="0"/>
            </a:br>
            <a:r>
              <a:rPr lang="en-US" sz="2600" b="1" dirty="0">
                <a:solidFill>
                  <a:srgbClr val="FFFF00"/>
                </a:solidFill>
              </a:rPr>
              <a:t>Ask instead!</a:t>
            </a:r>
            <a:br>
              <a:rPr lang="en-US" sz="2600" b="1" dirty="0">
                <a:solidFill>
                  <a:srgbClr val="FFFF00"/>
                </a:solidFill>
              </a:rPr>
            </a:br>
            <a:endParaRPr lang="en-US" sz="2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033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763000" cy="838200"/>
          </a:xfrm>
        </p:spPr>
        <p:txBody>
          <a:bodyPr/>
          <a:lstStyle/>
          <a:p>
            <a:r>
              <a:rPr lang="en-US" sz="4000"/>
              <a:t>Variable bindings and environments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15400" cy="4953000"/>
          </a:xfrm>
        </p:spPr>
        <p:txBody>
          <a:bodyPr/>
          <a:lstStyle/>
          <a:p>
            <a:r>
              <a:rPr lang="en-US" sz="2800" dirty="0"/>
              <a:t>An </a:t>
            </a:r>
            <a:r>
              <a:rPr lang="en-US" sz="2800" b="1" dirty="0">
                <a:solidFill>
                  <a:srgbClr val="00D609"/>
                </a:solidFill>
              </a:rPr>
              <a:t>environment</a:t>
            </a:r>
            <a:r>
              <a:rPr lang="en-US" sz="2800" dirty="0">
                <a:solidFill>
                  <a:srgbClr val="00D609"/>
                </a:solidFill>
              </a:rPr>
              <a:t> </a:t>
            </a:r>
            <a:r>
              <a:rPr lang="en-US" sz="2800" dirty="0"/>
              <a:t>is a table of variable names (symbols) and their associated values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2628900" y="2667000"/>
          <a:ext cx="2133600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#t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xyz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"xyz"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j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28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763000" cy="838200"/>
          </a:xfrm>
        </p:spPr>
        <p:txBody>
          <a:bodyPr/>
          <a:lstStyle/>
          <a:p>
            <a:r>
              <a:rPr lang="en-US" sz="4000"/>
              <a:t>Variable bindings and environments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915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The </a:t>
            </a:r>
            <a:r>
              <a:rPr lang="en-US" sz="3200" dirty="0">
                <a:solidFill>
                  <a:srgbClr val="00FF00"/>
                </a:solidFill>
              </a:rPr>
              <a:t>global</a:t>
            </a:r>
            <a:r>
              <a:rPr lang="en-US" sz="3200" dirty="0"/>
              <a:t> (top-level) </a:t>
            </a:r>
            <a:r>
              <a:rPr lang="en-US" dirty="0">
                <a:solidFill>
                  <a:srgbClr val="00FF00"/>
                </a:solidFill>
              </a:rPr>
              <a:t>environment</a:t>
            </a:r>
            <a:r>
              <a:rPr lang="en-US" sz="3200" dirty="0"/>
              <a:t> is dynamic;  symbols are added to the environment </a:t>
            </a:r>
            <a:r>
              <a:rPr lang="en-US" sz="3200" i="1" dirty="0"/>
              <a:t>via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00FF00"/>
                </a:solidFill>
              </a:rPr>
              <a:t>define</a:t>
            </a:r>
            <a:r>
              <a:rPr lang="en-US" sz="3200" dirty="0"/>
              <a:t> 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the values of symbols are changed </a:t>
            </a:r>
            <a:r>
              <a:rPr lang="en-US" sz="3200" i="1" dirty="0"/>
              <a:t>via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00FF00"/>
                </a:solidFill>
              </a:rPr>
              <a:t>set</a:t>
            </a:r>
            <a:r>
              <a:rPr lang="en-US" b="1" dirty="0">
                <a:solidFill>
                  <a:srgbClr val="00FF00"/>
                </a:solidFill>
              </a:rPr>
              <a:t>!</a:t>
            </a:r>
            <a:r>
              <a:rPr lang="en-US" sz="3200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45157"/>
              </p:ext>
            </p:extLst>
          </p:nvPr>
        </p:nvGraphicFramePr>
        <p:xfrm>
          <a:off x="1905000" y="3048000"/>
          <a:ext cx="2133600" cy="2331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car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+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nip Diagonal Corner Rectangle 1"/>
          <p:cNvSpPr/>
          <p:nvPr/>
        </p:nvSpPr>
        <p:spPr>
          <a:xfrm>
            <a:off x="5181600" y="2819400"/>
            <a:ext cx="2362200" cy="1524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However </a:t>
            </a:r>
            <a:r>
              <a:rPr lang="en-US" b="1" dirty="0"/>
              <a:t>car</a:t>
            </a:r>
            <a:r>
              <a:rPr lang="en-US" dirty="0"/>
              <a:t> proc is represented</a:t>
            </a:r>
          </a:p>
          <a:p>
            <a:pPr algn="ctr"/>
            <a:endParaRPr lang="en-US" dirty="0"/>
          </a:p>
        </p:txBody>
      </p:sp>
      <p:sp>
        <p:nvSpPr>
          <p:cNvPr id="6" name="Snip Diagonal Corner Rectangle 5"/>
          <p:cNvSpPr/>
          <p:nvPr/>
        </p:nvSpPr>
        <p:spPr>
          <a:xfrm>
            <a:off x="5446059" y="4648200"/>
            <a:ext cx="2362200" cy="1524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However </a:t>
            </a:r>
            <a:r>
              <a:rPr lang="en-US" b="1" dirty="0"/>
              <a:t>+ </a:t>
            </a:r>
            <a:r>
              <a:rPr lang="en-US" dirty="0"/>
              <a:t>proc is represented</a:t>
            </a:r>
          </a:p>
          <a:p>
            <a:pPr algn="ctr"/>
            <a:endParaRPr lang="en-US" dirty="0"/>
          </a:p>
        </p:txBody>
      </p:sp>
      <p:cxnSp>
        <p:nvCxnSpPr>
          <p:cNvPr id="5" name="Elbow Connector 4"/>
          <p:cNvCxnSpPr/>
          <p:nvPr/>
        </p:nvCxnSpPr>
        <p:spPr>
          <a:xfrm>
            <a:off x="3124200" y="3429000"/>
            <a:ext cx="2057400" cy="335280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3124200" y="4038600"/>
            <a:ext cx="2321859" cy="1066800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33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CSSE 304   Days 16-17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914400"/>
            <a:ext cx="8686800" cy="2133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Environments and  Closures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060" y="1828800"/>
            <a:ext cx="5140280" cy="490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19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763000" cy="838200"/>
          </a:xfrm>
        </p:spPr>
        <p:txBody>
          <a:bodyPr/>
          <a:lstStyle/>
          <a:p>
            <a:r>
              <a:rPr lang="en-US" sz="4000" dirty="0"/>
              <a:t>Variable bindings and environments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915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TSPL section 2.9 says: </a:t>
            </a:r>
            <a:br>
              <a:rPr lang="en-US" dirty="0"/>
            </a:br>
            <a:r>
              <a:rPr lang="en-US" sz="2800" i="1" dirty="0"/>
              <a:t>Variables must be defined before they can be assigned</a:t>
            </a:r>
            <a:endParaRPr lang="en-US" i="1" dirty="0"/>
          </a:p>
          <a:p>
            <a:pPr>
              <a:lnSpc>
                <a:spcPct val="90000"/>
              </a:lnSpc>
            </a:pPr>
            <a:r>
              <a:rPr lang="en-US" dirty="0"/>
              <a:t>But in many Scheme </a:t>
            </a:r>
            <a:br>
              <a:rPr lang="en-US" dirty="0"/>
            </a:br>
            <a:r>
              <a:rPr lang="en-US" dirty="0"/>
              <a:t>versions (including </a:t>
            </a:r>
            <a:r>
              <a:rPr lang="en-US" i="1" dirty="0"/>
              <a:t>Chez</a:t>
            </a:r>
            <a:r>
              <a:rPr lang="en-US" dirty="0"/>
              <a:t>) ,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rgbClr val="00FF00"/>
                </a:solidFill>
              </a:rPr>
              <a:t>set!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of a previously undefined</a:t>
            </a:r>
            <a:br>
              <a:rPr lang="en-US" dirty="0"/>
            </a:br>
            <a:r>
              <a:rPr lang="en-US" dirty="0"/>
              <a:t> variable actually defines it.</a:t>
            </a:r>
          </a:p>
          <a:p>
            <a:pPr>
              <a:lnSpc>
                <a:spcPct val="90000"/>
              </a:lnSpc>
            </a:pPr>
            <a:r>
              <a:rPr lang="en-US" dirty="0"/>
              <a:t>Thus at the top level, </a:t>
            </a:r>
            <a:r>
              <a:rPr lang="en-US" b="1" dirty="0">
                <a:solidFill>
                  <a:srgbClr val="00FF00"/>
                </a:solidFill>
              </a:rPr>
              <a:t>define</a:t>
            </a:r>
            <a:r>
              <a:rPr lang="en-US" dirty="0"/>
              <a:t> and </a:t>
            </a:r>
            <a:r>
              <a:rPr lang="en-US" b="1" dirty="0">
                <a:solidFill>
                  <a:srgbClr val="00FF00"/>
                </a:solidFill>
              </a:rPr>
              <a:t>set!</a:t>
            </a:r>
            <a:r>
              <a:rPr lang="en-US" dirty="0"/>
              <a:t> seem to be equivalent, although really they should be used for different things.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Your interpreter will only be required to implement set! for defined variables.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3C3E2B-4140-4F28-846A-61B668EA1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905000"/>
            <a:ext cx="3208867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2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58588"/>
            <a:ext cx="7772400" cy="690750"/>
          </a:xfrm>
        </p:spPr>
        <p:txBody>
          <a:bodyPr/>
          <a:lstStyle/>
          <a:p>
            <a:r>
              <a:rPr lang="en-US" dirty="0"/>
              <a:t>local environments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219200"/>
            <a:ext cx="8382000" cy="2209800"/>
          </a:xfrm>
        </p:spPr>
        <p:txBody>
          <a:bodyPr/>
          <a:lstStyle/>
          <a:p>
            <a:r>
              <a:rPr lang="en-US" sz="2400" dirty="0"/>
              <a:t>When a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lambda</a:t>
            </a:r>
            <a:r>
              <a:rPr lang="en-US" sz="2400" dirty="0"/>
              <a:t>-defined procedure is applied to arguments (also when a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400" dirty="0"/>
              <a:t>,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let*</a:t>
            </a:r>
            <a:r>
              <a:rPr lang="en-US" sz="2400" dirty="0"/>
              <a:t>, or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letrec</a:t>
            </a:r>
            <a:r>
              <a:rPr lang="en-US" sz="2400" b="1" dirty="0"/>
              <a:t> </a:t>
            </a:r>
            <a:r>
              <a:rPr lang="en-US" sz="2400" dirty="0"/>
              <a:t>is executed), a new </a:t>
            </a:r>
            <a:r>
              <a:rPr lang="en-US" sz="2400" b="1" dirty="0">
                <a:solidFill>
                  <a:srgbClr val="00FF00"/>
                </a:solidFill>
              </a:rPr>
              <a:t>local environment</a:t>
            </a:r>
            <a:r>
              <a:rPr lang="en-US" sz="2400" dirty="0"/>
              <a:t> is created to hold the bindings of the variables that are defined at that level.</a:t>
            </a:r>
          </a:p>
          <a:p>
            <a:r>
              <a:rPr lang="en-US" sz="2400" dirty="0"/>
              <a:t>When Scheme evaluates an expression, there is always a current local environment.  If the expression is outside of all lambdas, lets, let*s, and </a:t>
            </a:r>
            <a:r>
              <a:rPr lang="en-US" sz="2400" dirty="0" err="1"/>
              <a:t>letrecs</a:t>
            </a:r>
            <a:r>
              <a:rPr lang="en-US" sz="2400" dirty="0"/>
              <a:t>, </a:t>
            </a:r>
            <a:r>
              <a:rPr lang="en-US" sz="2400" dirty="0" err="1"/>
              <a:t>letrecs</a:t>
            </a:r>
            <a:r>
              <a:rPr lang="en-US" sz="2400" dirty="0"/>
              <a:t>, that current local env. is null.</a:t>
            </a:r>
          </a:p>
        </p:txBody>
      </p:sp>
      <p:pic>
        <p:nvPicPr>
          <p:cNvPr id="7987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81200" y="4208462"/>
            <a:ext cx="4718924" cy="2708275"/>
          </a:xfrm>
          <a:noFill/>
          <a:ln/>
        </p:spPr>
      </p:pic>
      <p:sp>
        <p:nvSpPr>
          <p:cNvPr id="5" name="TextBox 4"/>
          <p:cNvSpPr txBox="1"/>
          <p:nvPr/>
        </p:nvSpPr>
        <p:spPr>
          <a:xfrm>
            <a:off x="3124200" y="556260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057496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sz="3600" dirty="0"/>
              <a:t>Evaluate a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3600" dirty="0"/>
              <a:t> expression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04800" y="762000"/>
            <a:ext cx="9601200" cy="6096000"/>
          </a:xfrm>
        </p:spPr>
        <p:txBody>
          <a:bodyPr/>
          <a:lstStyle/>
          <a:p>
            <a:pPr marL="1009650" lvl="1" indent="-609600">
              <a:lnSpc>
                <a:spcPct val="90000"/>
              </a:lnSpc>
              <a:buFont typeface="+mj-lt"/>
              <a:buAutoNum type="alphaLcPeriod"/>
            </a:pPr>
            <a:r>
              <a:rPr lang="en-US" dirty="0"/>
              <a:t>Evaluate (in the current local environment) the expressions to get the values to be assigned 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/>
              <a:t> variables</a:t>
            </a:r>
          </a:p>
          <a:p>
            <a:pPr marL="1009650" lvl="1" indent="-609600">
              <a:lnSpc>
                <a:spcPct val="90000"/>
              </a:lnSpc>
              <a:buFont typeface="+mj-lt"/>
              <a:buAutoNum type="alphaLcPeriod"/>
            </a:pPr>
            <a:r>
              <a:rPr lang="en-US" dirty="0"/>
              <a:t>Create a new local environment with bindings for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/>
              <a:t> variables.  Its "enclosing environment" pointer points to the current environment.</a:t>
            </a:r>
          </a:p>
          <a:p>
            <a:pPr marL="1009650" lvl="1" indent="-609600">
              <a:lnSpc>
                <a:spcPct val="90000"/>
              </a:lnSpc>
              <a:buFont typeface="+mj-lt"/>
              <a:buAutoNum type="alphaLcPeriod"/>
            </a:pPr>
            <a:r>
              <a:rPr lang="en-US" dirty="0"/>
              <a:t>Evaluate the body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dirty="0"/>
              <a:t> in this new environment.</a:t>
            </a:r>
            <a:br>
              <a:rPr lang="en-US" sz="2400" dirty="0"/>
            </a:br>
            <a:endParaRPr lang="en-US" sz="10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(define a 5)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(let ([z (+ a 3)]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         [t 7])</a:t>
            </a:r>
            <a:b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      (let ([y (+ z a)])</a:t>
            </a:r>
            <a:b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        (list a t z y)))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210345-0C57-4EBC-889C-00058F415ED9}"/>
              </a:ext>
            </a:extLst>
          </p:cNvPr>
          <p:cNvSpPr txBox="1"/>
          <p:nvPr/>
        </p:nvSpPr>
        <p:spPr>
          <a:xfrm>
            <a:off x="6553200" y="3581400"/>
            <a:ext cx="2590800" cy="240065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</a:rPr>
              <a:t>“Evaluate </a:t>
            </a:r>
            <a:r>
              <a:rPr lang="en-US" sz="2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2500" dirty="0">
                <a:solidFill>
                  <a:schemeClr val="bg1"/>
                </a:solidFill>
              </a:rPr>
              <a:t> in </a:t>
            </a:r>
            <a:r>
              <a:rPr lang="en-US" sz="2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2500" b="1" dirty="0">
                <a:solidFill>
                  <a:schemeClr val="bg1"/>
                </a:solidFill>
              </a:rPr>
              <a:t>v</a:t>
            </a:r>
            <a:r>
              <a:rPr lang="en-US" sz="2500" dirty="0">
                <a:solidFill>
                  <a:schemeClr val="bg1"/>
                </a:solidFill>
              </a:rPr>
              <a:t>” means “evaluate </a:t>
            </a:r>
            <a:r>
              <a:rPr lang="en-US" sz="2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sz="2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500" dirty="0">
                <a:solidFill>
                  <a:schemeClr val="bg1"/>
                </a:solidFill>
              </a:rPr>
              <a:t> with </a:t>
            </a:r>
            <a:r>
              <a:rPr lang="en-US" sz="25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sz="2500" dirty="0">
                <a:solidFill>
                  <a:schemeClr val="bg1"/>
                </a:solidFill>
              </a:rPr>
              <a:t> as the current environment.</a:t>
            </a:r>
            <a:r>
              <a:rPr lang="en-US" sz="2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85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/>
              <a:t>Interlude</a:t>
            </a:r>
            <a:endParaRPr lang="en-US" dirty="0"/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27075"/>
            <a:ext cx="9144000" cy="7350125"/>
          </a:xfrm>
        </p:spPr>
        <p:txBody>
          <a:bodyPr/>
          <a:lstStyle/>
          <a:p>
            <a:pPr eaLnBrk="1" hangingPunct="1">
              <a:spcAft>
                <a:spcPts val="600"/>
              </a:spcAft>
              <a:buFont typeface="Wingdings" pitchFamily="2" charset="2"/>
              <a:buNone/>
              <a:defRPr/>
            </a:pPr>
            <a:r>
              <a:rPr lang="en-US" dirty="0"/>
              <a:t> Tom </a:t>
            </a:r>
            <a:r>
              <a:rPr lang="en-US" dirty="0" err="1"/>
              <a:t>Swifties</a:t>
            </a:r>
            <a:r>
              <a:rPr lang="en-US" dirty="0"/>
              <a:t> (most are from Wikipedia):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2200" dirty="0"/>
              <a:t>"Who left the toilet seat down?" Tom asked peevishly. 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2200" dirty="0"/>
              <a:t>"I'll never again put my arm in a lion's mouth," Tom said off-handedly. 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2200" dirty="0"/>
              <a:t>"Can I go looking for the Holy Grail again?" Tom requested. 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2200" dirty="0"/>
              <a:t>"I unclogged the drain with a vacuum cleaner," Tom said succinctly. 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2200" dirty="0"/>
              <a:t>"We just struck oil!" Tom gushed. 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2200" dirty="0"/>
              <a:t>"They had to amputate them both at the ankles," Tom said </a:t>
            </a:r>
            <a:r>
              <a:rPr lang="en-US" sz="2200" dirty="0" err="1"/>
              <a:t>defeatedly</a:t>
            </a:r>
            <a:r>
              <a:rPr lang="en-US" sz="2200" dirty="0"/>
              <a:t>. 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2200" dirty="0"/>
              <a:t>"Who discovered radium?" asked Marie curiously. 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2200" dirty="0"/>
              <a:t>"Hurry up and get to the back of the ship," Tom said sternly. 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2200" dirty="0"/>
              <a:t>"Who put the moss in the bog again?" asked Tom repeatedly. </a:t>
            </a:r>
          </a:p>
          <a:p>
            <a:pPr eaLnBrk="1" hangingPunct="1">
              <a:spcBef>
                <a:spcPts val="300"/>
              </a:spcBef>
              <a:spcAft>
                <a:spcPts val="300"/>
              </a:spcAft>
              <a:buNone/>
              <a:defRPr/>
            </a:pPr>
            <a:r>
              <a:rPr lang="en-US" sz="2200" dirty="0"/>
              <a:t>"A word that contains all five English vowels plus y? And I suppose you want them to  appear in alphabetical order!" said Tom facetiously. </a:t>
            </a:r>
          </a:p>
          <a:p>
            <a:pPr indent="-284163" eaLnBrk="1" hangingPunct="1">
              <a:spcBef>
                <a:spcPts val="300"/>
              </a:spcBef>
              <a:spcAft>
                <a:spcPts val="0"/>
              </a:spcAft>
              <a:buNone/>
              <a:defRPr/>
            </a:pPr>
            <a:r>
              <a:rPr lang="en-US" sz="2200" dirty="0"/>
              <a:t>"The robber is coming down the stairs", Tom said condescendingly.</a:t>
            </a:r>
          </a:p>
          <a:p>
            <a:pPr indent="-284163" eaLnBrk="1" hangingPunct="1">
              <a:spcBef>
                <a:spcPts val="0"/>
              </a:spcBef>
              <a:spcAft>
                <a:spcPts val="300"/>
              </a:spcAft>
              <a:buNone/>
              <a:defRPr/>
            </a:pPr>
            <a:r>
              <a:rPr lang="en-US" sz="2200" dirty="0"/>
              <a:t>"</a:t>
            </a:r>
            <a:r>
              <a:rPr lang="en-US" sz="2200" dirty="0" err="1"/>
              <a:t>Nnnn</a:t>
            </a:r>
            <a:r>
              <a:rPr lang="en-US" sz="2200" dirty="0"/>
              <a:t>", Tom murmured forensically. 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21681538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Procedures (closures)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534400" cy="3598863"/>
          </a:xfrm>
        </p:spPr>
        <p:txBody>
          <a:bodyPr/>
          <a:lstStyle/>
          <a:p>
            <a:r>
              <a:rPr lang="en-US" sz="3600" dirty="0"/>
              <a:t>When a lambda-expression is evaluated, what is returned?</a:t>
            </a:r>
          </a:p>
          <a:p>
            <a:r>
              <a:rPr lang="en-US" sz="3600" dirty="0"/>
              <a:t>When does the body of a lambda-expression get evaluated?</a:t>
            </a:r>
          </a:p>
          <a:p>
            <a:r>
              <a:rPr lang="en-US" sz="3600" dirty="0"/>
              <a:t>What kind of info needs to be stored in a procedure?</a:t>
            </a:r>
          </a:p>
          <a:p>
            <a:r>
              <a:rPr lang="en-US" sz="3600" dirty="0"/>
              <a:t>What happens when a procedure is applied?</a:t>
            </a:r>
            <a:endParaRPr lang="en-US" dirty="0"/>
          </a:p>
          <a:p>
            <a:pPr algn="ctr">
              <a:buNone/>
            </a:pPr>
            <a:r>
              <a:rPr lang="en-US" b="1" dirty="0">
                <a:solidFill>
                  <a:srgbClr val="00FF00"/>
                </a:solidFill>
              </a:rPr>
              <a:t>(Answers on the next few slides)</a:t>
            </a:r>
          </a:p>
        </p:txBody>
      </p:sp>
    </p:spTree>
    <p:extLst>
      <p:ext uri="{BB962C8B-B14F-4D97-AF65-F5344CB8AC3E}">
        <p14:creationId xmlns:p14="http://schemas.microsoft.com/office/powerpoint/2010/main" val="552857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Procedures (closures)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1524000"/>
            <a:ext cx="7315200" cy="182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Whenever a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sz="2800" dirty="0"/>
              <a:t> expression is evaluated, a procedure (also known as a </a:t>
            </a:r>
            <a:r>
              <a:rPr lang="en-US" sz="2800" b="1" dirty="0"/>
              <a:t>closure</a:t>
            </a:r>
            <a:r>
              <a:rPr lang="en-US" sz="2800" dirty="0"/>
              <a:t>) is created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 closure consists of three parts.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Note that a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sz="2800" dirty="0"/>
              <a:t> expression is </a:t>
            </a:r>
            <a:r>
              <a:rPr lang="en-US" sz="2800" i="1" dirty="0"/>
              <a:t>not </a:t>
            </a:r>
            <a:r>
              <a:rPr lang="en-US" sz="2800" dirty="0"/>
              <a:t>a procedure.  What is it?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00FF00"/>
                </a:solidFill>
              </a:rPr>
              <a:t>Is the body of a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sz="2800" b="1" dirty="0">
                <a:solidFill>
                  <a:srgbClr val="00FF00"/>
                </a:solidFill>
              </a:rPr>
              <a:t> expression ever evaluated during the evaluation of 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sz="2800" b="1" dirty="0">
                <a:solidFill>
                  <a:srgbClr val="00FF00"/>
                </a:solidFill>
              </a:rPr>
              <a:t>?</a:t>
            </a:r>
          </a:p>
        </p:txBody>
      </p:sp>
      <p:pic>
        <p:nvPicPr>
          <p:cNvPr id="6144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81000" y="2971800"/>
            <a:ext cx="8666163" cy="106997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77479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r>
              <a:rPr lang="en-US" sz="4000" dirty="0"/>
              <a:t>Procedure application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762000"/>
            <a:ext cx="8610600" cy="59436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The expressions for the procedure and arguments are evaluated.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A new local environment is created: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200" dirty="0"/>
              <a:t>Each variable from the procedure's formal parameter list is bound to the corresponding value from the actual argument list.  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200" dirty="0"/>
              <a:t>The new local environment's "pointer to an enclosing local environment" is set to be a copy of the local environment pointer that is the third part of the closure.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The body of the procedure is evaluated in this new local environment. If a variable is not found in local environment, look in the global environment.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/>
              <a:t>Simple Example: </a:t>
            </a:r>
            <a:br>
              <a:rPr lang="en-US" sz="2400" dirty="0"/>
            </a:br>
            <a:endParaRPr lang="en-US" sz="2400" dirty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&gt; 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(define add2 </a:t>
            </a:r>
            <a:b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   (lambda (car) </a:t>
            </a:r>
            <a:b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      (+ car 2)))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(add2 17)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400" dirty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0100" y="4361881"/>
            <a:ext cx="4000500" cy="2022092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200" b="1" dirty="0">
                <a:solidFill>
                  <a:srgbClr val="FFFF00"/>
                </a:solidFill>
              </a:rPr>
              <a:t>I will draw pictures on the board and verbally describe what is going on.  Much of that verbal explanation appears on the  next two slides.  You should read them later.</a:t>
            </a:r>
          </a:p>
        </p:txBody>
      </p:sp>
    </p:spTree>
    <p:extLst>
      <p:ext uri="{BB962C8B-B14F-4D97-AF65-F5344CB8AC3E}">
        <p14:creationId xmlns:p14="http://schemas.microsoft.com/office/powerpoint/2010/main" val="397848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sz="4000"/>
              <a:t>Simple Example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14400"/>
            <a:ext cx="89154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>
                <a:solidFill>
                  <a:srgbClr val="00FF00"/>
                </a:solidFill>
                <a:latin typeface="Courier New" pitchFamily="49" charset="0"/>
              </a:rPr>
              <a:t>(define add2 (lambda (car) (+ car 2)))</a:t>
            </a:r>
            <a:endParaRPr lang="en-US" sz="2800" dirty="0">
              <a:solidFill>
                <a:srgbClr val="00FF00"/>
              </a:solidFill>
            </a:endParaRPr>
          </a:p>
          <a:p>
            <a:r>
              <a:rPr lang="en-US" sz="2400" dirty="0"/>
              <a:t>The evaluation of the </a:t>
            </a:r>
            <a:r>
              <a:rPr lang="en-US" sz="2400" b="1" dirty="0"/>
              <a:t>lambda</a:t>
            </a:r>
            <a:r>
              <a:rPr lang="en-US" sz="2400" dirty="0"/>
              <a:t>-expression produces a closure like this: </a:t>
            </a:r>
          </a:p>
        </p:txBody>
      </p:sp>
      <p:pic>
        <p:nvPicPr>
          <p:cNvPr id="6349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124200" y="1901825"/>
            <a:ext cx="5715000" cy="1069975"/>
          </a:xfrm>
          <a:noFill/>
          <a:ln/>
        </p:spPr>
      </p:pic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52400" y="3124200"/>
            <a:ext cx="86868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charset="0"/>
              </a:rPr>
              <a:t> Because the </a:t>
            </a:r>
            <a:r>
              <a:rPr lang="en-US" sz="2800" b="1" dirty="0">
                <a:solidFill>
                  <a:srgbClr val="00FF00"/>
                </a:solidFill>
                <a:latin typeface="Arial" charset="0"/>
              </a:rPr>
              <a:t>lambda</a:t>
            </a:r>
            <a:r>
              <a:rPr lang="en-US" sz="2800" dirty="0">
                <a:solidFill>
                  <a:schemeClr val="bg1"/>
                </a:solidFill>
                <a:latin typeface="Arial" charset="0"/>
              </a:rPr>
              <a:t>-expression has no lexically-enclosing bindings, the environment pointer in this closure is null.</a:t>
            </a:r>
          </a:p>
          <a:p>
            <a:pPr>
              <a:spcBef>
                <a:spcPct val="25000"/>
              </a:spcBef>
              <a:buFontTx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charset="0"/>
              </a:rPr>
              <a:t> The </a:t>
            </a:r>
            <a:r>
              <a:rPr lang="en-US" sz="2800" b="1" dirty="0">
                <a:solidFill>
                  <a:srgbClr val="00FF00"/>
                </a:solidFill>
                <a:latin typeface="Arial" charset="0"/>
              </a:rPr>
              <a:t>define</a:t>
            </a:r>
            <a:r>
              <a:rPr lang="en-US" sz="2800" dirty="0">
                <a:solidFill>
                  <a:schemeClr val="bg1"/>
                </a:solidFill>
                <a:latin typeface="Arial" charset="0"/>
              </a:rPr>
              <a:t> adds an entry for </a:t>
            </a:r>
            <a:r>
              <a:rPr lang="en-US" sz="2800" i="1" dirty="0">
                <a:solidFill>
                  <a:schemeClr val="bg1"/>
                </a:solidFill>
                <a:latin typeface="Arial" charset="0"/>
              </a:rPr>
              <a:t>add2</a:t>
            </a:r>
            <a:r>
              <a:rPr lang="en-US" sz="2800" dirty="0">
                <a:solidFill>
                  <a:schemeClr val="bg1"/>
                </a:solidFill>
                <a:latin typeface="Arial" charset="0"/>
              </a:rPr>
              <a:t> to the global environment, whose value is this procedure.</a:t>
            </a:r>
          </a:p>
          <a:p>
            <a:pPr>
              <a:spcBef>
                <a:spcPct val="25000"/>
              </a:spcBef>
              <a:buFontTx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charset="0"/>
              </a:rPr>
              <a:t> Draw picture on the board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77200" y="632013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64638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066800"/>
          </a:xfrm>
        </p:spPr>
        <p:txBody>
          <a:bodyPr/>
          <a:lstStyle/>
          <a:p>
            <a:r>
              <a:rPr lang="en-US"/>
              <a:t>Simple Example (continued)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4864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(add2 17)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1800" dirty="0"/>
              <a:t>    </a:t>
            </a:r>
            <a:r>
              <a:rPr lang="en-US" sz="2400" dirty="0"/>
              <a:t> What happens when the procedure is applied?</a:t>
            </a:r>
            <a:br>
              <a:rPr lang="en-US" sz="2400" dirty="0"/>
            </a:br>
            <a:endParaRPr lang="en-US" sz="2400" dirty="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400" dirty="0"/>
              <a:t>First, the value of </a:t>
            </a:r>
            <a:r>
              <a:rPr lang="en-US" sz="2400" b="1" i="1" dirty="0">
                <a:solidFill>
                  <a:srgbClr val="00FF00"/>
                </a:solidFill>
              </a:rPr>
              <a:t>add2</a:t>
            </a:r>
            <a:r>
              <a:rPr lang="en-US" sz="2400" dirty="0"/>
              <a:t> is looked up in the (global) environment. The value of </a:t>
            </a:r>
            <a:r>
              <a:rPr lang="en-US" sz="2400" b="1" dirty="0">
                <a:solidFill>
                  <a:srgbClr val="00FF00"/>
                </a:solidFill>
              </a:rPr>
              <a:t>17</a:t>
            </a:r>
            <a:r>
              <a:rPr lang="en-US" sz="2400" dirty="0"/>
              <a:t> is itself.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400" dirty="0"/>
              <a:t>Now we create a new local environment, binding the local variable </a:t>
            </a:r>
            <a:r>
              <a:rPr lang="en-US" sz="2400" b="1" i="1" dirty="0">
                <a:solidFill>
                  <a:srgbClr val="00FF00"/>
                </a:solidFill>
              </a:rPr>
              <a:t>car</a:t>
            </a:r>
            <a:r>
              <a:rPr lang="en-US" sz="2400" dirty="0"/>
              <a:t> to the value 17.</a:t>
            </a:r>
            <a:br>
              <a:rPr lang="en-US" sz="2400" dirty="0"/>
            </a:br>
            <a:r>
              <a:rPr lang="en-US" sz="2400" dirty="0"/>
              <a:t>The enclosing environment pointer for this local environment is a copy of the closure's null environment pointer.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400" dirty="0"/>
              <a:t>Now we evaluate the body.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2400" dirty="0"/>
              <a:t>There is no </a:t>
            </a:r>
            <a:r>
              <a:rPr lang="en-US" sz="2400" b="1" i="1" dirty="0">
                <a:solidFill>
                  <a:srgbClr val="00FF00"/>
                </a:solidFill>
              </a:rPr>
              <a:t>+</a:t>
            </a:r>
            <a:r>
              <a:rPr lang="en-US" sz="2400" dirty="0"/>
              <a:t> in the local environment, and there is no enclosing environment, so we find </a:t>
            </a:r>
            <a:r>
              <a:rPr lang="en-US" sz="2400" b="1" i="1" dirty="0">
                <a:solidFill>
                  <a:srgbClr val="00FF00"/>
                </a:solidFill>
              </a:rPr>
              <a:t>+</a:t>
            </a:r>
            <a:r>
              <a:rPr lang="en-US" sz="2400" dirty="0"/>
              <a:t> in the global environment.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2400" dirty="0"/>
              <a:t>the value of </a:t>
            </a:r>
            <a:r>
              <a:rPr lang="en-US" sz="2400" i="1" dirty="0">
                <a:solidFill>
                  <a:srgbClr val="00FF00"/>
                </a:solidFill>
              </a:rPr>
              <a:t>car</a:t>
            </a:r>
            <a:r>
              <a:rPr lang="en-US" sz="2400" dirty="0"/>
              <a:t> ( which is 17) is found in the local environment.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sz="2400" dirty="0"/>
              <a:t>17 is added to 2 (primitive procedures such as </a:t>
            </a:r>
            <a:r>
              <a:rPr lang="en-US" sz="2400" i="1" dirty="0">
                <a:solidFill>
                  <a:schemeClr val="accent1"/>
                </a:solidFill>
              </a:rPr>
              <a:t>+</a:t>
            </a:r>
            <a:r>
              <a:rPr lang="en-US" sz="2400" dirty="0"/>
              <a:t> are applied without making any new environments).</a:t>
            </a:r>
          </a:p>
        </p:txBody>
      </p:sp>
    </p:spTree>
    <p:extLst>
      <p:ext uri="{BB962C8B-B14F-4D97-AF65-F5344CB8AC3E}">
        <p14:creationId xmlns:p14="http://schemas.microsoft.com/office/powerpoint/2010/main" val="237246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dirty="0"/>
              <a:t>Diagram notation (use it!)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7772400" cy="51054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 local environment has two parts:</a:t>
            </a:r>
            <a:r>
              <a:rPr lang="en-US" dirty="0">
                <a:solidFill>
                  <a:srgbClr val="00FF00"/>
                </a:solidFill>
              </a:rPr>
              <a:t> 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00FF00"/>
                </a:solidFill>
              </a:rPr>
              <a:t>table</a:t>
            </a:r>
            <a:r>
              <a:rPr lang="en-US" dirty="0"/>
              <a:t> of bindings of variables to values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00FF00"/>
                </a:solidFill>
              </a:rPr>
              <a:t>pointer</a:t>
            </a:r>
            <a:r>
              <a:rPr lang="en-US" dirty="0"/>
              <a:t> to the enclosing local environment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 closure has three parts</a:t>
            </a:r>
          </a:p>
          <a:p>
            <a:pPr lvl="1"/>
            <a:r>
              <a:rPr lang="en-US" dirty="0"/>
              <a:t>List of </a:t>
            </a:r>
            <a:r>
              <a:rPr lang="en-US" b="1" dirty="0">
                <a:solidFill>
                  <a:srgbClr val="00FF00"/>
                </a:solidFill>
              </a:rPr>
              <a:t>parameter</a:t>
            </a:r>
            <a:r>
              <a:rPr lang="en-US" dirty="0"/>
              <a:t> names</a:t>
            </a:r>
          </a:p>
          <a:p>
            <a:pPr lvl="1"/>
            <a:r>
              <a:rPr lang="en-US" b="1" dirty="0">
                <a:solidFill>
                  <a:srgbClr val="00FF00"/>
                </a:solidFill>
              </a:rPr>
              <a:t>Code</a:t>
            </a:r>
            <a:r>
              <a:rPr lang="en-US" dirty="0"/>
              <a:t> (the procedure's body)</a:t>
            </a:r>
          </a:p>
          <a:p>
            <a:pPr lvl="1"/>
            <a:r>
              <a:rPr lang="en-US" dirty="0"/>
              <a:t>A pointer to the </a:t>
            </a:r>
            <a:r>
              <a:rPr lang="en-US" b="1" dirty="0">
                <a:solidFill>
                  <a:srgbClr val="00FF00"/>
                </a:solidFill>
              </a:rPr>
              <a:t>environment</a:t>
            </a:r>
            <a:r>
              <a:rPr lang="en-US" dirty="0"/>
              <a:t> that was current when the closure was created.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486400" y="2895600"/>
            <a:ext cx="2819400" cy="1618104"/>
          </a:xfrm>
          <a:prstGeom prst="rect">
            <a:avLst/>
          </a:prstGeom>
          <a:noFill/>
          <a:ln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5615411" y="5374306"/>
            <a:ext cx="3247177" cy="1026494"/>
          </a:xfrm>
          <a:prstGeom prst="rect">
            <a:avLst/>
          </a:prstGeom>
          <a:noFill/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B9B65A-1674-40DC-9F39-6177BA4A6252}"/>
              </a:ext>
            </a:extLst>
          </p:cNvPr>
          <p:cNvSpPr txBox="1"/>
          <p:nvPr/>
        </p:nvSpPr>
        <p:spPr>
          <a:xfrm>
            <a:off x="7239000" y="1085671"/>
            <a:ext cx="1828800" cy="76944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bg1">
                    <a:lumMod val="95000"/>
                  </a:schemeClr>
                </a:solidFill>
              </a:rPr>
              <a:t>Begin Day 17 (Fall, 2019)</a:t>
            </a:r>
          </a:p>
        </p:txBody>
      </p:sp>
    </p:spTree>
    <p:extLst>
      <p:ext uri="{BB962C8B-B14F-4D97-AF65-F5344CB8AC3E}">
        <p14:creationId xmlns:p14="http://schemas.microsoft.com/office/powerpoint/2010/main" val="265568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dirty="0"/>
              <a:t>Use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bintree</a:t>
            </a:r>
            <a:r>
              <a:rPr lang="en-US" dirty="0"/>
              <a:t> datatype object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3733800"/>
            <a:ext cx="7010400" cy="2590800"/>
          </a:xfrm>
          <a:noFill/>
          <a:ln w="53975">
            <a:solidFill>
              <a:srgbClr val="00FF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&gt;(define leaf-sum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(tree)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(cases </a:t>
            </a:r>
            <a:r>
              <a:rPr lang="en-US" sz="2400" b="1" dirty="0" err="1">
                <a:latin typeface="Courier New" pitchFamily="49" charset="0"/>
              </a:rPr>
              <a:t>bintree</a:t>
            </a:r>
            <a:r>
              <a:rPr lang="en-US" sz="2400" b="1" dirty="0">
                <a:latin typeface="Courier New" pitchFamily="49" charset="0"/>
              </a:rPr>
              <a:t> tree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[leaf-node (datum) datum]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[interior-node (key left right)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(+ (leaf-sum left)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(leaf-sum right))])))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4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52400" y="1093787"/>
            <a:ext cx="5867400" cy="2487613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(define-datatype bintree </a:t>
            </a:r>
            <a:r>
              <a:rPr lang="en-US" sz="2200" b="1" dirty="0" err="1">
                <a:solidFill>
                  <a:schemeClr val="bg1"/>
                </a:solidFill>
                <a:latin typeface="Courier New" pitchFamily="49" charset="0"/>
              </a:rPr>
              <a:t>bintree</a:t>
            </a:r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? </a:t>
            </a:r>
          </a:p>
          <a:p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  [leaf-node </a:t>
            </a:r>
            <a:endParaRPr lang="en-US" sz="2200" b="1" dirty="0">
              <a:solidFill>
                <a:srgbClr val="00FF00"/>
              </a:solidFill>
              <a:latin typeface="Courier New" pitchFamily="49" charset="0"/>
            </a:endParaRPr>
          </a:p>
          <a:p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    (datum number?)]</a:t>
            </a:r>
          </a:p>
          <a:p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  [interior-node</a:t>
            </a:r>
          </a:p>
          <a:p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    (key symbol?) </a:t>
            </a:r>
          </a:p>
          <a:p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    (left bintree?)</a:t>
            </a:r>
          </a:p>
          <a:p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    (right bintree?)])</a:t>
            </a:r>
            <a:endParaRPr lang="en-US" sz="2200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72200" y="1219200"/>
            <a:ext cx="2819400" cy="2246769"/>
          </a:xfrm>
          <a:prstGeom prst="rect">
            <a:avLst/>
          </a:prstGeom>
          <a:noFill/>
          <a:ln w="666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  <a:r>
              <a:rPr lang="en-US" sz="2800" dirty="0">
                <a:solidFill>
                  <a:srgbClr val="33CC33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is new syntax, defined in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chez-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init.ss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(it is not the same as </a:t>
            </a:r>
            <a:r>
              <a:rPr lang="en-US" sz="2800" b="1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809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dirty="0"/>
              <a:t>Summary/Review questions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038225"/>
            <a:ext cx="8915400" cy="48768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600" dirty="0"/>
              <a:t>What happens when a lambda-expression is executed?</a:t>
            </a:r>
          </a:p>
          <a:p>
            <a:pPr marL="514350" indent="-514350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600" dirty="0"/>
              <a:t>When is a new local environment created? </a:t>
            </a:r>
          </a:p>
          <a:p>
            <a:pPr marL="514350" indent="-514350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600" dirty="0"/>
              <a:t>What is the initial value of the current local environment?</a:t>
            </a:r>
          </a:p>
          <a:p>
            <a:pPr marL="514350" indent="-514350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600" dirty="0"/>
              <a:t>When we evaluate a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2600" dirty="0"/>
              <a:t>expression, to what does the </a:t>
            </a:r>
            <a:br>
              <a:rPr lang="en-US" sz="2600" dirty="0"/>
            </a:br>
            <a:r>
              <a:rPr lang="en-US" sz="2600" dirty="0"/>
              <a:t>"env pointer" in the new local environment point?</a:t>
            </a:r>
          </a:p>
          <a:p>
            <a:pPr marL="514350" indent="-514350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600" dirty="0"/>
              <a:t>When we evaluate a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sz="2600" dirty="0"/>
              <a:t> expression, to what does the "env pointer" in the resulting closure point?</a:t>
            </a:r>
          </a:p>
          <a:p>
            <a:pPr marL="514350" indent="-514350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600" dirty="0"/>
              <a:t>When we apply a closure, where does the new local environment get its "enclosing env" pointer?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n-US" sz="2800" dirty="0"/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n-US" sz="2800" dirty="0"/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46485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838200"/>
          </a:xfrm>
        </p:spPr>
        <p:txBody>
          <a:bodyPr/>
          <a:lstStyle/>
          <a:p>
            <a:r>
              <a:rPr lang="en-US" sz="3600" dirty="0"/>
              <a:t>Summary/Review questions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609600"/>
            <a:ext cx="8915400" cy="48768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600" dirty="0"/>
              <a:t>What happens when a lambda expression is executed?</a:t>
            </a:r>
          </a:p>
          <a:p>
            <a:pPr marL="685800"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dirty="0">
                <a:solidFill>
                  <a:srgbClr val="00FF00"/>
                </a:solidFill>
              </a:rPr>
              <a:t>A closure is created and returned</a:t>
            </a:r>
            <a:endParaRPr lang="en-US" sz="2200" dirty="0"/>
          </a:p>
          <a:p>
            <a:pPr marL="514350" indent="-5143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600" dirty="0"/>
              <a:t>When is a new local environment created? </a:t>
            </a:r>
          </a:p>
          <a:p>
            <a:pPr lvl="1" indent="-3429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dirty="0">
                <a:solidFill>
                  <a:srgbClr val="00FF00"/>
                </a:solidFill>
              </a:rPr>
              <a:t>When Scheme (a) executes a let (or letrec) or (b) applies a closure</a:t>
            </a:r>
          </a:p>
          <a:p>
            <a:pPr marL="514350" indent="-5143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600" dirty="0"/>
              <a:t>What is the initial value of the current local environment?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dirty="0">
                <a:solidFill>
                  <a:srgbClr val="00FF00"/>
                </a:solidFill>
              </a:rPr>
              <a:t>Empty environment</a:t>
            </a:r>
            <a:endParaRPr lang="en-US" sz="2200" dirty="0"/>
          </a:p>
          <a:p>
            <a:pPr marL="514350" indent="-5143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600" dirty="0"/>
              <a:t>When we evaluate a let, to what does the </a:t>
            </a:r>
            <a:br>
              <a:rPr lang="en-US" sz="2600" dirty="0"/>
            </a:br>
            <a:r>
              <a:rPr lang="en-US" sz="2600" dirty="0"/>
              <a:t>"env pointer" in the new local environment point?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dirty="0">
                <a:solidFill>
                  <a:srgbClr val="00FF00"/>
                </a:solidFill>
              </a:rPr>
              <a:t>The current local environment</a:t>
            </a:r>
            <a:endParaRPr lang="en-US" sz="2200" dirty="0"/>
          </a:p>
          <a:p>
            <a:pPr marL="514350" indent="-5143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600" dirty="0"/>
              <a:t>When we evaluate a lambda expression, to what does the "env pointer" in the resulting closure point?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dirty="0">
                <a:solidFill>
                  <a:srgbClr val="00FF00"/>
                </a:solidFill>
              </a:rPr>
              <a:t>The current local environment.</a:t>
            </a:r>
            <a:endParaRPr lang="en-US" sz="2200" dirty="0"/>
          </a:p>
          <a:p>
            <a:pPr marL="514350" indent="-5143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en-US" sz="2600" dirty="0"/>
              <a:t>When we apply a closure, where does the new local environment get its "enclosing env" pointer?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200" dirty="0">
                <a:solidFill>
                  <a:srgbClr val="00FF00"/>
                </a:solidFill>
              </a:rPr>
              <a:t>A copy of the closure's environment pointer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n-US" sz="2800" dirty="0"/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n-US" sz="2800" dirty="0"/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560160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Recap: Procedures (closures)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71600" y="1524000"/>
            <a:ext cx="7315200" cy="182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Whenever a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sz="2800" dirty="0"/>
              <a:t> expression is evaluated, a procedure (also known as a </a:t>
            </a:r>
            <a:r>
              <a:rPr lang="en-US" sz="2800" b="1" dirty="0"/>
              <a:t>closure</a:t>
            </a:r>
            <a:r>
              <a:rPr lang="en-US" sz="2800" dirty="0"/>
              <a:t>) is created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 closure consists of three parts.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Note that a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sz="2800" dirty="0"/>
              <a:t> expression is </a:t>
            </a:r>
            <a:r>
              <a:rPr lang="en-US" sz="2800" i="1" dirty="0"/>
              <a:t>not </a:t>
            </a:r>
            <a:r>
              <a:rPr lang="en-US" sz="2800" dirty="0"/>
              <a:t>a procedure.  What is it?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00FF00"/>
                </a:solidFill>
              </a:rPr>
              <a:t>Is the body of a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sz="2800" b="1" dirty="0">
                <a:solidFill>
                  <a:srgbClr val="00FF00"/>
                </a:solidFill>
              </a:rPr>
              <a:t> expression ever evaluated during the evaluation of 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sz="2800" b="1" dirty="0">
                <a:solidFill>
                  <a:srgbClr val="00FF00"/>
                </a:solidFill>
              </a:rPr>
              <a:t>?</a:t>
            </a:r>
          </a:p>
        </p:txBody>
      </p:sp>
      <p:pic>
        <p:nvPicPr>
          <p:cNvPr id="6144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81000" y="2971800"/>
            <a:ext cx="8666163" cy="106997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2740373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r>
              <a:rPr lang="en-US" sz="4000" dirty="0"/>
              <a:t>Recap: Procedure application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762000"/>
            <a:ext cx="8610600" cy="59436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The expressions for the procedure and arguments are evaluated.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A new local environment is created: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200" dirty="0"/>
              <a:t>Each variable from the procedure's formal parameter list is bound to the corresponding value from the actual argument list.  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200" dirty="0"/>
              <a:t>The new environment's "pointer to an enclosing environment" is set to be a copy of the local environment pointer that is the third part of the closure.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The body of the procedure is evaluated, using this new local environment. If a variable is not found in local environment, look in the global environment.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/>
              <a:t>Simple Example: </a:t>
            </a:r>
            <a:br>
              <a:rPr lang="en-US" sz="2400" dirty="0"/>
            </a:br>
            <a:endParaRPr lang="en-US" sz="2400" dirty="0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&gt; 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(define add2 </a:t>
            </a:r>
            <a:b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   (lambda (car) </a:t>
            </a:r>
            <a:b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      (+ car 2)))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(add2 17)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400" dirty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10100" y="4361881"/>
            <a:ext cx="4000500" cy="2022092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200" b="1" dirty="0">
                <a:solidFill>
                  <a:srgbClr val="FFFF00"/>
                </a:solidFill>
              </a:rPr>
              <a:t>I will draw pictures on the board and verbally describe what is going on.  Much of that verbal explanation appears on the  next two slides.  You should read them later.</a:t>
            </a:r>
          </a:p>
        </p:txBody>
      </p:sp>
    </p:spTree>
    <p:extLst>
      <p:ext uri="{BB962C8B-B14F-4D97-AF65-F5344CB8AC3E}">
        <p14:creationId xmlns:p14="http://schemas.microsoft.com/office/powerpoint/2010/main" val="398287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A More Complex Example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914400"/>
            <a:ext cx="7848600" cy="2667000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((lambda (x)</a:t>
            </a:r>
          </a:p>
          <a:p>
            <a:pPr marL="990600" lvl="1" indent="-533400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   ((lambda (y)</a:t>
            </a:r>
          </a:p>
          <a:p>
            <a:pPr marL="990600" lvl="1" indent="-533400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      (+ x y))</a:t>
            </a:r>
          </a:p>
          <a:p>
            <a:pPr marL="990600" lvl="1" indent="-533400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    15))</a:t>
            </a:r>
          </a:p>
          <a:p>
            <a:pPr marL="990600" lvl="1" indent="-533400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 20)</a:t>
            </a:r>
          </a:p>
          <a:p>
            <a:pPr marL="609600" indent="-609600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dirty="0"/>
              <a:t>     First, the outer </a:t>
            </a:r>
            <a:r>
              <a:rPr lang="en-US" sz="2800" b="1" dirty="0"/>
              <a:t>lambda-</a:t>
            </a:r>
            <a:r>
              <a:rPr lang="en-US" sz="2800" dirty="0"/>
              <a:t>expression is evaluated to produce this closure:</a:t>
            </a:r>
          </a:p>
        </p:txBody>
      </p:sp>
      <p:pic>
        <p:nvPicPr>
          <p:cNvPr id="6554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616951" y="3581400"/>
            <a:ext cx="6486525" cy="2050513"/>
          </a:xfrm>
          <a:noFill/>
          <a:ln/>
        </p:spPr>
      </p:pic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762000" y="5715000"/>
            <a:ext cx="8153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  <a:latin typeface="Arial" charset="0"/>
              </a:rPr>
              <a:t>What happens next?  (Draw it on the board)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77200" y="632013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416275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  <p:bldP spid="6554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153400" cy="762000"/>
          </a:xfrm>
        </p:spPr>
        <p:txBody>
          <a:bodyPr/>
          <a:lstStyle/>
          <a:p>
            <a:r>
              <a:rPr lang="en-US" sz="4000" dirty="0"/>
              <a:t>Another  Environments and </a:t>
            </a:r>
            <a:br>
              <a:rPr lang="en-US" sz="4000" dirty="0"/>
            </a:br>
            <a:r>
              <a:rPr lang="en-US" sz="4000" dirty="0"/>
              <a:t>Closures Example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5334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accent1"/>
                </a:solidFill>
              </a:rPr>
              <a:t> </a:t>
            </a:r>
            <a:endParaRPr lang="en-US" sz="2400" b="1" dirty="0">
              <a:solidFill>
                <a:srgbClr val="00FF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The following three Scheme expressions are evaluated (in the order shown here):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  <a:t>&gt;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(define fact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	 (lambda (n)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	   (fact2 n 1))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  <a:t>&gt;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(define fact2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	 (lambda (n </a:t>
            </a:r>
            <a:r>
              <a:rPr lang="en-US" sz="2400" b="1" dirty="0" err="1">
                <a:solidFill>
                  <a:srgbClr val="00FF00"/>
                </a:solidFill>
                <a:latin typeface="Courier New" pitchFamily="49" charset="0"/>
              </a:rPr>
              <a:t>acc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      (if (zero? n)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          </a:t>
            </a:r>
            <a:r>
              <a:rPr lang="en-US" sz="2400" b="1" dirty="0" err="1">
                <a:solidFill>
                  <a:srgbClr val="00FF00"/>
                </a:solidFill>
                <a:latin typeface="Courier New" pitchFamily="49" charset="0"/>
              </a:rPr>
              <a:t>acc</a:t>
            </a:r>
            <a:endParaRPr lang="en-US" sz="2400" b="1" dirty="0">
              <a:solidFill>
                <a:srgbClr val="00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          (fact2 (- n 1) (* n </a:t>
            </a:r>
            <a:r>
              <a:rPr lang="en-US" sz="2400" b="1" dirty="0" err="1">
                <a:solidFill>
                  <a:srgbClr val="00FF00"/>
                </a:solidFill>
                <a:latin typeface="Courier New" pitchFamily="49" charset="0"/>
              </a:rPr>
              <a:t>acc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)))))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bg2"/>
                </a:solidFill>
                <a:latin typeface="Courier New" pitchFamily="49" charset="0"/>
              </a:rPr>
              <a:t>&gt;(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fact 2)</a:t>
            </a: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  </a:t>
            </a:r>
            <a:r>
              <a:rPr lang="en-US" sz="2000" dirty="0"/>
              <a:t>Draw a diagram showing all closures and local environments that are created during this execution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  (with arrows indicating when one of these objects contains a reference to another one).   Use words to describe the process.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8077200" y="624393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19174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609600"/>
          </a:xfrm>
        </p:spPr>
        <p:txBody>
          <a:bodyPr/>
          <a:lstStyle/>
          <a:p>
            <a:r>
              <a:rPr lang="en-US" sz="3600" dirty="0"/>
              <a:t>Evaluate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letrec</a:t>
            </a:r>
            <a:r>
              <a:rPr lang="en-US" sz="3600" dirty="0"/>
              <a:t> expressions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51816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+mj-lt"/>
              <a:buAutoNum type="alphaLcPeriod"/>
            </a:pPr>
            <a:r>
              <a:rPr lang="en-US" sz="4000" dirty="0"/>
              <a:t>Create a new local environment, similar to a 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4000" dirty="0"/>
              <a:t> environment, except that:</a:t>
            </a:r>
          </a:p>
          <a:p>
            <a:pPr marL="1009650" lvl="1" indent="-609600">
              <a:lnSpc>
                <a:spcPct val="90000"/>
              </a:lnSpc>
              <a:buFont typeface="+mj-lt"/>
              <a:buAutoNum type="romanLcPeriod"/>
            </a:pPr>
            <a:r>
              <a:rPr lang="en-US" sz="3200" dirty="0"/>
              <a:t>The “enclosing environment" pointers of all closures that are bound to the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letrec</a:t>
            </a:r>
            <a:r>
              <a:rPr lang="en-US" sz="3200" dirty="0"/>
              <a:t> variables point to the new environment, not the enclosing environment.</a:t>
            </a:r>
          </a:p>
          <a:p>
            <a:pPr marL="609600" indent="-609600">
              <a:lnSpc>
                <a:spcPct val="90000"/>
              </a:lnSpc>
              <a:buFont typeface="+mj-lt"/>
              <a:buAutoNum type="alphaLcPeriod"/>
            </a:pPr>
            <a:r>
              <a:rPr lang="en-US" sz="4000" dirty="0"/>
              <a:t>Evaluate the body of the 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letrec</a:t>
            </a:r>
            <a:r>
              <a:rPr lang="en-US" sz="4000" dirty="0"/>
              <a:t> in this new environment.</a:t>
            </a:r>
            <a:br>
              <a:rPr lang="en-US" sz="2400" dirty="0"/>
            </a:br>
            <a:endParaRPr lang="en-US" sz="12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 </a:t>
            </a:r>
            <a:endParaRPr lang="en-US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73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762000"/>
          </a:xfrm>
        </p:spPr>
        <p:txBody>
          <a:bodyPr/>
          <a:lstStyle/>
          <a:p>
            <a:r>
              <a:rPr lang="en-US" sz="3600" dirty="0"/>
              <a:t>Yet Another  E&amp;C Example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5334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accent1"/>
                </a:solidFill>
              </a:rPr>
              <a:t> </a:t>
            </a:r>
            <a:endParaRPr lang="en-US" sz="2400" b="1" dirty="0">
              <a:solidFill>
                <a:srgbClr val="00FF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solidFill>
                  <a:schemeClr val="bg2"/>
                </a:solidFill>
                <a:latin typeface="Courier New" pitchFamily="49" charset="0"/>
              </a:rPr>
              <a:t>&gt;</a:t>
            </a:r>
            <a:r>
              <a:rPr lang="en-US" sz="2600" b="1" dirty="0">
                <a:solidFill>
                  <a:srgbClr val="00FF00"/>
                </a:solidFill>
                <a:latin typeface="Courier New" pitchFamily="49" charset="0"/>
              </a:rPr>
              <a:t>(define odd?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solidFill>
                  <a:srgbClr val="00FF00"/>
                </a:solidFill>
                <a:latin typeface="Courier New" pitchFamily="49" charset="0"/>
              </a:rPr>
              <a:t>  (</a:t>
            </a:r>
            <a:r>
              <a:rPr lang="en-US" sz="2600" b="1" dirty="0" err="1">
                <a:solidFill>
                  <a:srgbClr val="00FF00"/>
                </a:solidFill>
                <a:latin typeface="Courier New" pitchFamily="49" charset="0"/>
              </a:rPr>
              <a:t>letrec</a:t>
            </a:r>
            <a:r>
              <a:rPr lang="en-US" sz="2600" b="1" dirty="0">
                <a:solidFill>
                  <a:srgbClr val="00FF00"/>
                </a:solidFill>
                <a:latin typeface="Courier New" pitchFamily="49" charset="0"/>
              </a:rPr>
              <a:t> ([odd? (lambda (n)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solidFill>
                  <a:srgbClr val="00FF00"/>
                </a:solidFill>
                <a:latin typeface="Courier New" pitchFamily="49" charset="0"/>
              </a:rPr>
              <a:t>                  (if (zero? n)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solidFill>
                  <a:srgbClr val="00FF00"/>
                </a:solidFill>
                <a:latin typeface="Courier New" pitchFamily="49" charset="0"/>
              </a:rPr>
              <a:t>                      #f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solidFill>
                  <a:srgbClr val="00FF00"/>
                </a:solidFill>
                <a:latin typeface="Courier New" pitchFamily="49" charset="0"/>
              </a:rPr>
              <a:t>                      (even? (- n 1))))]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solidFill>
                  <a:srgbClr val="00FF00"/>
                </a:solidFill>
                <a:latin typeface="Courier New" pitchFamily="49" charset="0"/>
              </a:rPr>
              <a:t>           [even? (lambda (m)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solidFill>
                  <a:srgbClr val="00FF00"/>
                </a:solidFill>
                <a:latin typeface="Courier New" pitchFamily="49" charset="0"/>
              </a:rPr>
              <a:t>                   (if (zero? m)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solidFill>
                  <a:srgbClr val="00FF00"/>
                </a:solidFill>
                <a:latin typeface="Courier New" pitchFamily="49" charset="0"/>
              </a:rPr>
              <a:t>                       #t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solidFill>
                  <a:srgbClr val="00FF00"/>
                </a:solidFill>
                <a:latin typeface="Courier New" pitchFamily="49" charset="0"/>
              </a:rPr>
              <a:t>                      (odd? (- m 1))))])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solidFill>
                  <a:srgbClr val="00FF00"/>
                </a:solidFill>
                <a:latin typeface="Courier New" pitchFamily="49" charset="0"/>
              </a:rPr>
              <a:t>    (lambda (x)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solidFill>
                  <a:srgbClr val="00FF00"/>
                </a:solidFill>
                <a:latin typeface="Courier New" pitchFamily="49" charset="0"/>
              </a:rPr>
              <a:t>      (odd? x))))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solidFill>
                  <a:schemeClr val="bg2"/>
                </a:solidFill>
                <a:latin typeface="Courier New" pitchFamily="49" charset="0"/>
              </a:rPr>
              <a:t>&gt;</a:t>
            </a:r>
            <a:r>
              <a:rPr lang="en-US" sz="2600" b="1" dirty="0">
                <a:solidFill>
                  <a:srgbClr val="00FF00"/>
                </a:solidFill>
                <a:latin typeface="Courier New" pitchFamily="49" charset="0"/>
              </a:rPr>
              <a:t>(odd? 2)</a:t>
            </a:r>
            <a:endParaRPr lang="en-US" sz="26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619321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/>
              <a:t>Interlude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800600"/>
          </a:xfrm>
        </p:spPr>
        <p:txBody>
          <a:bodyPr/>
          <a:lstStyle/>
          <a:p>
            <a:r>
              <a:rPr lang="en-US" dirty="0"/>
              <a:t>Quote from Richard Feynman(1918-1988), Caltech physicist and Nobel Prize winner:</a:t>
            </a:r>
          </a:p>
          <a:p>
            <a:pPr lvl="1"/>
            <a:r>
              <a:rPr lang="en-US" dirty="0"/>
              <a:t>There are 10</a:t>
            </a:r>
            <a:r>
              <a:rPr lang="en-US" baseline="30000" dirty="0"/>
              <a:t>11</a:t>
            </a:r>
            <a:r>
              <a:rPr lang="en-US" dirty="0"/>
              <a:t> stars in the galaxy. That used to be a huge number. But it's only a hundred billion. It's less than the national deficit! We used to call them astronomical numbers. Now we should call them economical numbers.</a:t>
            </a:r>
          </a:p>
          <a:p>
            <a:r>
              <a:rPr lang="en-US" dirty="0"/>
              <a:t>What does a trillion dollars look like?</a:t>
            </a:r>
          </a:p>
          <a:p>
            <a:pPr lvl="1"/>
            <a:r>
              <a:rPr lang="en-US" dirty="0">
                <a:hlinkClick r:id="rId3"/>
              </a:rPr>
              <a:t>http://articles.mercola.com/sites/articles/archive/2009/04/07/What-Does-a-Trillion-Dollars-Look-Like.aspx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5585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874" y="438150"/>
            <a:ext cx="8696325" cy="762000"/>
          </a:xfrm>
        </p:spPr>
        <p:txBody>
          <a:bodyPr/>
          <a:lstStyle/>
          <a:p>
            <a:r>
              <a:rPr lang="en-US" sz="4000" dirty="0"/>
              <a:t>Final  E&amp;C Example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00150"/>
            <a:ext cx="8229600" cy="5334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accent1"/>
                </a:solidFill>
              </a:rPr>
              <a:t> </a:t>
            </a:r>
            <a:endParaRPr lang="en-US" sz="2400" b="1" dirty="0">
              <a:solidFill>
                <a:srgbClr val="00FF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The following two Scheme expressions are evaluated (in the order shown here):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pitchFamily="49" charset="0"/>
              </a:rPr>
              <a:t>&gt;</a:t>
            </a:r>
            <a:r>
              <a:rPr lang="en-US" b="1" dirty="0">
                <a:solidFill>
                  <a:srgbClr val="00FF00"/>
                </a:solidFill>
                <a:latin typeface="Courier New" pitchFamily="49" charset="0"/>
              </a:rPr>
              <a:t>(define f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0FF00"/>
                </a:solidFill>
                <a:latin typeface="Courier New" pitchFamily="49" charset="0"/>
              </a:rPr>
              <a:t>   (lambda (x)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0FF00"/>
                </a:solidFill>
                <a:latin typeface="Courier New" pitchFamily="49" charset="0"/>
              </a:rPr>
              <a:t>     (let ([a (lambda (y z)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0FF00"/>
                </a:solidFill>
                <a:latin typeface="Courier New" pitchFamily="49" charset="0"/>
              </a:rPr>
              <a:t>		           (+ x y z))])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0FF00"/>
                </a:solidFill>
                <a:latin typeface="Courier New" pitchFamily="49" charset="0"/>
              </a:rPr>
              <a:t>       (lambda (b)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00FF00"/>
                </a:solidFill>
                <a:latin typeface="Courier New" pitchFamily="49" charset="0"/>
              </a:rPr>
              <a:t>	        (a (+ 5 b) x))))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chemeClr val="bg2"/>
                </a:solidFill>
                <a:latin typeface="Courier New" pitchFamily="49" charset="0"/>
              </a:rPr>
              <a:t>&gt;</a:t>
            </a:r>
            <a:r>
              <a:rPr lang="en-US" b="1" dirty="0">
                <a:solidFill>
                  <a:srgbClr val="00FF00"/>
                </a:solidFill>
                <a:latin typeface="Courier New" pitchFamily="49" charset="0"/>
              </a:rPr>
              <a:t>((f 3) 4)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77200" y="624393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94474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r>
              <a:rPr lang="en-US" sz="4000" dirty="0"/>
              <a:t>Parse: From list to bintree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296400" cy="48006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4000" b="1" dirty="0">
                <a:solidFill>
                  <a:srgbClr val="00FF00"/>
                </a:solidFill>
              </a:rPr>
              <a:t>Parsing the list form of a binary tree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latin typeface="Courier New" pitchFamily="49" charset="0"/>
              </a:rPr>
              <a:t>(define t2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(list-&gt;bintree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</a:t>
            </a:r>
            <a:r>
              <a:rPr lang="pt-BR" sz="2000" b="1" dirty="0">
                <a:latin typeface="Courier New" pitchFamily="49" charset="0"/>
              </a:rPr>
              <a:t>'(a (b 1 2) (c (d  3 4) 5))))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&gt;(define list-&gt;bintree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(lambda (t)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(</a:t>
            </a:r>
            <a:r>
              <a:rPr lang="en-US" sz="2000" b="1" dirty="0" err="1">
                <a:latin typeface="Courier New" pitchFamily="49" charset="0"/>
              </a:rPr>
              <a:t>cond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[(number? t)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(leaf-node t)]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[(symbol? (car t))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(interior-node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(car t)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(list-&gt;</a:t>
            </a:r>
            <a:r>
              <a:rPr lang="en-US" sz="2000" b="1" dirty="0" err="1">
                <a:latin typeface="Courier New" pitchFamily="49" charset="0"/>
              </a:rPr>
              <a:t>bintree</a:t>
            </a:r>
            <a:r>
              <a:rPr lang="en-US" sz="2000" b="1" dirty="0">
                <a:latin typeface="Courier New" pitchFamily="49" charset="0"/>
              </a:rPr>
              <a:t> (</a:t>
            </a:r>
            <a:r>
              <a:rPr lang="en-US" sz="2000" b="1" dirty="0" err="1">
                <a:latin typeface="Courier New" pitchFamily="49" charset="0"/>
              </a:rPr>
              <a:t>cadr</a:t>
            </a:r>
            <a:r>
              <a:rPr lang="en-US" sz="2000" b="1" dirty="0">
                <a:latin typeface="Courier New" pitchFamily="49" charset="0"/>
              </a:rPr>
              <a:t> t))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(list-&gt;</a:t>
            </a:r>
            <a:r>
              <a:rPr lang="en-US" sz="2000" b="1" dirty="0" err="1">
                <a:latin typeface="Courier New" pitchFamily="49" charset="0"/>
              </a:rPr>
              <a:t>bintree</a:t>
            </a:r>
            <a:r>
              <a:rPr lang="en-US" sz="2000" b="1" dirty="0">
                <a:latin typeface="Courier New" pitchFamily="49" charset="0"/>
              </a:rPr>
              <a:t> (</a:t>
            </a:r>
            <a:r>
              <a:rPr lang="en-US" sz="2000" b="1" dirty="0" err="1">
                <a:latin typeface="Courier New" pitchFamily="49" charset="0"/>
              </a:rPr>
              <a:t>caddr</a:t>
            </a:r>
            <a:r>
              <a:rPr lang="en-US" sz="2000" b="1" dirty="0">
                <a:latin typeface="Courier New" pitchFamily="49" charset="0"/>
              </a:rPr>
              <a:t> t)))]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	  [else (</a:t>
            </a:r>
            <a:r>
              <a:rPr lang="en-US" sz="2000" b="1" dirty="0" err="1">
                <a:latin typeface="Courier New" pitchFamily="49" charset="0"/>
              </a:rPr>
              <a:t>eopl:error</a:t>
            </a:r>
            <a:r>
              <a:rPr lang="en-US" sz="2000" b="1" dirty="0">
                <a:latin typeface="Courier New" pitchFamily="49" charset="0"/>
              </a:rPr>
              <a:t> 'list-&gt;</a:t>
            </a:r>
            <a:r>
              <a:rPr lang="en-US" sz="2000" b="1" dirty="0" err="1">
                <a:latin typeface="Courier New" pitchFamily="49" charset="0"/>
              </a:rPr>
              <a:t>bintree</a:t>
            </a:r>
            <a:r>
              <a:rPr lang="en-US" sz="2000" b="1" dirty="0">
                <a:latin typeface="Courier New" pitchFamily="49" charset="0"/>
              </a:rPr>
              <a:t>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"improper data format")]))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1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000" b="1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7400" y="1600200"/>
            <a:ext cx="289560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00FF00"/>
                </a:solidFill>
              </a:rPr>
              <a:t>Given the list representation of a binary tree,  produce a </a:t>
            </a:r>
            <a:r>
              <a:rPr lang="en-US" sz="3200" dirty="0">
                <a:solidFill>
                  <a:schemeClr val="bg1"/>
                </a:solidFill>
              </a:rPr>
              <a:t>bintree</a:t>
            </a:r>
            <a:r>
              <a:rPr lang="en-US" sz="3200" dirty="0">
                <a:solidFill>
                  <a:srgbClr val="00FF00"/>
                </a:solidFill>
              </a:rPr>
              <a:t> datatype structure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29300" y="4256853"/>
            <a:ext cx="2971800" cy="156966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define-datatype automatically makes a constructor for each variant</a:t>
            </a:r>
          </a:p>
        </p:txBody>
      </p:sp>
    </p:spTree>
    <p:extLst>
      <p:ext uri="{BB962C8B-B14F-4D97-AF65-F5344CB8AC3E}">
        <p14:creationId xmlns:p14="http://schemas.microsoft.com/office/powerpoint/2010/main" val="73787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r>
              <a:rPr lang="en-US" sz="4000" dirty="0"/>
              <a:t>define-datatype 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001000" cy="51054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800" b="1" dirty="0" err="1">
                <a:solidFill>
                  <a:srgbClr val="00FF00"/>
                </a:solidFill>
              </a:rPr>
              <a:t>Inorder</a:t>
            </a:r>
            <a:r>
              <a:rPr lang="en-US" sz="2800" b="1" dirty="0">
                <a:solidFill>
                  <a:srgbClr val="00FF00"/>
                </a:solidFill>
              </a:rPr>
              <a:t> traversal of interior nodes of a binary tree</a:t>
            </a:r>
            <a:endParaRPr lang="en-US" sz="2800" b="1" dirty="0">
              <a:solidFill>
                <a:srgbClr val="00FF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</a:rPr>
              <a:t>(define </a:t>
            </a:r>
            <a:r>
              <a:rPr lang="en-US" sz="2400" b="1" dirty="0" err="1">
                <a:latin typeface="Courier New" pitchFamily="49" charset="0"/>
              </a:rPr>
              <a:t>inorder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(tree)</a:t>
            </a:r>
            <a:endParaRPr lang="en-US" sz="2400" b="1" dirty="0">
              <a:solidFill>
                <a:srgbClr val="00FF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(cases </a:t>
            </a:r>
            <a:r>
              <a:rPr lang="en-US" sz="2400" b="1" dirty="0" err="1">
                <a:latin typeface="Courier New" pitchFamily="49" charset="0"/>
              </a:rPr>
              <a:t>bintree</a:t>
            </a:r>
            <a:r>
              <a:rPr lang="en-US" sz="2400" b="1" dirty="0">
                <a:latin typeface="Courier New" pitchFamily="49" charset="0"/>
              </a:rPr>
              <a:t> tree 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; let's write it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400" b="1" dirty="0">
              <a:latin typeface="Courier New" pitchFamily="49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0" y="4419600"/>
            <a:ext cx="5638800" cy="2276475"/>
          </a:xfrm>
          <a:prstGeom prst="rect">
            <a:avLst/>
          </a:prstGeom>
          <a:noFill/>
          <a:ln w="508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  <a:t>(define-</a:t>
            </a:r>
            <a:r>
              <a:rPr lang="en-US" sz="2000" b="1" dirty="0" err="1">
                <a:solidFill>
                  <a:srgbClr val="00FF00"/>
                </a:solidFill>
                <a:latin typeface="Courier New" pitchFamily="49" charset="0"/>
              </a:rPr>
              <a:t>datatype</a:t>
            </a:r>
            <a: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FF00"/>
                </a:solidFill>
                <a:latin typeface="Courier New" pitchFamily="49" charset="0"/>
              </a:rPr>
              <a:t>bintree</a:t>
            </a:r>
            <a: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FF00"/>
                </a:solidFill>
                <a:latin typeface="Courier New" pitchFamily="49" charset="0"/>
              </a:rPr>
              <a:t>bintree</a:t>
            </a:r>
            <a: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  <a:t>?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  <a:t>  [leaf-node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  <a:t>    (datum number?)]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  <a:t>  [interior-node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  <a:t>    (key symbol?)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  <a:t>    (left </a:t>
            </a:r>
            <a:r>
              <a:rPr lang="en-US" sz="2000" b="1" dirty="0" err="1">
                <a:solidFill>
                  <a:srgbClr val="00FF00"/>
                </a:solidFill>
                <a:latin typeface="Courier New" pitchFamily="49" charset="0"/>
              </a:rPr>
              <a:t>bintree</a:t>
            </a:r>
            <a: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  <a:t>?)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  <a:t>    (right </a:t>
            </a:r>
            <a:r>
              <a:rPr lang="en-US" sz="2000" b="1" dirty="0" err="1">
                <a:solidFill>
                  <a:srgbClr val="00FF00"/>
                </a:solidFill>
                <a:latin typeface="Courier New" pitchFamily="49" charset="0"/>
              </a:rPr>
              <a:t>bintree</a:t>
            </a:r>
            <a: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  <a:t>?)])</a:t>
            </a:r>
            <a:endParaRPr lang="en-US" sz="2000" dirty="0">
              <a:solidFill>
                <a:srgbClr val="00FF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51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r>
              <a:rPr lang="en-US" sz="4000" dirty="0"/>
              <a:t>inorder solution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001000" cy="51054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800" b="1" dirty="0" err="1">
                <a:solidFill>
                  <a:srgbClr val="00FF00"/>
                </a:solidFill>
              </a:rPr>
              <a:t>Inorder</a:t>
            </a:r>
            <a:r>
              <a:rPr lang="en-US" sz="2800" b="1" dirty="0">
                <a:solidFill>
                  <a:srgbClr val="00FF00"/>
                </a:solidFill>
              </a:rPr>
              <a:t> traversal of interior nodes of a binary tree</a:t>
            </a:r>
            <a:endParaRPr lang="en-US" sz="2800" b="1" dirty="0">
              <a:solidFill>
                <a:srgbClr val="00FF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</a:rPr>
              <a:t>(define </a:t>
            </a:r>
            <a:r>
              <a:rPr lang="en-US" sz="2400" b="1" dirty="0" err="1">
                <a:latin typeface="Courier New" pitchFamily="49" charset="0"/>
              </a:rPr>
              <a:t>inorder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(tree)</a:t>
            </a:r>
            <a:endParaRPr lang="en-US" sz="2400" b="1" dirty="0">
              <a:solidFill>
                <a:srgbClr val="00FF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(cases </a:t>
            </a:r>
            <a:r>
              <a:rPr lang="en-US" sz="2400" b="1" dirty="0" err="1">
                <a:latin typeface="Courier New" pitchFamily="49" charset="0"/>
              </a:rPr>
              <a:t>bintree</a:t>
            </a:r>
            <a:r>
              <a:rPr lang="en-US" sz="2400" b="1" dirty="0">
                <a:latin typeface="Courier New" pitchFamily="49" charset="0"/>
              </a:rPr>
              <a:t> tree 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; let's write it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[leaf-node (datum) '()]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[interior-node (key left right)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(append (</a:t>
            </a:r>
            <a:r>
              <a:rPr lang="en-US" sz="2400" b="1" dirty="0" err="1">
                <a:latin typeface="Courier New" pitchFamily="49" charset="0"/>
              </a:rPr>
              <a:t>inorder</a:t>
            </a:r>
            <a:r>
              <a:rPr lang="en-US" sz="2400" b="1" dirty="0">
                <a:latin typeface="Courier New" pitchFamily="49" charset="0"/>
              </a:rPr>
              <a:t> left) 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             (list key) 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             (</a:t>
            </a:r>
            <a:r>
              <a:rPr lang="en-US" sz="2400" b="1" dirty="0" err="1">
                <a:latin typeface="Courier New" pitchFamily="49" charset="0"/>
              </a:rPr>
              <a:t>inorder</a:t>
            </a:r>
            <a:r>
              <a:rPr lang="en-US" sz="2400" b="1" dirty="0">
                <a:latin typeface="Courier New" pitchFamily="49" charset="0"/>
              </a:rPr>
              <a:t> right))])))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400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400" b="1" dirty="0">
              <a:latin typeface="Courier New" pitchFamily="49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52400" y="4419600"/>
            <a:ext cx="5638800" cy="2276475"/>
          </a:xfrm>
          <a:prstGeom prst="rect">
            <a:avLst/>
          </a:prstGeom>
          <a:noFill/>
          <a:ln w="508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  <a:t>(define-</a:t>
            </a:r>
            <a:r>
              <a:rPr lang="en-US" sz="2000" b="1" dirty="0" err="1">
                <a:solidFill>
                  <a:srgbClr val="00FF00"/>
                </a:solidFill>
                <a:latin typeface="Courier New" pitchFamily="49" charset="0"/>
              </a:rPr>
              <a:t>datatype</a:t>
            </a:r>
            <a: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FF00"/>
                </a:solidFill>
                <a:latin typeface="Courier New" pitchFamily="49" charset="0"/>
              </a:rPr>
              <a:t>bintree</a:t>
            </a:r>
            <a: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00FF00"/>
                </a:solidFill>
                <a:latin typeface="Courier New" pitchFamily="49" charset="0"/>
              </a:rPr>
              <a:t>bintree</a:t>
            </a:r>
            <a: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  <a:t>?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  <a:t>  [leaf-node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  <a:t>    (datum number?)]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  <a:t>  [interior-node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  <a:t>    (key symbol?)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  <a:t>    (left </a:t>
            </a:r>
            <a:r>
              <a:rPr lang="en-US" sz="2000" b="1" dirty="0" err="1">
                <a:solidFill>
                  <a:srgbClr val="00FF00"/>
                </a:solidFill>
                <a:latin typeface="Courier New" pitchFamily="49" charset="0"/>
              </a:rPr>
              <a:t>bintree</a:t>
            </a:r>
            <a: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  <a:t>?)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  <a:t>    (right </a:t>
            </a:r>
            <a:r>
              <a:rPr lang="en-US" sz="2000" b="1" dirty="0" err="1">
                <a:solidFill>
                  <a:srgbClr val="00FF00"/>
                </a:solidFill>
                <a:latin typeface="Courier New" pitchFamily="49" charset="0"/>
              </a:rPr>
              <a:t>bintree</a:t>
            </a:r>
            <a: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  <a:t>?)])</a:t>
            </a:r>
            <a:endParaRPr lang="en-US" sz="2000" dirty="0">
              <a:solidFill>
                <a:srgbClr val="00FF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4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sz="4000" dirty="0"/>
              <a:t>s-list datatype (for A11a)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10600" cy="5638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(define-datatype symbol-</a:t>
            </a:r>
            <a:r>
              <a:rPr lang="en-US" sz="2400" b="1" dirty="0" err="1">
                <a:latin typeface="Courier New" pitchFamily="49" charset="0"/>
              </a:rPr>
              <a:t>exp</a:t>
            </a:r>
            <a:r>
              <a:rPr lang="en-US" sz="2400" b="1" dirty="0">
                <a:latin typeface="Courier New" pitchFamily="49" charset="0"/>
              </a:rPr>
              <a:t> symbol-</a:t>
            </a:r>
            <a:r>
              <a:rPr lang="en-US" sz="2400" b="1" dirty="0" err="1">
                <a:latin typeface="Courier New" pitchFamily="49" charset="0"/>
              </a:rPr>
              <a:t>exp</a:t>
            </a:r>
            <a:r>
              <a:rPr lang="en-US" sz="2400" b="1" dirty="0">
                <a:latin typeface="Courier New" pitchFamily="49" charset="0"/>
              </a:rPr>
              <a:t>?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[symbol-symbol-</a:t>
            </a:r>
            <a:r>
              <a:rPr lang="en-US" sz="2400" b="1" dirty="0" err="1">
                <a:latin typeface="Courier New" pitchFamily="49" charset="0"/>
              </a:rPr>
              <a:t>exp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(data symbol?)]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[s-list-symbol-</a:t>
            </a:r>
            <a:r>
              <a:rPr lang="en-US" sz="2400" b="1" dirty="0" err="1">
                <a:latin typeface="Courier New" pitchFamily="49" charset="0"/>
              </a:rPr>
              <a:t>exp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(data s-list?)])</a:t>
            </a:r>
          </a:p>
          <a:p>
            <a:pPr>
              <a:lnSpc>
                <a:spcPct val="90000"/>
              </a:lnSpc>
              <a:spcBef>
                <a:spcPct val="55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(define-datatype s-list </a:t>
            </a:r>
            <a:r>
              <a:rPr lang="en-US" sz="2400" b="1" dirty="0" err="1">
                <a:latin typeface="Courier New" pitchFamily="49" charset="0"/>
              </a:rPr>
              <a:t>s-list</a:t>
            </a:r>
            <a:r>
              <a:rPr lang="en-US" sz="2400" b="1" dirty="0">
                <a:latin typeface="Courier New" pitchFamily="49" charset="0"/>
              </a:rPr>
              <a:t>?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[an-s-list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(data (list-of symbol-</a:t>
            </a:r>
            <a:r>
              <a:rPr lang="en-US" sz="2400" b="1" dirty="0" err="1">
                <a:latin typeface="Courier New" pitchFamily="49" charset="0"/>
              </a:rPr>
              <a:t>exp</a:t>
            </a:r>
            <a:r>
              <a:rPr lang="en-US" sz="2400" b="1" dirty="0">
                <a:latin typeface="Courier New" pitchFamily="49" charset="0"/>
              </a:rPr>
              <a:t>?))])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list-of  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; defined in chez-</a:t>
            </a:r>
            <a:r>
              <a:rPr lang="en-US" sz="2400" b="1" dirty="0" err="1">
                <a:solidFill>
                  <a:srgbClr val="00FF00"/>
                </a:solidFill>
                <a:latin typeface="Courier New" pitchFamily="49" charset="0"/>
              </a:rPr>
              <a:t>init.ss</a:t>
            </a:r>
            <a:endParaRPr lang="en-US" sz="2400" b="1" dirty="0">
              <a:solidFill>
                <a:srgbClr val="00FF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</a:t>
            </a:r>
            <a:r>
              <a:rPr lang="en-US" sz="2400" b="1" dirty="0" err="1">
                <a:latin typeface="Courier New" pitchFamily="49" charset="0"/>
              </a:rPr>
              <a:t>pred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(lambda (</a:t>
            </a:r>
            <a:r>
              <a:rPr lang="en-US" sz="2400" b="1" dirty="0" err="1">
                <a:latin typeface="Courier New" pitchFamily="49" charset="0"/>
              </a:rPr>
              <a:t>val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(or (null? </a:t>
            </a:r>
            <a:r>
              <a:rPr lang="en-US" sz="2400" b="1" dirty="0" err="1">
                <a:latin typeface="Courier New" pitchFamily="49" charset="0"/>
              </a:rPr>
              <a:t>val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(and (pair? </a:t>
            </a:r>
            <a:r>
              <a:rPr lang="en-US" sz="2400" b="1" dirty="0" err="1">
                <a:latin typeface="Courier New" pitchFamily="49" charset="0"/>
              </a:rPr>
              <a:t>val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(</a:t>
            </a:r>
            <a:r>
              <a:rPr lang="en-US" sz="2400" b="1" dirty="0" err="1">
                <a:latin typeface="Courier New" pitchFamily="49" charset="0"/>
              </a:rPr>
              <a:t>pred</a:t>
            </a:r>
            <a:r>
              <a:rPr lang="en-US" sz="2400" b="1" dirty="0">
                <a:latin typeface="Courier New" pitchFamily="49" charset="0"/>
              </a:rPr>
              <a:t> (car </a:t>
            </a:r>
            <a:r>
              <a:rPr lang="en-US" sz="2400" b="1" dirty="0" err="1">
                <a:latin typeface="Courier New" pitchFamily="49" charset="0"/>
              </a:rPr>
              <a:t>val</a:t>
            </a:r>
            <a:r>
              <a:rPr lang="en-US" sz="2400" b="1" dirty="0">
                <a:latin typeface="Courier New" pitchFamily="49" charset="0"/>
              </a:rPr>
              <a:t>))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((list-of </a:t>
            </a:r>
            <a:r>
              <a:rPr lang="en-US" sz="2400" b="1" dirty="0" err="1">
                <a:latin typeface="Courier New" pitchFamily="49" charset="0"/>
              </a:rPr>
              <a:t>pred</a:t>
            </a:r>
            <a:r>
              <a:rPr lang="en-US" sz="2400" b="1" dirty="0">
                <a:latin typeface="Courier New" pitchFamily="49" charset="0"/>
              </a:rPr>
              <a:t>) (cdr </a:t>
            </a:r>
            <a:r>
              <a:rPr lang="en-US" sz="2400" b="1" dirty="0" err="1">
                <a:latin typeface="Courier New" pitchFamily="49" charset="0"/>
              </a:rPr>
              <a:t>val</a:t>
            </a:r>
            <a:r>
              <a:rPr lang="en-US" sz="2400" b="1" dirty="0">
                <a:latin typeface="Courier New" pitchFamily="49" charset="0"/>
              </a:rPr>
              <a:t>)))))))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7467600" y="990600"/>
            <a:ext cx="1235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latin typeface="Arial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6400800" y="1447800"/>
            <a:ext cx="25908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Arial" charset="0"/>
              </a:rPr>
              <a:t>What does the type of </a:t>
            </a:r>
            <a:r>
              <a:rPr lang="en-US" sz="2800" b="1" dirty="0">
                <a:solidFill>
                  <a:srgbClr val="00FF00"/>
                </a:solidFill>
                <a:latin typeface="Courier New" pitchFamily="49" charset="0"/>
              </a:rPr>
              <a:t>list-of have to be?</a:t>
            </a:r>
            <a:endParaRPr lang="en-US" sz="2800" b="1" dirty="0">
              <a:solidFill>
                <a:srgbClr val="00FF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79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  <p:bldP spid="2355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8145" y="228600"/>
            <a:ext cx="7772400" cy="990600"/>
          </a:xfrm>
        </p:spPr>
        <p:txBody>
          <a:bodyPr/>
          <a:lstStyle/>
          <a:p>
            <a:r>
              <a:rPr lang="en-US" dirty="0"/>
              <a:t>Programs as data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8460545" cy="35814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FF00"/>
                </a:solidFill>
              </a:rPr>
              <a:t>program</a:t>
            </a:r>
            <a:r>
              <a:rPr lang="en-US" dirty="0"/>
              <a:t> in any language really is </a:t>
            </a:r>
            <a:r>
              <a:rPr lang="en-US" dirty="0">
                <a:solidFill>
                  <a:srgbClr val="00FF00"/>
                </a:solidFill>
              </a:rPr>
              <a:t>data</a:t>
            </a:r>
          </a:p>
          <a:p>
            <a:pPr lvl="1"/>
            <a:r>
              <a:rPr lang="en-US" dirty="0"/>
              <a:t>to be interpreted by …</a:t>
            </a:r>
          </a:p>
          <a:p>
            <a:r>
              <a:rPr lang="en-US" dirty="0"/>
              <a:t>Scheme makes the relationship more explicit.</a:t>
            </a:r>
          </a:p>
          <a:p>
            <a:pPr lvl="1"/>
            <a:r>
              <a:rPr lang="en-US" dirty="0"/>
              <a:t>Same syntax for programs and data</a:t>
            </a:r>
          </a:p>
          <a:p>
            <a:pPr lvl="1"/>
            <a:r>
              <a:rPr lang="en-US" dirty="0" err="1"/>
              <a:t>eval</a:t>
            </a:r>
            <a:r>
              <a:rPr lang="en-US" dirty="0"/>
              <a:t> (which you are not allowed to use in your interpreter </a:t>
            </a:r>
            <a:r>
              <a:rPr lang="en-US" dirty="0">
                <a:sym typeface="Wingdings" pitchFamily="2" charset="2"/>
              </a:rPr>
              <a:t> </a:t>
            </a:r>
            <a:r>
              <a:rPr lang="en-US" dirty="0"/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0" y="3962400"/>
            <a:ext cx="4913728" cy="240065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(let loop ()</a:t>
            </a:r>
          </a:p>
          <a:p>
            <a:r>
              <a:rPr lang="en-US" sz="2500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(display "--&gt;")</a:t>
            </a:r>
          </a:p>
          <a:p>
            <a:r>
              <a:rPr lang="en-US" sz="2500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(let* ([</a:t>
            </a:r>
            <a:r>
              <a:rPr lang="en-US" sz="2500" b="1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sz="2500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(read)]</a:t>
            </a:r>
          </a:p>
          <a:p>
            <a:r>
              <a:rPr lang="en-US" sz="2500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[</a:t>
            </a:r>
            <a:r>
              <a:rPr lang="en-US" sz="2500" b="1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500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(eval </a:t>
            </a:r>
            <a:r>
              <a:rPr lang="en-US" sz="2500" b="1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sz="2500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)])</a:t>
            </a:r>
          </a:p>
          <a:p>
            <a:r>
              <a:rPr lang="en-US" sz="2500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(pretty-print </a:t>
            </a:r>
            <a:r>
              <a:rPr lang="en-US" sz="2500" b="1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500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500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(loop)))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4572000"/>
            <a:ext cx="2514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+mn-lt"/>
                <a:cs typeface="Consolas" panose="020B0609020204030204" pitchFamily="49" charset="0"/>
              </a:rPr>
              <a:t>Interpreter project solution </a:t>
            </a:r>
            <a:r>
              <a:rPr lang="en-US" sz="2800" b="1" dirty="0">
                <a:solidFill>
                  <a:srgbClr val="FF0000"/>
                </a:solidFill>
                <a:latin typeface="+mn-lt"/>
                <a:cs typeface="Consolas" panose="020B0609020204030204" pitchFamily="49" charset="0"/>
              </a:rPr>
              <a:t>– not!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057400" y="5095906"/>
            <a:ext cx="1524000" cy="314294"/>
          </a:xfrm>
          <a:prstGeom prst="right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2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458200" cy="1066800"/>
          </a:xfrm>
        </p:spPr>
        <p:txBody>
          <a:bodyPr/>
          <a:lstStyle/>
          <a:p>
            <a:r>
              <a:rPr lang="en-US" sz="3600" dirty="0" err="1"/>
              <a:t>datatype</a:t>
            </a:r>
            <a:r>
              <a:rPr lang="en-US" sz="3600" dirty="0"/>
              <a:t> for </a:t>
            </a:r>
            <a:r>
              <a:rPr lang="el-GR" sz="3600" dirty="0"/>
              <a:t>λ</a:t>
            </a:r>
            <a:r>
              <a:rPr lang="en-US" sz="3600" dirty="0"/>
              <a:t>-calculus expressions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76200" y="1447800"/>
            <a:ext cx="8686800" cy="43434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(define-</a:t>
            </a:r>
            <a:r>
              <a:rPr lang="en-US" sz="2800" b="1" dirty="0" err="1">
                <a:latin typeface="Courier New" pitchFamily="49" charset="0"/>
              </a:rPr>
              <a:t>datatype</a:t>
            </a:r>
            <a:r>
              <a:rPr lang="en-US" sz="2800" b="1" dirty="0">
                <a:latin typeface="Courier New" pitchFamily="49" charset="0"/>
              </a:rPr>
              <a:t> expression           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           </a:t>
            </a:r>
            <a:r>
              <a:rPr lang="en-US" sz="2800" b="1" dirty="0" err="1">
                <a:latin typeface="Courier New" pitchFamily="49" charset="0"/>
              </a:rPr>
              <a:t>expression</a:t>
            </a:r>
            <a:r>
              <a:rPr lang="en-US" sz="2800" b="1" dirty="0">
                <a:latin typeface="Courier New" pitchFamily="49" charset="0"/>
              </a:rPr>
              <a:t>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[</a:t>
            </a:r>
            <a:r>
              <a:rPr lang="en-US" sz="2800" b="1" dirty="0" err="1">
                <a:latin typeface="Courier New" pitchFamily="49" charset="0"/>
              </a:rPr>
              <a:t>var</a:t>
            </a:r>
            <a:r>
              <a:rPr lang="en-US" sz="2800" b="1" dirty="0">
                <a:latin typeface="Courier New" pitchFamily="49" charset="0"/>
              </a:rPr>
              <a:t>-exp</a:t>
            </a:r>
            <a:endParaRPr lang="en-US" sz="2800" b="1" dirty="0">
              <a:solidFill>
                <a:srgbClr val="00FF00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(id symbol?)]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[lambda-exp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(id symbol?)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(body expression?)]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[app-exp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</a:t>
            </a:r>
            <a:r>
              <a:rPr lang="en-US" sz="2800" b="1" dirty="0" err="1">
                <a:latin typeface="Courier New" pitchFamily="49" charset="0"/>
              </a:rPr>
              <a:t>rator</a:t>
            </a:r>
            <a:r>
              <a:rPr lang="en-US" sz="2800" b="1" dirty="0">
                <a:latin typeface="Courier New" pitchFamily="49" charset="0"/>
              </a:rPr>
              <a:t> expression?)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(rand expression?)])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72200" y="3048000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68321" y="838200"/>
            <a:ext cx="2514600" cy="3194721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00FF00"/>
                </a:solidFill>
              </a:rPr>
              <a:t>I use slightly different names than the textbook, to be consistent with the homework documents and files.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81600" y="4191000"/>
            <a:ext cx="3733800" cy="224676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</a:rPr>
              <a:t>You will enhance this type to include other expressions (such as multi-</a:t>
            </a:r>
            <a:r>
              <a:rPr lang="en-US" sz="2800" b="1" dirty="0" err="1">
                <a:solidFill>
                  <a:srgbClr val="00FF00"/>
                </a:solidFill>
              </a:rPr>
              <a:t>arg</a:t>
            </a:r>
            <a:r>
              <a:rPr lang="en-US" sz="2800" b="1" dirty="0">
                <a:solidFill>
                  <a:srgbClr val="00FF00"/>
                </a:solidFill>
              </a:rPr>
              <a:t>, multi-body lambda, if, </a:t>
            </a:r>
            <a:r>
              <a:rPr lang="en-US" sz="2800" b="1" dirty="0" err="1">
                <a:solidFill>
                  <a:srgbClr val="00FF00"/>
                </a:solidFill>
              </a:rPr>
              <a:t>etc</a:t>
            </a:r>
            <a:r>
              <a:rPr lang="en-US" sz="2800" b="1" dirty="0">
                <a:solidFill>
                  <a:srgbClr val="00FF00"/>
                </a:solidFill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" y="5867400"/>
            <a:ext cx="845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Let's add set!, </a:t>
            </a:r>
            <a:br>
              <a:rPr lang="en-US" sz="3200" b="1" dirty="0">
                <a:solidFill>
                  <a:srgbClr val="FFFF00"/>
                </a:solidFill>
              </a:rPr>
            </a:br>
            <a:r>
              <a:rPr lang="en-US" sz="3200" b="1" dirty="0">
                <a:solidFill>
                  <a:srgbClr val="FFFF00"/>
                </a:solidFill>
              </a:rPr>
              <a:t>multiple </a:t>
            </a:r>
            <a:r>
              <a:rPr lang="en-US" sz="3200" b="1" dirty="0" err="1">
                <a:solidFill>
                  <a:srgbClr val="FFFF00"/>
                </a:solidFill>
              </a:rPr>
              <a:t>rands</a:t>
            </a:r>
            <a:r>
              <a:rPr lang="en-US" sz="3200" b="1" dirty="0">
                <a:solidFill>
                  <a:srgbClr val="FFFF00"/>
                </a:solidFill>
              </a:rPr>
              <a:t>.         You'll add others in A11b</a:t>
            </a:r>
          </a:p>
        </p:txBody>
      </p:sp>
    </p:spTree>
    <p:extLst>
      <p:ext uri="{BB962C8B-B14F-4D97-AF65-F5344CB8AC3E}">
        <p14:creationId xmlns:p14="http://schemas.microsoft.com/office/powerpoint/2010/main" val="83491082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22213</TotalTime>
  <Words>2921</Words>
  <Application>Microsoft Office PowerPoint</Application>
  <PresentationFormat>On-screen Show (4:3)</PresentationFormat>
  <Paragraphs>470</Paragraphs>
  <Slides>39</Slides>
  <Notes>29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Consolas</vt:lpstr>
      <vt:lpstr>Courier New</vt:lpstr>
      <vt:lpstr>Times New Roman</vt:lpstr>
      <vt:lpstr>Wingdings</vt:lpstr>
      <vt:lpstr>Default Design</vt:lpstr>
      <vt:lpstr>Scheme Prelude: A Puzzle</vt:lpstr>
      <vt:lpstr>CSSE 304   Days 16-17</vt:lpstr>
      <vt:lpstr>Use a bintree datatype object</vt:lpstr>
      <vt:lpstr>Parse: From list to bintree</vt:lpstr>
      <vt:lpstr>define-datatype example</vt:lpstr>
      <vt:lpstr>inorder solution</vt:lpstr>
      <vt:lpstr>s-list datatype (for A11a)</vt:lpstr>
      <vt:lpstr>Programs as data</vt:lpstr>
      <vt:lpstr>datatype for λ-calculus expressions</vt:lpstr>
      <vt:lpstr>concrete vs. abstract syntax</vt:lpstr>
      <vt:lpstr>Parse lambda-calculus Expressions</vt:lpstr>
      <vt:lpstr>Using Parsed Lambda-Calculus Expressions</vt:lpstr>
      <vt:lpstr>About the parse problem in A11b</vt:lpstr>
      <vt:lpstr>How I will test your parse program</vt:lpstr>
      <vt:lpstr> occurs-free? for parsed expressions</vt:lpstr>
      <vt:lpstr>  Syntax  Semantics</vt:lpstr>
      <vt:lpstr> environments  and closures</vt:lpstr>
      <vt:lpstr>Variable bindings and environments</vt:lpstr>
      <vt:lpstr>Variable bindings and environments</vt:lpstr>
      <vt:lpstr>Variable bindings and environments</vt:lpstr>
      <vt:lpstr>local environments</vt:lpstr>
      <vt:lpstr>Evaluate a let expression</vt:lpstr>
      <vt:lpstr>Interlude</vt:lpstr>
      <vt:lpstr>Procedures (closures)</vt:lpstr>
      <vt:lpstr>Procedures (closures)</vt:lpstr>
      <vt:lpstr>Procedure application</vt:lpstr>
      <vt:lpstr>Simple Example</vt:lpstr>
      <vt:lpstr>Simple Example (continued)</vt:lpstr>
      <vt:lpstr>Diagram notation (use it!)</vt:lpstr>
      <vt:lpstr>Summary/Review questions</vt:lpstr>
      <vt:lpstr>Summary/Review questions</vt:lpstr>
      <vt:lpstr>Recap: Procedures (closures)</vt:lpstr>
      <vt:lpstr>Recap: Procedure application</vt:lpstr>
      <vt:lpstr>A More Complex Example</vt:lpstr>
      <vt:lpstr>Another  Environments and  Closures Example</vt:lpstr>
      <vt:lpstr>Evaluate letrec expressions</vt:lpstr>
      <vt:lpstr>Yet Another  E&amp;C Example</vt:lpstr>
      <vt:lpstr>Interlude</vt:lpstr>
      <vt:lpstr>Final  E&amp;C Example</vt:lpstr>
    </vt:vector>
  </TitlesOfParts>
  <Company>Honeywell Project Operations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Crisp White &amp; Navy</dc:title>
  <dc:creator>nshastry</dc:creator>
  <cp:lastModifiedBy>Claude Anderson</cp:lastModifiedBy>
  <cp:revision>174</cp:revision>
  <cp:lastPrinted>2020-01-10T14:38:24Z</cp:lastPrinted>
  <dcterms:created xsi:type="dcterms:W3CDTF">2000-12-30T02:52:07Z</dcterms:created>
  <dcterms:modified xsi:type="dcterms:W3CDTF">2020-01-10T17:54:43Z</dcterms:modified>
</cp:coreProperties>
</file>