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00" r:id="rId2"/>
    <p:sldId id="327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02" r:id="rId11"/>
    <p:sldId id="303" r:id="rId12"/>
    <p:sldId id="304" r:id="rId13"/>
    <p:sldId id="315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3" autoAdjust="0"/>
    <p:restoredTop sz="73426" autoAdjust="0"/>
  </p:normalViewPr>
  <p:slideViewPr>
    <p:cSldViewPr>
      <p:cViewPr varScale="1">
        <p:scale>
          <a:sx n="34" d="100"/>
          <a:sy n="34" d="100"/>
        </p:scale>
        <p:origin x="97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5"/>
            <a:ext cx="3170905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5"/>
            <a:ext cx="3170905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fld id="{453DF718-BAE2-4FBC-82B0-59A8431B91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6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5"/>
            <a:ext cx="3170905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5"/>
            <a:ext cx="3170905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3" y="4559721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8"/>
            <a:ext cx="3170905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0" rIns="96641" bIns="48320" numCol="1" anchor="b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fld id="{BEB72917-7FED-41E4-9993-3122E7D3D8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5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2623B-E658-49E5-9F70-FF7785464E76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Unhide  the second</a:t>
            </a:r>
            <a:r>
              <a:rPr lang="en-US" baseline="0" dirty="0"/>
              <a:t> </a:t>
            </a:r>
            <a:r>
              <a:rPr lang="en-US" dirty="0"/>
              <a:t>"What</a:t>
            </a:r>
            <a:r>
              <a:rPr lang="en-US" baseline="0" dirty="0"/>
              <a:t> do programming languages allow us to define?" slide after making the PDF.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37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B6D9-1720-4489-8EC2-0FD46CEDC03D}" type="slidenum">
              <a:rPr lang="en-US"/>
              <a:pPr/>
              <a:t>17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507" y="4559719"/>
            <a:ext cx="5850193" cy="4320967"/>
          </a:xfrm>
        </p:spPr>
        <p:txBody>
          <a:bodyPr/>
          <a:lstStyle/>
          <a:p>
            <a:r>
              <a:rPr lang="en-US"/>
              <a:t>answer: append</a:t>
            </a:r>
          </a:p>
        </p:txBody>
      </p:sp>
    </p:spTree>
    <p:extLst>
      <p:ext uri="{BB962C8B-B14F-4D97-AF65-F5344CB8AC3E}">
        <p14:creationId xmlns:p14="http://schemas.microsoft.com/office/powerpoint/2010/main" val="146317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DDA4-5BBB-4069-A4AA-58EED012735B}" type="slidenum">
              <a:rPr lang="en-US"/>
              <a:pPr/>
              <a:t>18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38814">
              <a:defRPr/>
            </a:pPr>
            <a:endParaRPr lang="en-US" dirty="0">
              <a:solidFill>
                <a:srgbClr val="00FF00"/>
              </a:solidFill>
            </a:endParaRPr>
          </a:p>
          <a:p>
            <a:pPr defTabSz="938814">
              <a:defRPr/>
            </a:pPr>
            <a:r>
              <a:rPr lang="en-US" dirty="0">
                <a:solidFill>
                  <a:srgbClr val="00FF00"/>
                </a:solidFill>
              </a:rPr>
              <a:t>I typically give this exercise as a CSE 220 programming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16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C36F3-AB90-4342-9DF9-B36E716B5C51}" type="slidenum">
              <a:rPr lang="en-US"/>
              <a:pPr/>
              <a:t>19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4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20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2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21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2917-7FED-41E4-9993-3122E7D3D8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6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out why we want the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2917-7FED-41E4-9993-3122E7D3D8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55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there are no extra keywords.</a:t>
            </a:r>
            <a:r>
              <a:rPr lang="en-US" baseline="0" dirty="0"/>
              <a:t>  </a:t>
            </a:r>
          </a:p>
          <a:p>
            <a:r>
              <a:rPr lang="en-US" baseline="0" dirty="0"/>
              <a:t>Exception: </a:t>
            </a:r>
            <a:r>
              <a:rPr lang="en-US" b="1" baseline="0" dirty="0" err="1"/>
              <a:t>cond</a:t>
            </a:r>
            <a:r>
              <a:rPr lang="en-US" b="0" baseline="0" dirty="0"/>
              <a:t> as part of </a:t>
            </a:r>
            <a:r>
              <a:rPr lang="en-US" b="1" baseline="0" dirty="0"/>
              <a:t>else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3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2917-7FED-41E4-9993-3122E7D3D8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1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B72917-7FED-41E4-9993-3122E7D3D84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should be a review of material from</a:t>
            </a:r>
            <a:r>
              <a:rPr lang="en-US" baseline="0" dirty="0"/>
              <a:t> CSSE 220 or 230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A281A-0C08-4CCA-A259-14099FBBAA93}" type="slidenum">
              <a:rPr lang="en-US"/>
              <a:pPr/>
              <a:t>15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3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B3EA3-8C16-4FB4-8D2F-B9B9A0392814}" type="slidenum">
              <a:rPr lang="en-US"/>
              <a:pPr/>
              <a:t>16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 an example:</a:t>
            </a:r>
            <a:r>
              <a:rPr lang="en-US" b="1" baseline="0" dirty="0"/>
              <a:t>  </a:t>
            </a:r>
            <a:r>
              <a:rPr lang="en-US" baseline="0" dirty="0"/>
              <a:t>(add 3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3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6477000"/>
            <a:ext cx="6858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19200" y="228600"/>
            <a:ext cx="6858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MIPS_Assembly/Pseudoinstruc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CSSE 304   Day 13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676400"/>
            <a:ext cx="8686800" cy="4572000"/>
          </a:xfrm>
        </p:spPr>
        <p:txBody>
          <a:bodyPr/>
          <a:lstStyle/>
          <a:p>
            <a:endParaRPr lang="en-US" b="1" dirty="0">
              <a:solidFill>
                <a:srgbClr val="FFFF00"/>
              </a:solidFill>
            </a:endParaRP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/>
              <a:t>What questions do you have?</a:t>
            </a:r>
          </a:p>
          <a:p>
            <a:r>
              <a:rPr lang="en-US" b="1" dirty="0"/>
              <a:t>Syntax expansion (Macros)</a:t>
            </a:r>
          </a:p>
          <a:p>
            <a:r>
              <a:rPr lang="en-US" b="1" dirty="0"/>
              <a:t>Scheme’s define-syntax</a:t>
            </a:r>
          </a:p>
          <a:p>
            <a:r>
              <a:rPr lang="en-US" b="1" dirty="0"/>
              <a:t>Datatypes review  (If there is time)</a:t>
            </a:r>
          </a:p>
          <a:p>
            <a:endParaRPr lang="en-US" b="1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define-syntax</a:t>
            </a:r>
            <a:r>
              <a:rPr lang="en-US" dirty="0"/>
              <a:t> syntax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chemeClr val="accent1"/>
                </a:solidFill>
              </a:rPr>
              <a:t>General form:</a:t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(define-syntax &lt;identifier&gt;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(syntax-rules ( {&lt;keyword&gt;}</a:t>
            </a:r>
            <a:r>
              <a:rPr lang="en-US" b="1" baseline="30000" dirty="0">
                <a:latin typeface="Courier New" pitchFamily="49" charset="0"/>
              </a:rPr>
              <a:t>* 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{ [pattern template] }</a:t>
            </a:r>
            <a:r>
              <a:rPr lang="en-US" b="1" baseline="30000" dirty="0">
                <a:latin typeface="Courier New" pitchFamily="49" charset="0"/>
              </a:rPr>
              <a:t>+ </a:t>
            </a:r>
            <a:r>
              <a:rPr lang="en-US" b="1" dirty="0">
                <a:latin typeface="Courier New" pitchFamily="49" charset="0"/>
              </a:rPr>
              <a:t>))</a:t>
            </a:r>
            <a:endParaRPr lang="en-US" b="1" baseline="30000" dirty="0">
              <a:latin typeface="Courier New" pitchFamily="49" charset="0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304800" y="5257800"/>
            <a:ext cx="2514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What gets expanded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5486400" y="5334000"/>
            <a:ext cx="2209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How to expand it</a:t>
            </a:r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V="1">
            <a:off x="2438400" y="4800600"/>
            <a:ext cx="533400" cy="685800"/>
          </a:xfrm>
          <a:prstGeom prst="line">
            <a:avLst/>
          </a:prstGeom>
          <a:noFill/>
          <a:ln w="53975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 flipH="1" flipV="1">
            <a:off x="5181600" y="4800600"/>
            <a:ext cx="1295400" cy="533400"/>
          </a:xfrm>
          <a:prstGeom prst="line">
            <a:avLst/>
          </a:prstGeom>
          <a:noFill/>
          <a:ln w="53975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define-syntax and syntax-rules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362200"/>
            <a:ext cx="7772400" cy="32766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(define-syntax my-let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(syntax-rules ()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[(_ ((x v) ...) e1 e2 ...)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((lambda (x ...) e1 e2 ...)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v ...)])) 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0" y="2667000"/>
            <a:ext cx="16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66CCFF"/>
                </a:solidFill>
              </a:rPr>
              <a:t>pattern</a:t>
            </a:r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>
            <a:off x="1295400" y="3124200"/>
            <a:ext cx="1219200" cy="304800"/>
          </a:xfrm>
          <a:prstGeom prst="line">
            <a:avLst/>
          </a:prstGeom>
          <a:noFill/>
          <a:ln w="34925">
            <a:solidFill>
              <a:srgbClr val="66CCFF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304800" y="5576887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66CCFF"/>
                </a:solidFill>
              </a:rPr>
              <a:t>template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1295400" y="4648200"/>
            <a:ext cx="1066800" cy="990600"/>
          </a:xfrm>
          <a:prstGeom prst="line">
            <a:avLst/>
          </a:prstGeom>
          <a:noFill/>
          <a:ln w="34925">
            <a:solidFill>
              <a:srgbClr val="66CCFF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0" y="3429000"/>
            <a:ext cx="1905000" cy="2123658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 dirty="0">
                <a:solidFill>
                  <a:srgbClr val="FFFF00"/>
                </a:solidFill>
              </a:rPr>
              <a:t>assumed to be the name of the form, no matter what you put here</a:t>
            </a: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V="1">
            <a:off x="1600200" y="3886200"/>
            <a:ext cx="914400" cy="30480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arrow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1143000" y="1447800"/>
            <a:ext cx="7391400" cy="60801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FFFF00"/>
                </a:solidFill>
                <a:latin typeface="Courier New" pitchFamily="49" charset="0"/>
              </a:rPr>
              <a:t>my-let</a:t>
            </a:r>
            <a:r>
              <a:rPr lang="en-US" sz="3200">
                <a:solidFill>
                  <a:srgbClr val="FFFF00"/>
                </a:solidFill>
              </a:rPr>
              <a:t> is equivalent to (unnamed) </a:t>
            </a:r>
            <a:r>
              <a:rPr lang="en-US" sz="3200" b="1">
                <a:solidFill>
                  <a:srgbClr val="FFFF00"/>
                </a:solidFill>
                <a:latin typeface="Courier New" pitchFamily="49" charset="0"/>
              </a:rPr>
              <a:t>let</a:t>
            </a: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2514600" y="5213350"/>
            <a:ext cx="6400800" cy="8309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>
            <a:spAutoFit/>
            <a:flatTx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replace my-let</a:t>
            </a:r>
            <a:r>
              <a:rPr lang="en-US" dirty="0">
                <a:solidFill>
                  <a:srgbClr val="FFFF00"/>
                </a:solidFill>
              </a:rPr>
              <a:t> expression with an application of a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lambda </a:t>
            </a:r>
            <a:r>
              <a:rPr lang="en-US" dirty="0">
                <a:solidFill>
                  <a:srgbClr val="FFFF00"/>
                </a:solidFill>
              </a:rPr>
              <a:t>expression</a:t>
            </a:r>
          </a:p>
        </p:txBody>
      </p:sp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2514600" y="3429000"/>
            <a:ext cx="6019800" cy="457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2438400" y="3962400"/>
            <a:ext cx="7467600" cy="914400"/>
            <a:chOff x="1728" y="2640"/>
            <a:chExt cx="3936" cy="576"/>
          </a:xfrm>
        </p:grpSpPr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>
              <a:off x="1728" y="2640"/>
              <a:ext cx="0" cy="576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1728" y="3216"/>
              <a:ext cx="91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5664" y="2640"/>
              <a:ext cx="0" cy="288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>
              <a:off x="2640" y="2928"/>
              <a:ext cx="302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2" name="Line 18"/>
            <p:cNvSpPr>
              <a:spLocks noChangeShapeType="1"/>
            </p:cNvSpPr>
            <p:nvPr/>
          </p:nvSpPr>
          <p:spPr bwMode="auto">
            <a:xfrm>
              <a:off x="2640" y="2928"/>
              <a:ext cx="0" cy="288"/>
            </a:xfrm>
            <a:prstGeom prst="line">
              <a:avLst/>
            </a:prstGeom>
            <a:noFill/>
            <a:ln w="158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28" y="2640"/>
              <a:ext cx="393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63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/>
      <p:bldP spid="108549" grpId="0" animBg="1"/>
      <p:bldP spid="108550" grpId="0"/>
      <p:bldP spid="108551" grpId="0" animBg="1"/>
      <p:bldP spid="108552" grpId="0" animBg="1"/>
      <p:bldP spid="108553" grpId="0" animBg="1"/>
      <p:bldP spid="108555" grpId="0" animBg="1"/>
      <p:bldP spid="1085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my-let</a:t>
            </a:r>
          </a:p>
          <a:p>
            <a:r>
              <a:rPr lang="en-US" dirty="0"/>
              <a:t>my-if</a:t>
            </a:r>
          </a:p>
          <a:p>
            <a:r>
              <a:rPr lang="en-US" dirty="0"/>
              <a:t>++</a:t>
            </a:r>
          </a:p>
          <a:p>
            <a:r>
              <a:rPr lang="en-US" dirty="0"/>
              <a:t>++-post</a:t>
            </a:r>
          </a:p>
          <a:p>
            <a:r>
              <a:rPr lang="en-US" dirty="0"/>
              <a:t>my-and</a:t>
            </a:r>
          </a:p>
          <a:p>
            <a:r>
              <a:rPr lang="en-US" dirty="0"/>
              <a:t>for loop (a couple of versions)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Datatypes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define-datatype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0" y="5676254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If not today, next time!</a:t>
            </a:r>
          </a:p>
        </p:txBody>
      </p:sp>
    </p:spTree>
    <p:extLst>
      <p:ext uri="{BB962C8B-B14F-4D97-AF65-F5344CB8AC3E}">
        <p14:creationId xmlns:p14="http://schemas.microsoft.com/office/powerpoint/2010/main" val="92995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Data?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bits</a:t>
            </a:r>
          </a:p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893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572000"/>
          </a:xfrm>
        </p:spPr>
        <p:txBody>
          <a:bodyPr/>
          <a:lstStyle/>
          <a:p>
            <a:r>
              <a:rPr lang="en-US" dirty="0"/>
              <a:t>What is an (abstract) data type?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representation</a:t>
            </a:r>
          </a:p>
          <a:p>
            <a:pPr lvl="1"/>
            <a:r>
              <a:rPr lang="en-US" dirty="0"/>
              <a:t>implementation</a:t>
            </a:r>
          </a:p>
          <a:p>
            <a:r>
              <a:rPr lang="en-US" dirty="0"/>
              <a:t>In </a:t>
            </a:r>
            <a:r>
              <a:rPr lang="en-US" dirty="0" err="1"/>
              <a:t>EoPL</a:t>
            </a:r>
            <a:r>
              <a:rPr lang="en-US" dirty="0"/>
              <a:t> notation, </a:t>
            </a:r>
            <a:r>
              <a:rPr lang="en-US" dirty="0">
                <a:sym typeface="Symbol" pitchFamily="18" charset="2"/>
              </a:rPr>
              <a:t>x means “the representation of x”.</a:t>
            </a:r>
          </a:p>
          <a:p>
            <a:r>
              <a:rPr lang="en-US" dirty="0">
                <a:sym typeface="Symbol" pitchFamily="18" charset="2"/>
              </a:rPr>
              <a:t>Important example:  non-negative integers.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n means the representation of the integer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67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(zero)                =  </a:t>
            </a:r>
            <a:r>
              <a:rPr lang="en-US" sz="2400" dirty="0"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 n )  =  #t if  n  is the representation of zero,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          #f otherwise.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 n )      =  n+1  ( n  0)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 </a:t>
            </a: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 n+1 )  =  n      ( n  0)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These operations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define</a:t>
            </a:r>
            <a:r>
              <a:rPr lang="en-US" sz="2400" dirty="0">
                <a:sym typeface="Symbol" pitchFamily="18" charset="2"/>
              </a:rPr>
              <a:t> the </a:t>
            </a:r>
            <a:r>
              <a:rPr lang="en-US" sz="2400" dirty="0" err="1">
                <a:sym typeface="Symbol" pitchFamily="18" charset="2"/>
              </a:rPr>
              <a:t>datatype</a:t>
            </a:r>
            <a:r>
              <a:rPr lang="en-US" sz="2400" dirty="0"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Other operations can be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derived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from them</a:t>
            </a:r>
            <a:r>
              <a:rPr lang="en-US" sz="2400" b="1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Example</a:t>
            </a:r>
            <a:r>
              <a:rPr lang="en-US" sz="2000" b="1" dirty="0">
                <a:solidFill>
                  <a:srgbClr val="00FF00"/>
                </a:solidFill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(define add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(lambda (m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(if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iszero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m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(add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succ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m)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pred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n)))))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685800"/>
          </a:xfrm>
        </p:spPr>
        <p:txBody>
          <a:bodyPr/>
          <a:lstStyle/>
          <a:p>
            <a:r>
              <a:rPr lang="en-US" sz="3200"/>
              <a:t>Interface for "non-negative integer" datatype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876800" y="4556125"/>
            <a:ext cx="3886200" cy="1200329"/>
          </a:xfrm>
          <a:prstGeom prst="rect">
            <a:avLst/>
          </a:prstGeom>
          <a:noFill/>
          <a:ln w="635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Next we will look at some different implementations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of this ADT.</a:t>
            </a:r>
          </a:p>
        </p:txBody>
      </p:sp>
    </p:spTree>
    <p:extLst>
      <p:ext uri="{BB962C8B-B14F-4D97-AF65-F5344CB8AC3E}">
        <p14:creationId xmlns:p14="http://schemas.microsoft.com/office/powerpoint/2010/main" val="33431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r>
              <a:rPr lang="en-US" sz="4000">
                <a:solidFill>
                  <a:srgbClr val="00FF00"/>
                </a:solidFill>
              </a:rPr>
              <a:t>Implementation 1:</a:t>
            </a:r>
            <a:r>
              <a:rPr lang="en-US" sz="4000"/>
              <a:t> Unary representation of non-negative integers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0  = ( )         ; the empty list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n+1 = (cons  #t   n )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Define the integer operations.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ym typeface="Symbol" pitchFamily="18" charset="2"/>
              </a:rPr>
              <a:t>iszero</a:t>
            </a:r>
            <a:r>
              <a:rPr lang="en-US" dirty="0">
                <a:sym typeface="Symbol" pitchFamily="18" charset="2"/>
              </a:rPr>
              <a:t>?  </a:t>
            </a:r>
            <a:r>
              <a:rPr lang="en-US" dirty="0" err="1">
                <a:sym typeface="Symbol" pitchFamily="18" charset="2"/>
              </a:rPr>
              <a:t>succ</a:t>
            </a:r>
            <a:r>
              <a:rPr lang="en-US" dirty="0">
                <a:sym typeface="Symbol" pitchFamily="18" charset="2"/>
              </a:rPr>
              <a:t>   </a:t>
            </a:r>
            <a:r>
              <a:rPr lang="en-US" dirty="0" err="1">
                <a:sym typeface="Symbol" pitchFamily="18" charset="2"/>
              </a:rPr>
              <a:t>pred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There is a (slightly) more efficient implementation of </a:t>
            </a:r>
            <a:r>
              <a:rPr lang="en-US" b="1" dirty="0">
                <a:solidFill>
                  <a:srgbClr val="00FF00"/>
                </a:solidFill>
                <a:sym typeface="Symbol" pitchFamily="18" charset="2"/>
              </a:rPr>
              <a:t>add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(than the one from the last slide) if we base it on the implementation instead of the ADT.  Can you see what it is?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32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05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FF00"/>
                </a:solidFill>
              </a:rPr>
              <a:t>Implementation 2: </a:t>
            </a:r>
            <a:r>
              <a:rPr lang="en-US" sz="3600" dirty="0"/>
              <a:t>Another representation of non-negative integers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50292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a binary string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Base Cases:</a:t>
            </a:r>
            <a:r>
              <a:rPr lang="en-US" sz="2400" dirty="0">
                <a:sym typeface="Symbol" pitchFamily="18" charset="2"/>
              </a:rPr>
              <a:t> 0  = “0”         1  = “1” 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Other case:</a:t>
            </a:r>
            <a:r>
              <a:rPr lang="en-US" sz="2400" dirty="0">
                <a:sym typeface="Symbol" pitchFamily="18" charset="2"/>
              </a:rPr>
              <a:t> If n&gt;0, there are unique integers q and r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such that r is 0 or 1, and n = 2*q + 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Then n is the string concatenation of  q  with  r .</a:t>
            </a:r>
          </a:p>
          <a:p>
            <a:r>
              <a:rPr lang="en-US" sz="2800" dirty="0">
                <a:sym typeface="Symbol" pitchFamily="18" charset="2"/>
              </a:rPr>
              <a:t>Example  13 = </a:t>
            </a:r>
            <a:r>
              <a:rPr lang="en-US" sz="2800" dirty="0" err="1">
                <a:sym typeface="Symbol" pitchFamily="18" charset="2"/>
              </a:rPr>
              <a:t>concat</a:t>
            </a:r>
            <a:r>
              <a:rPr lang="en-US" sz="2800" dirty="0">
                <a:sym typeface="Symbol" pitchFamily="18" charset="2"/>
              </a:rPr>
              <a:t> ( 6 , 1 ) = …</a:t>
            </a:r>
          </a:p>
          <a:p>
            <a:r>
              <a:rPr lang="en-US" sz="2800" b="1" dirty="0" err="1">
                <a:sym typeface="Symbol" pitchFamily="18" charset="2"/>
              </a:rPr>
              <a:t>succ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800" b="1" dirty="0" err="1">
                <a:sym typeface="Symbol" pitchFamily="18" charset="2"/>
              </a:rPr>
              <a:t>pred</a:t>
            </a:r>
            <a:r>
              <a:rPr lang="en-US" sz="2800" dirty="0">
                <a:sym typeface="Symbol" pitchFamily="18" charset="2"/>
              </a:rPr>
              <a:t> are more complex than in the unary representation ( easier if bits in number are reversed)</a:t>
            </a:r>
          </a:p>
          <a:p>
            <a:r>
              <a:rPr lang="en-US" sz="2800" dirty="0">
                <a:sym typeface="Symbol" pitchFamily="18" charset="2"/>
              </a:rPr>
              <a:t>but </a:t>
            </a:r>
            <a:r>
              <a:rPr lang="en-US" sz="2800" b="1" dirty="0">
                <a:sym typeface="Symbol" pitchFamily="18" charset="2"/>
              </a:rPr>
              <a:t>add</a:t>
            </a:r>
            <a:r>
              <a:rPr lang="en-US" sz="2800" dirty="0">
                <a:sym typeface="Symbol" pitchFamily="18" charset="2"/>
              </a:rPr>
              <a:t> is faster than in the unary representation!  Can you write it?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0" y="914400"/>
            <a:ext cx="1371600" cy="2677656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See also the </a:t>
            </a:r>
            <a:r>
              <a:rPr lang="en-US" dirty="0" err="1">
                <a:solidFill>
                  <a:srgbClr val="00FF00"/>
                </a:solidFill>
              </a:rPr>
              <a:t>bigits</a:t>
            </a:r>
            <a:r>
              <a:rPr lang="en-US" dirty="0">
                <a:solidFill>
                  <a:srgbClr val="00FF00"/>
                </a:solidFill>
              </a:rPr>
              <a:t> example and exercise, </a:t>
            </a:r>
            <a:r>
              <a:rPr lang="en-US" dirty="0" err="1">
                <a:solidFill>
                  <a:srgbClr val="00FF00"/>
                </a:solidFill>
              </a:rPr>
              <a:t>EoPL</a:t>
            </a:r>
            <a:r>
              <a:rPr lang="en-US" dirty="0">
                <a:solidFill>
                  <a:srgbClr val="00FF00"/>
                </a:solidFill>
              </a:rPr>
              <a:t> page 34</a:t>
            </a:r>
          </a:p>
        </p:txBody>
      </p:sp>
    </p:spTree>
    <p:extLst>
      <p:ext uri="{BB962C8B-B14F-4D97-AF65-F5344CB8AC3E}">
        <p14:creationId xmlns:p14="http://schemas.microsoft.com/office/powerpoint/2010/main" val="94181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sz="4000">
                <a:solidFill>
                  <a:srgbClr val="00FF00"/>
                </a:solidFill>
              </a:rPr>
              <a:t>Implementation 3:</a:t>
            </a:r>
            <a:r>
              <a:rPr lang="en-US" sz="4000"/>
              <a:t> Another representation of non-negative integers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458200" cy="45720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the corresponding Scheme integer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0  = 0    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zero?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(+ x 1))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= (lambda (x) (- x 1))</a:t>
            </a:r>
            <a:br>
              <a:rPr lang="en-US" sz="2400" dirty="0">
                <a:sym typeface="Symbol" pitchFamily="18" charset="2"/>
              </a:rPr>
            </a:br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What is a more efficient implementation of </a:t>
            </a:r>
            <a:r>
              <a:rPr lang="en-US" sz="2800" b="1" dirty="0">
                <a:sym typeface="Symbol" pitchFamily="18" charset="2"/>
              </a:rPr>
              <a:t>add</a:t>
            </a:r>
            <a:r>
              <a:rPr lang="en-US" sz="2800" dirty="0">
                <a:sym typeface="Symbol" pitchFamily="18" charset="2"/>
              </a:rPr>
              <a:t>?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(define add  +)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810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1" y="-304800"/>
            <a:ext cx="12869333" cy="7239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6248400" y="1752600"/>
            <a:ext cx="2438400" cy="1676400"/>
          </a:xfrm>
          <a:prstGeom prst="straightConnector1">
            <a:avLst/>
          </a:prstGeom>
          <a:ln w="1016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9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1066800"/>
          </a:xfrm>
        </p:spPr>
        <p:txBody>
          <a:bodyPr/>
          <a:lstStyle/>
          <a:p>
            <a:r>
              <a:rPr lang="en-US" sz="3200">
                <a:solidFill>
                  <a:srgbClr val="00FF00"/>
                </a:solidFill>
              </a:rPr>
              <a:t>Implementation 4:</a:t>
            </a:r>
            <a:r>
              <a:rPr lang="en-US" sz="3200"/>
              <a:t> Another representation </a:t>
            </a:r>
            <a:br>
              <a:rPr lang="en-US" sz="3200"/>
            </a:br>
            <a:r>
              <a:rPr lang="en-US" sz="3200"/>
              <a:t>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ym typeface="Symbol" pitchFamily="18" charset="2"/>
              </a:rPr>
              <a:t>Represent numbers by lambda calculus expressions:</a:t>
            </a:r>
            <a:br>
              <a:rPr lang="en-US" sz="2400" b="1" dirty="0">
                <a:sym typeface="Symbol" pitchFamily="18" charset="2"/>
              </a:rPr>
            </a:br>
            <a:endParaRPr lang="en-US" sz="24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0 = (lambda (x) (lambda (y) y))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1 = (lambda (x) (lambda (y)(x y)))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2 = (lambda (x) (lambda (y)(x (x y))))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3 = (lambda (x) (lambda (y)(x (x (x y)))))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(lambda (y) (lambda (z) (y ((x y) z))))) 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skip the details of how this works.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 (lambda (k) (k ((true false) true))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    where</a:t>
            </a:r>
            <a:r>
              <a:rPr lang="en-US" sz="2400" dirty="0">
                <a:solidFill>
                  <a:srgbClr val="00FF00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true</a:t>
            </a:r>
            <a:r>
              <a:rPr lang="en-US" sz="2400" dirty="0">
                <a:sym typeface="Symbol" pitchFamily="18" charset="2"/>
              </a:rPr>
              <a:t> is (lambda (x) (lambda (y) x))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and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false</a:t>
            </a:r>
            <a:r>
              <a:rPr lang="en-US" sz="2400" dirty="0">
                <a:sym typeface="Symbol" pitchFamily="18" charset="2"/>
              </a:rPr>
              <a:t> is (lambda (x) (lambda (y) y))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not look at the details of this.</a:t>
            </a:r>
          </a:p>
        </p:txBody>
      </p:sp>
    </p:spTree>
    <p:extLst>
      <p:ext uri="{BB962C8B-B14F-4D97-AF65-F5344CB8AC3E}">
        <p14:creationId xmlns:p14="http://schemas.microsoft.com/office/powerpoint/2010/main" val="202189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106680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</a:rPr>
              <a:t>Implementations 5 and 6:</a:t>
            </a:r>
            <a:r>
              <a:rPr lang="en-US" sz="3600" dirty="0"/>
              <a:t> Two more  representations 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sym typeface="Symbol" pitchFamily="18" charset="2"/>
              </a:rPr>
              <a:t>Bignums</a:t>
            </a:r>
            <a:endParaRPr lang="en-US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Diff-trees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See Pages 34-35 of EoPL . and 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In the past I have assigned programming problems related to these.  </a:t>
            </a:r>
            <a:br>
              <a:rPr lang="en-US" b="1" dirty="0">
                <a:sym typeface="Symbol" pitchFamily="18" charset="2"/>
              </a:rPr>
            </a:br>
            <a:br>
              <a:rPr lang="en-US" b="1" dirty="0">
                <a:sym typeface="Symbol" pitchFamily="18" charset="2"/>
              </a:rPr>
            </a:br>
            <a:endParaRPr 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4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Syntactic extension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mechanism for adding new syntax to 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188367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/>
          <a:lstStyle/>
          <a:p>
            <a:r>
              <a:rPr lang="en-US" sz="4000" dirty="0"/>
              <a:t>The “macro” of “macro-assembler”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7772400" cy="4114800"/>
          </a:xfrm>
        </p:spPr>
        <p:txBody>
          <a:bodyPr/>
          <a:lstStyle/>
          <a:p>
            <a:r>
              <a:rPr lang="en-US" sz="2800" dirty="0"/>
              <a:t>A “macro” is a “super-instruction”, </a:t>
            </a:r>
            <a:r>
              <a:rPr lang="en-US" sz="2800" dirty="0" err="1"/>
              <a:t>a.k.a</a:t>
            </a:r>
            <a:r>
              <a:rPr lang="en-US" sz="2800" dirty="0"/>
              <a:t> pseudo-instruction.  </a:t>
            </a:r>
          </a:p>
          <a:p>
            <a:r>
              <a:rPr lang="en-US" sz="2800" dirty="0"/>
              <a:t>An instruction that the assembler translates into a sequence of machine instructions.</a:t>
            </a:r>
          </a:p>
          <a:p>
            <a:r>
              <a:rPr lang="en-US" sz="2800" dirty="0"/>
              <a:t>macros are an example of syntactic extension.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810000"/>
            <a:ext cx="8001000" cy="3046988"/>
          </a:xfrm>
          <a:prstGeom prst="rect">
            <a:avLst/>
          </a:prstGeom>
          <a:noFill/>
          <a:ln w="3175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Example in MIPS:  </a:t>
            </a:r>
            <a:r>
              <a:rPr lang="en-US" sz="3200" b="1" dirty="0">
                <a:solidFill>
                  <a:srgbClr val="FFFF00"/>
                </a:solidFill>
                <a:latin typeface="+mn-lt"/>
              </a:rPr>
              <a:t>la  $t1 &lt;address&gt;</a:t>
            </a:r>
          </a:p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is translated into something like</a:t>
            </a:r>
          </a:p>
          <a:p>
            <a:r>
              <a:rPr lang="en-US" sz="3200" b="1" dirty="0">
                <a:solidFill>
                  <a:srgbClr val="FFFF00"/>
                </a:solidFill>
                <a:latin typeface="+mn-lt"/>
              </a:rPr>
              <a:t>    </a:t>
            </a:r>
            <a:r>
              <a:rPr lang="en-US" sz="3200" b="1" dirty="0" err="1">
                <a:solidFill>
                  <a:srgbClr val="FFFF00"/>
                </a:solidFill>
                <a:latin typeface="+mn-lt"/>
              </a:rPr>
              <a:t>lui</a:t>
            </a:r>
            <a:r>
              <a:rPr lang="en-US" sz="3200" b="1" dirty="0">
                <a:solidFill>
                  <a:srgbClr val="FFFF00"/>
                </a:solidFill>
                <a:latin typeface="+mn-lt"/>
              </a:rPr>
              <a:t> $t1, &lt;address&gt;</a:t>
            </a:r>
          </a:p>
          <a:p>
            <a:r>
              <a:rPr lang="en-US" sz="3200" b="1" dirty="0">
                <a:solidFill>
                  <a:srgbClr val="FFFF00"/>
                </a:solidFill>
                <a:latin typeface="+mn-lt"/>
              </a:rPr>
              <a:t>    </a:t>
            </a:r>
            <a:r>
              <a:rPr lang="en-US" sz="3200" b="1" dirty="0" err="1">
                <a:solidFill>
                  <a:srgbClr val="FFFF00"/>
                </a:solidFill>
                <a:latin typeface="+mn-lt"/>
              </a:rPr>
              <a:t>ori</a:t>
            </a:r>
            <a:r>
              <a:rPr lang="en-US" sz="3200" b="1" dirty="0">
                <a:solidFill>
                  <a:srgbClr val="FFFF00"/>
                </a:solidFill>
                <a:latin typeface="+mn-lt"/>
              </a:rPr>
              <a:t> $t1, $t1, &lt;address+4&gt;</a:t>
            </a:r>
          </a:p>
          <a:p>
            <a:r>
              <a:rPr lang="en-US" sz="3200" dirty="0">
                <a:solidFill>
                  <a:srgbClr val="FFFF00"/>
                </a:solidFill>
                <a:latin typeface="+mn-lt"/>
                <a:hlinkClick r:id="rId3"/>
              </a:rPr>
              <a:t>http://en.wikibooks.org/wiki/MIPS_Assembly/Pseudoinstructions</a:t>
            </a:r>
            <a:endParaRPr lang="en-US" sz="3200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81800" y="2971800"/>
            <a:ext cx="2057400" cy="461665"/>
          </a:xfrm>
          <a:prstGeom prst="rect">
            <a:avLst/>
          </a:prstGeom>
          <a:noFill/>
          <a:ln w="38100">
            <a:solidFill>
              <a:srgbClr val="66CC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66CCFF"/>
                </a:solidFill>
              </a:rPr>
              <a:t>Vax</a:t>
            </a:r>
            <a:r>
              <a:rPr lang="en-US" b="1" dirty="0">
                <a:solidFill>
                  <a:srgbClr val="66CCFF"/>
                </a:solidFill>
              </a:rPr>
              <a:t>-MACRO</a:t>
            </a:r>
          </a:p>
        </p:txBody>
      </p:sp>
    </p:spTree>
    <p:extLst>
      <p:ext uri="{BB962C8B-B14F-4D97-AF65-F5344CB8AC3E}">
        <p14:creationId xmlns:p14="http://schemas.microsoft.com/office/powerpoint/2010/main" val="23510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sz="4000"/>
              <a:t>Syntactic extension in C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534400" cy="4267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#define square(x)  ((x) * (x))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#define max(x, y)  (((x)&gt;(y)) ? (x) : (y))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int main () {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int n = 5, m = 7;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double y = 6.17;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printf("%d\n", square(m + 7*n/3));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printf("%lf %d\n", max(n,y), max(m,n));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81000" y="5181600"/>
            <a:ext cx="8534400" cy="1216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bg1"/>
                </a:solidFill>
                <a:latin typeface="Arial" charset="0"/>
              </a:rPr>
              <a:t>Note that </a:t>
            </a:r>
            <a:r>
              <a:rPr lang="en-US" b="1" dirty="0">
                <a:solidFill>
                  <a:schemeClr val="accent1"/>
                </a:solidFill>
                <a:latin typeface="Arial" charset="0"/>
              </a:rPr>
              <a:t>#define</a:t>
            </a:r>
            <a:r>
              <a:rPr lang="en-US" b="1" dirty="0">
                <a:solidFill>
                  <a:schemeClr val="bg1"/>
                </a:solidFill>
                <a:latin typeface="Arial" charset="0"/>
              </a:rPr>
              <a:t> does not define procedures; it defines syntactic transformation rules (macros).  This can be seen by running the C pre-processor: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81000" y="838200"/>
            <a:ext cx="8534400" cy="4267200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output from CPP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9154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</a:rPr>
              <a:t>("%d\n", square(m + 7*n/3));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800" b="1" dirty="0" err="1">
                <a:latin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</a:rPr>
              <a:t>("%lf %d\n", max(</a:t>
            </a:r>
            <a:r>
              <a:rPr lang="en-US" sz="2800" b="1" dirty="0" err="1">
                <a:latin typeface="Courier New" pitchFamily="49" charset="0"/>
              </a:rPr>
              <a:t>n,y</a:t>
            </a:r>
            <a:r>
              <a:rPr lang="en-US" sz="2800" b="1" dirty="0">
                <a:latin typeface="Courier New" pitchFamily="49" charset="0"/>
              </a:rPr>
              <a:t>), max(</a:t>
            </a:r>
            <a:r>
              <a:rPr lang="en-US" sz="2800" b="1" dirty="0" err="1">
                <a:latin typeface="Courier New" pitchFamily="49" charset="0"/>
              </a:rPr>
              <a:t>m,n</a:t>
            </a:r>
            <a:r>
              <a:rPr lang="en-US" sz="2800" b="1" dirty="0">
                <a:latin typeface="Courier New" pitchFamily="49" charset="0"/>
              </a:rPr>
              <a:t>))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gets replaced by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400" b="1" dirty="0">
                <a:solidFill>
                  <a:srgbClr val="FFFF00"/>
                </a:solidFill>
              </a:rPr>
              <a:t>(without the extra line breaks that I added for readability)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pt-BR" sz="1800" dirty="0">
                <a:latin typeface="Courier New" pitchFamily="49" charset="0"/>
              </a:rPr>
              <a:t> 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800" b="1" dirty="0">
                <a:latin typeface="Courier New" pitchFamily="49" charset="0"/>
              </a:rPr>
              <a:t>printf("%d\n", (( m + 7*n/3 ) * </a:t>
            </a:r>
            <a:br>
              <a:rPr lang="pt-BR" sz="2800" b="1" dirty="0">
                <a:latin typeface="Courier New" pitchFamily="49" charset="0"/>
              </a:rPr>
            </a:br>
            <a:r>
              <a:rPr lang="pt-BR" sz="2800" b="1" dirty="0">
                <a:latin typeface="Courier New" pitchFamily="49" charset="0"/>
              </a:rPr>
              <a:t>                ( m + 7*n/3 ))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b="1" dirty="0">
                <a:latin typeface="Courier New" pitchFamily="49" charset="0"/>
              </a:rPr>
              <a:t>  printf("%lf %d\n", ((( n ) &gt; (  y )) ?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( n ) : (  y )) ,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((( m ) &gt; ( n )) ? ( m ) : ( n )) );</a:t>
            </a: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04800" y="3733800"/>
            <a:ext cx="8458200" cy="2286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Syntactic extension in Scheme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lambda</a:t>
            </a:r>
            <a:r>
              <a:rPr lang="en-US" dirty="0"/>
              <a:t> is a </a:t>
            </a:r>
            <a:r>
              <a:rPr lang="en-US" b="1" dirty="0">
                <a:solidFill>
                  <a:srgbClr val="66CCFF"/>
                </a:solidFill>
              </a:rPr>
              <a:t>core syntactic form</a:t>
            </a:r>
            <a:r>
              <a:rPr lang="en-US" b="1" i="1" dirty="0"/>
              <a:t>;</a:t>
            </a:r>
            <a:r>
              <a:rPr lang="en-US" i="1" dirty="0"/>
              <a:t> </a:t>
            </a:r>
            <a:r>
              <a:rPr lang="en-US" b="1" dirty="0">
                <a:solidFill>
                  <a:srgbClr val="FFFF00"/>
                </a:solidFill>
              </a:rPr>
              <a:t>let</a:t>
            </a:r>
            <a:r>
              <a:rPr lang="en-US" i="1" dirty="0"/>
              <a:t> </a:t>
            </a:r>
            <a:r>
              <a:rPr lang="en-US" dirty="0"/>
              <a:t>is not.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Expressions involving </a:t>
            </a:r>
            <a:r>
              <a:rPr lang="en-US" b="1" dirty="0">
                <a:solidFill>
                  <a:srgbClr val="FFFF00"/>
                </a:solidFill>
              </a:rPr>
              <a:t>let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may be syntactically transformed into applications of 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b="1" dirty="0">
                <a:solidFill>
                  <a:srgbClr val="FFFF00"/>
                </a:solidFill>
              </a:rPr>
              <a:t>ambda</a:t>
            </a:r>
            <a:r>
              <a:rPr lang="en-US" dirty="0"/>
              <a:t>-expressions (as you did in the 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let-&gt;application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procedure).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many syntactic forms in Scheme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most are </a:t>
            </a:r>
            <a:r>
              <a:rPr lang="en-US" b="1" dirty="0"/>
              <a:t>not</a:t>
            </a:r>
            <a:r>
              <a:rPr lang="en-US" dirty="0"/>
              <a:t> core forms, but are transformed into core forms before execution.</a:t>
            </a:r>
          </a:p>
        </p:txBody>
      </p:sp>
    </p:spTree>
    <p:extLst>
      <p:ext uri="{BB962C8B-B14F-4D97-AF65-F5344CB8AC3E}">
        <p14:creationId xmlns:p14="http://schemas.microsoft.com/office/powerpoint/2010/main" val="195001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sz="4000"/>
              <a:t>Scheme core forms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0"/>
            <a:ext cx="1828800" cy="4953000"/>
          </a:xfrm>
        </p:spPr>
        <p:txBody>
          <a:bodyPr/>
          <a:lstStyle/>
          <a:p>
            <a:r>
              <a:rPr lang="en-US" sz="2400" dirty="0"/>
              <a:t>Not everyone agrees on which forms are core forms.</a:t>
            </a:r>
          </a:p>
          <a:p>
            <a:endParaRPr lang="en-US" sz="1400" dirty="0"/>
          </a:p>
          <a:p>
            <a:r>
              <a:rPr lang="en-US" sz="2400" dirty="0"/>
              <a:t>Here is Kent </a:t>
            </a:r>
            <a:r>
              <a:rPr lang="en-US" sz="2400" dirty="0" err="1"/>
              <a:t>Dybvig’s</a:t>
            </a:r>
            <a:r>
              <a:rPr lang="en-US" sz="2400" dirty="0"/>
              <a:t> list (TSPL section 3.1):</a:t>
            </a:r>
          </a:p>
        </p:txBody>
      </p:sp>
      <p:pic>
        <p:nvPicPr>
          <p:cNvPr id="1054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5000" y="762000"/>
            <a:ext cx="7239000" cy="5702300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10548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sz="4000"/>
              <a:t>The syntactic expansion process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5029200"/>
          </a:xfrm>
        </p:spPr>
        <p:txBody>
          <a:bodyPr/>
          <a:lstStyle/>
          <a:p>
            <a:r>
              <a:rPr lang="en-US" dirty="0"/>
              <a:t>expansion happens </a:t>
            </a:r>
            <a:r>
              <a:rPr lang="en-US" i="1" dirty="0"/>
              <a:t>before</a:t>
            </a:r>
            <a:r>
              <a:rPr lang="en-US" dirty="0"/>
              <a:t> interpretation.</a:t>
            </a:r>
          </a:p>
          <a:p>
            <a:r>
              <a:rPr lang="en-US" dirty="0"/>
              <a:t>The syntax expander is called on each top-level form.  </a:t>
            </a:r>
          </a:p>
          <a:p>
            <a:pPr lvl="1"/>
            <a:r>
              <a:rPr lang="en-US" dirty="0"/>
              <a:t>If the form is a syntactic extension, it is expanded, and the expander is called again on the new form.  </a:t>
            </a:r>
          </a:p>
          <a:p>
            <a:pPr lvl="1"/>
            <a:r>
              <a:rPr lang="en-US" dirty="0"/>
              <a:t>If it is a core form, the expander is called on any </a:t>
            </a:r>
            <a:r>
              <a:rPr lang="en-US" dirty="0" err="1"/>
              <a:t>subforms</a:t>
            </a:r>
            <a:r>
              <a:rPr lang="en-US" dirty="0"/>
              <a:t> (e.g. the body of a </a:t>
            </a:r>
            <a:r>
              <a:rPr lang="en-US" b="1" dirty="0"/>
              <a:t>lambda</a:t>
            </a:r>
            <a:r>
              <a:rPr lang="en-US" dirty="0"/>
              <a:t> form).</a:t>
            </a:r>
          </a:p>
          <a:p>
            <a:pPr lvl="1"/>
            <a:r>
              <a:rPr lang="en-US" dirty="0"/>
              <a:t>This continues until the form consists only of core forms.  Then the form is interpreted.</a:t>
            </a:r>
          </a:p>
        </p:txBody>
      </p:sp>
    </p:spTree>
    <p:extLst>
      <p:ext uri="{BB962C8B-B14F-4D97-AF65-F5344CB8AC3E}">
        <p14:creationId xmlns:p14="http://schemas.microsoft.com/office/powerpoint/2010/main" val="39185138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13527</TotalTime>
  <Words>969</Words>
  <Application>Microsoft Office PowerPoint</Application>
  <PresentationFormat>On-screen Show (4:3)</PresentationFormat>
  <Paragraphs>175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Consolas</vt:lpstr>
      <vt:lpstr>Courier New</vt:lpstr>
      <vt:lpstr>Symbol</vt:lpstr>
      <vt:lpstr>Times New Roman</vt:lpstr>
      <vt:lpstr>Default Design</vt:lpstr>
      <vt:lpstr>CSSE 304   Day 13</vt:lpstr>
      <vt:lpstr>PowerPoint Presentation</vt:lpstr>
      <vt:lpstr>Syntactic extension</vt:lpstr>
      <vt:lpstr>The “macro” of “macro-assembler”</vt:lpstr>
      <vt:lpstr>Syntactic extension in C</vt:lpstr>
      <vt:lpstr>output from CPP</vt:lpstr>
      <vt:lpstr>Syntactic extension in Scheme</vt:lpstr>
      <vt:lpstr>Scheme core forms</vt:lpstr>
      <vt:lpstr>The syntactic expansion process</vt:lpstr>
      <vt:lpstr>Recap define-syntax syntax</vt:lpstr>
      <vt:lpstr>define-syntax and syntax-rules</vt:lpstr>
      <vt:lpstr>Live coding time</vt:lpstr>
      <vt:lpstr>Abstract Datatypes </vt:lpstr>
      <vt:lpstr>What is Data?</vt:lpstr>
      <vt:lpstr>datatype</vt:lpstr>
      <vt:lpstr>Interface for "non-negative integer" datatype</vt:lpstr>
      <vt:lpstr>Implementation 1: Unary representation of non-negative integers</vt:lpstr>
      <vt:lpstr>Implementation 2: Another representation of non-negative integers</vt:lpstr>
      <vt:lpstr>Implementation 3: Another representation of non-negative integers</vt:lpstr>
      <vt:lpstr>Implementation 4: Another representation  of non-negative integers</vt:lpstr>
      <vt:lpstr>Implementations 5 and 6: Two more  representations of non-negative integers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Claude Anderson</cp:lastModifiedBy>
  <cp:revision>92</cp:revision>
  <cp:lastPrinted>2018-12-17T13:50:22Z</cp:lastPrinted>
  <dcterms:created xsi:type="dcterms:W3CDTF">2000-12-30T02:52:07Z</dcterms:created>
  <dcterms:modified xsi:type="dcterms:W3CDTF">2018-12-18T13:37:57Z</dcterms:modified>
</cp:coreProperties>
</file>