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37"/>
  </p:notesMasterIdLst>
  <p:handoutMasterIdLst>
    <p:handoutMasterId r:id="rId38"/>
  </p:handoutMasterIdLst>
  <p:sldIdLst>
    <p:sldId id="257" r:id="rId2"/>
    <p:sldId id="432" r:id="rId3"/>
    <p:sldId id="433" r:id="rId4"/>
    <p:sldId id="419" r:id="rId5"/>
    <p:sldId id="418" r:id="rId6"/>
    <p:sldId id="431" r:id="rId7"/>
    <p:sldId id="388" r:id="rId8"/>
    <p:sldId id="434" r:id="rId9"/>
    <p:sldId id="435" r:id="rId10"/>
    <p:sldId id="436" r:id="rId11"/>
    <p:sldId id="437" r:id="rId12"/>
    <p:sldId id="438" r:id="rId13"/>
    <p:sldId id="430" r:id="rId14"/>
    <p:sldId id="415" r:id="rId15"/>
    <p:sldId id="420" r:id="rId16"/>
    <p:sldId id="421" r:id="rId17"/>
    <p:sldId id="422" r:id="rId18"/>
    <p:sldId id="416" r:id="rId19"/>
    <p:sldId id="417" r:id="rId20"/>
    <p:sldId id="423" r:id="rId21"/>
    <p:sldId id="424" r:id="rId22"/>
    <p:sldId id="425" r:id="rId23"/>
    <p:sldId id="426" r:id="rId24"/>
    <p:sldId id="439" r:id="rId25"/>
    <p:sldId id="427" r:id="rId26"/>
    <p:sldId id="428" r:id="rId27"/>
    <p:sldId id="429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A1FBFD"/>
    <a:srgbClr val="6699FF"/>
    <a:srgbClr val="DDDDDD"/>
    <a:srgbClr val="0000FF"/>
    <a:srgbClr val="FF0000"/>
    <a:srgbClr val="53955C"/>
    <a:srgbClr val="74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45" autoAdjust="0"/>
    <p:restoredTop sz="85507" autoAdjust="0"/>
  </p:normalViewPr>
  <p:slideViewPr>
    <p:cSldViewPr>
      <p:cViewPr varScale="1">
        <p:scale>
          <a:sx n="60" d="100"/>
          <a:sy n="60" d="100"/>
        </p:scale>
        <p:origin x="78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6" tIns="47793" rIns="95586" bIns="47793" numCol="1" anchor="t" anchorCtr="0" compatLnSpc="1">
            <a:prstTxWarp prst="textNoShape">
              <a:avLst/>
            </a:prstTxWarp>
          </a:bodyPr>
          <a:lstStyle>
            <a:lvl1pPr defTabSz="955908">
              <a:defRPr sz="1200"/>
            </a:lvl1pPr>
          </a:lstStyle>
          <a:p>
            <a:endParaRPr lang="en-US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8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6" tIns="47793" rIns="95586" bIns="47793" numCol="1" anchor="t" anchorCtr="0" compatLnSpc="1">
            <a:prstTxWarp prst="textNoShape">
              <a:avLst/>
            </a:prstTxWarp>
          </a:bodyPr>
          <a:lstStyle>
            <a:lvl1pPr algn="r" defTabSz="955908">
              <a:defRPr sz="1200"/>
            </a:lvl1pPr>
          </a:lstStyle>
          <a:p>
            <a:endParaRPr lang="en-US"/>
          </a:p>
        </p:txBody>
      </p:sp>
      <p:sp>
        <p:nvSpPr>
          <p:cNvPr id="573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38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6" tIns="47793" rIns="95586" bIns="47793" numCol="1" anchor="b" anchorCtr="0" compatLnSpc="1">
            <a:prstTxWarp prst="textNoShape">
              <a:avLst/>
            </a:prstTxWarp>
          </a:bodyPr>
          <a:lstStyle>
            <a:lvl1pPr defTabSz="955908">
              <a:defRPr sz="1200"/>
            </a:lvl1pPr>
          </a:lstStyle>
          <a:p>
            <a:endParaRPr lang="en-US"/>
          </a:p>
        </p:txBody>
      </p:sp>
      <p:sp>
        <p:nvSpPr>
          <p:cNvPr id="573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8" y="9119438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6" tIns="47793" rIns="95586" bIns="47793" numCol="1" anchor="b" anchorCtr="0" compatLnSpc="1">
            <a:prstTxWarp prst="textNoShape">
              <a:avLst/>
            </a:prstTxWarp>
          </a:bodyPr>
          <a:lstStyle>
            <a:lvl1pPr algn="r" defTabSz="955908">
              <a:defRPr sz="1200"/>
            </a:lvl1pPr>
          </a:lstStyle>
          <a:p>
            <a:fld id="{0856BC50-662B-4B38-A1CA-D4C8B613C7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01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t" anchorCtr="0" compatLnSpc="1">
            <a:prstTxWarp prst="textNoShape">
              <a:avLst/>
            </a:prstTxWarp>
          </a:bodyPr>
          <a:lstStyle>
            <a:lvl1pPr defTabSz="965613">
              <a:defRPr sz="1200"/>
            </a:lvl1pPr>
          </a:lstStyle>
          <a:p>
            <a:endParaRPr lang="en-US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068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t" anchorCtr="0" compatLnSpc="1">
            <a:prstTxWarp prst="textNoShape">
              <a:avLst/>
            </a:prstTxWarp>
          </a:bodyPr>
          <a:lstStyle>
            <a:lvl1pPr algn="r" defTabSz="965613">
              <a:defRPr sz="1200"/>
            </a:lvl1pPr>
          </a:lstStyle>
          <a:p>
            <a:endParaRPr lang="en-US"/>
          </a:p>
        </p:txBody>
      </p:sp>
      <p:sp>
        <p:nvSpPr>
          <p:cNvPr id="397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7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506" y="4559721"/>
            <a:ext cx="5850195" cy="432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7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438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b" anchorCtr="0" compatLnSpc="1">
            <a:prstTxWarp prst="textNoShape">
              <a:avLst/>
            </a:prstTxWarp>
          </a:bodyPr>
          <a:lstStyle>
            <a:lvl1pPr defTabSz="965613">
              <a:defRPr sz="1200"/>
            </a:lvl1pPr>
          </a:lstStyle>
          <a:p>
            <a:endParaRPr lang="en-US"/>
          </a:p>
        </p:txBody>
      </p:sp>
      <p:sp>
        <p:nvSpPr>
          <p:cNvPr id="397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068" y="9119438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b" anchorCtr="0" compatLnSpc="1">
            <a:prstTxWarp prst="textNoShape">
              <a:avLst/>
            </a:prstTxWarp>
          </a:bodyPr>
          <a:lstStyle>
            <a:lvl1pPr algn="r" defTabSz="965613">
              <a:defRPr sz="1200"/>
            </a:lvl1pPr>
          </a:lstStyle>
          <a:p>
            <a:fld id="{957F737C-2939-4B3C-A229-35593C5DE3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09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a handout of slides 14-17.  Take it to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31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define, no </a:t>
            </a:r>
            <a:r>
              <a:rPr lang="en-US" dirty="0" err="1"/>
              <a:t>letrec</a:t>
            </a:r>
            <a:r>
              <a:rPr lang="en-US" dirty="0"/>
              <a:t>.  It's truly an anonymous recursive 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29A4-A030-44E6-BCFC-ED4B6AFE848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8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6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4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0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students, write their answers on the board, then reveal the first animation.</a:t>
            </a:r>
          </a:p>
          <a:p>
            <a:r>
              <a:rPr lang="en-US" dirty="0"/>
              <a:t>Ask, "Is that all?" then </a:t>
            </a:r>
            <a:r>
              <a:rPr lang="en-US"/>
              <a:t>the second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72917-7FED-41E4-9993-3122E7D3D84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82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72917-7FED-41E4-9993-3122E7D3D84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09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 out why we want the parentheses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72917-7FED-41E4-9993-3122E7D3D84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83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there are no extra keywords.</a:t>
            </a:r>
            <a:r>
              <a:rPr lang="en-US" baseline="0" dirty="0"/>
              <a:t>  </a:t>
            </a:r>
          </a:p>
          <a:p>
            <a:r>
              <a:rPr lang="en-US" baseline="0" dirty="0"/>
              <a:t>Exception: </a:t>
            </a:r>
            <a:r>
              <a:rPr lang="en-US" b="1" baseline="0" dirty="0" err="1"/>
              <a:t>cond</a:t>
            </a:r>
            <a:r>
              <a:rPr lang="en-US" b="0" baseline="0" dirty="0"/>
              <a:t> as part of </a:t>
            </a:r>
            <a:r>
              <a:rPr lang="en-US" b="1" baseline="0" dirty="0"/>
              <a:t>else</a:t>
            </a:r>
            <a:r>
              <a:rPr lang="en-US" b="0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13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students that they don't have to know the details of any of this; it is just a little "cultural foray" in to language theory.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29A4-A030-44E6-BCFC-ED4B6AFE848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4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524000"/>
            <a:ext cx="8128000" cy="1879600"/>
          </a:xfrm>
        </p:spPr>
        <p:txBody>
          <a:bodyPr anchor="b"/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8467" y="4076700"/>
            <a:ext cx="7814733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7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8BDF7A6-6D88-4CE0-933A-E9046DEE53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436AA-9A7E-48C2-9207-E18D5F6378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5334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0"/>
            <a:ext cx="75692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9641-CC0E-457D-939F-A0C9954AE3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2698767-B8CC-463F-9770-3FEAA5BBA7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64886-3D39-425B-A082-81B45D7C0C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ED05B-EAB1-4932-A7E5-3481C8376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EB027-4603-44BD-B7F2-2C6005E5A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606AE-6720-476A-90CC-08AFBC257E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F926F-CD17-4FF2-B040-0DB4BFFF89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ADDD7-6714-4519-9FA3-AE1EF91A7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41F97-268A-4E22-B798-CF3949B143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7B636-8E2E-422C-917D-4BC81C824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33400"/>
            <a:ext cx="1036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10363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6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16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5CDB91-0C8E-44B6-95F1-B57F8763DF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6103" name="FormatShape" descr="SKIING" hidden="1"/>
          <p:cNvSpPr>
            <a:spLocks noChangeArrowheads="1"/>
          </p:cNvSpPr>
          <p:nvPr/>
        </p:nvSpPr>
        <p:spPr bwMode="auto">
          <a:xfrm>
            <a:off x="-1778000" y="1701800"/>
            <a:ext cx="15748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EAEAE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EAEAEA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EAEAEA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EAEAEA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books.org/wiki/MIPS_Assembly/Pseudoinstruc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ambda_calculus#Arithmetic_in_lambda_calculu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falra.com/science/lambda-calculus/integer-arithmetic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00400" y="-76200"/>
            <a:ext cx="6096000" cy="1879600"/>
          </a:xfrm>
        </p:spPr>
        <p:txBody>
          <a:bodyPr/>
          <a:lstStyle/>
          <a:p>
            <a:r>
              <a:rPr lang="en-US" dirty="0"/>
              <a:t>CSSE 304 Day 13</a:t>
            </a: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2209800" y="2362200"/>
            <a:ext cx="8458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3600" dirty="0">
                <a:solidFill>
                  <a:srgbClr val="EAEAEA"/>
                </a:solidFill>
              </a:rPr>
              <a:t>Your questions ?</a:t>
            </a:r>
          </a:p>
          <a:p>
            <a:pPr algn="ctr">
              <a:spcBef>
                <a:spcPct val="20000"/>
              </a:spcBef>
            </a:pPr>
            <a:r>
              <a:rPr lang="en-US" sz="3600" dirty="0">
                <a:solidFill>
                  <a:srgbClr val="EAEAEA"/>
                </a:solidFill>
              </a:rPr>
              <a:t>Lexical Address examples</a:t>
            </a:r>
          </a:p>
          <a:p>
            <a:pPr algn="ctr">
              <a:spcBef>
                <a:spcPct val="20000"/>
              </a:spcBef>
            </a:pPr>
            <a:r>
              <a:rPr lang="en-US" sz="3600" dirty="0">
                <a:solidFill>
                  <a:srgbClr val="EAEAEA"/>
                </a:solidFill>
              </a:rPr>
              <a:t>Syntactic extension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D082-DB5F-40B9-B794-73DA7A0C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762000"/>
          </a:xfrm>
        </p:spPr>
        <p:txBody>
          <a:bodyPr/>
          <a:lstStyle/>
          <a:p>
            <a:r>
              <a:rPr lang="en-US" dirty="0"/>
              <a:t>Teams that don’t work so well!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8B02-395C-4A98-9D44-4A5C49D4D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11963400" cy="5181600"/>
          </a:xfrm>
        </p:spPr>
        <p:txBody>
          <a:bodyPr/>
          <a:lstStyle/>
          <a:p>
            <a:r>
              <a:rPr lang="en-US" dirty="0"/>
              <a:t>One or two students are doing very well in the course and the other is barely surviving.</a:t>
            </a:r>
          </a:p>
          <a:p>
            <a:r>
              <a:rPr lang="en-US" dirty="0"/>
              <a:t>One team member has 0 late days left, thus is not accustomed to submitting on time.  The other students have earned an extra late day on almost every assignment.</a:t>
            </a:r>
          </a:p>
          <a:p>
            <a:r>
              <a:rPr lang="en-US" dirty="0"/>
              <a:t>Two team members are/were in a romantic relationship, or one of them wishes they were in a romantic relationship with someone else on the team.</a:t>
            </a:r>
          </a:p>
          <a:p>
            <a:pPr lvl="1"/>
            <a:r>
              <a:rPr lang="en-US" dirty="0"/>
              <a:t>Put them on your “no” list on the team preference survey.</a:t>
            </a:r>
          </a:p>
        </p:txBody>
      </p:sp>
    </p:spTree>
    <p:extLst>
      <p:ext uri="{BB962C8B-B14F-4D97-AF65-F5344CB8AC3E}">
        <p14:creationId xmlns:p14="http://schemas.microsoft.com/office/powerpoint/2010/main" val="160868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BD4C-69E1-4AAA-8F7E-7CAA0DE3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066800"/>
          </a:xfrm>
        </p:spPr>
        <p:txBody>
          <a:bodyPr/>
          <a:lstStyle/>
          <a:p>
            <a:r>
              <a:rPr lang="en-US" dirty="0"/>
              <a:t>Questions on the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9C98D-0445-4A92-8ECB-EE169EAD6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11734800" cy="5029200"/>
          </a:xfrm>
        </p:spPr>
        <p:txBody>
          <a:bodyPr/>
          <a:lstStyle/>
          <a:p>
            <a:r>
              <a:rPr lang="en-US" sz="2800" dirty="0"/>
              <a:t>Are you part of a mutually-chosen group of students?</a:t>
            </a:r>
          </a:p>
          <a:p>
            <a:r>
              <a:rPr lang="en-US" sz="2800" dirty="0"/>
              <a:t>If so, who are the other student(s)?</a:t>
            </a:r>
          </a:p>
          <a:p>
            <a:r>
              <a:rPr lang="en-US" sz="2800" dirty="0"/>
              <a:t>If you are in a time zone that is more than one hour separated from Terre Haute time, where are you?</a:t>
            </a:r>
          </a:p>
          <a:p>
            <a:r>
              <a:rPr lang="en-US" sz="2800" dirty="0"/>
              <a:t>What was your total score on exam 1?</a:t>
            </a:r>
          </a:p>
          <a:p>
            <a:r>
              <a:rPr lang="en-US" sz="2800" dirty="0"/>
              <a:t>How many late days do you have at this point?</a:t>
            </a:r>
          </a:p>
          <a:p>
            <a:r>
              <a:rPr lang="en-US" sz="2800" dirty="0"/>
              <a:t>List up to five students whom you’d like to work with.</a:t>
            </a:r>
          </a:p>
          <a:p>
            <a:r>
              <a:rPr lang="en-US" sz="2800" dirty="0"/>
              <a:t>Are there students whom you’d prefer not to work with?</a:t>
            </a:r>
          </a:p>
          <a:p>
            <a:r>
              <a:rPr lang="en-US" sz="2800" dirty="0"/>
              <a:t>Is there anything else you want to tell me?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66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FD37-877B-4EBC-8510-7E3E6B4C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896600" cy="1066800"/>
          </a:xfrm>
        </p:spPr>
        <p:txBody>
          <a:bodyPr/>
          <a:lstStyle/>
          <a:p>
            <a:r>
              <a:rPr lang="en-US" dirty="0"/>
              <a:t>A plea from me and your potential 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A6939-37C6-4B00-A8F1-061ADEF2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24000"/>
            <a:ext cx="10363200" cy="4572000"/>
          </a:xfrm>
        </p:spPr>
        <p:txBody>
          <a:bodyPr/>
          <a:lstStyle/>
          <a:p>
            <a:r>
              <a:rPr lang="en-US" b="1" dirty="0">
                <a:solidFill>
                  <a:srgbClr val="66CCFF"/>
                </a:solidFill>
              </a:rPr>
              <a:t>Disclaimer:</a:t>
            </a:r>
            <a:r>
              <a:rPr lang="en-US" dirty="0"/>
              <a:t> I am not trying to persuade anyone that they should drop the course, or even that they should immediately decide whether or not to stay.</a:t>
            </a:r>
          </a:p>
          <a:p>
            <a:r>
              <a:rPr lang="en-US" dirty="0"/>
              <a:t>I only ask that if you do know that you are dropping at the time of the partner survey, let me know so I do not put you on a team.</a:t>
            </a:r>
          </a:p>
          <a:p>
            <a:pPr lvl="1"/>
            <a:r>
              <a:rPr lang="en-US" dirty="0"/>
              <a:t>Would you want to be on a team where one member  drops the course before the project gets going, or doesn’t put much effort into it because they know they are going to drop?</a:t>
            </a:r>
          </a:p>
        </p:txBody>
      </p:sp>
    </p:spTree>
    <p:extLst>
      <p:ext uri="{BB962C8B-B14F-4D97-AF65-F5344CB8AC3E}">
        <p14:creationId xmlns:p14="http://schemas.microsoft.com/office/powerpoint/2010/main" val="352424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381000"/>
            <a:ext cx="6172200" cy="571500"/>
          </a:xfrm>
        </p:spPr>
        <p:txBody>
          <a:bodyPr/>
          <a:lstStyle/>
          <a:p>
            <a:r>
              <a:rPr lang="en-US" dirty="0"/>
              <a:t>lexical address solution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85900"/>
            <a:ext cx="1173480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(lexical-address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'</a:t>
            </a:r>
            <a:r>
              <a:rPr lang="en-US" sz="2400" b="1" dirty="0">
                <a:solidFill>
                  <a:srgbClr val="FF66CC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lambda (z)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lambda (w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(+ x z w y)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</a:rPr>
              <a:t>)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(list w x y z)</a:t>
            </a: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(+ x y z)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(y z)</a:t>
            </a:r>
            <a:r>
              <a:rPr lang="en-US" sz="2400" b="1" dirty="0">
                <a:solidFill>
                  <a:srgbClr val="FF66CC"/>
                </a:solidFill>
                <a:latin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</a:rPr>
              <a:t>)          </a:t>
            </a: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     </a:t>
            </a:r>
            <a:r>
              <a:rPr lang="en-US" sz="3600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</a:t>
            </a:r>
            <a:endParaRPr lang="en-US" sz="3600" b="1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b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</a:br>
            <a:endParaRPr lang="en-US" sz="24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FF66CC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lambda (z)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lambda (w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((: free +) (: 2 0) (: 1 0) (: 0 0) (: 0 1))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</a:rPr>
              <a:t>)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((: free list) (: free w) (: 0 0) (: 0 1) (: free z))</a:t>
            </a: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((: free +) (: 0 0) (: 0 1) (: free z))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((: free y) (: free z))</a:t>
            </a:r>
            <a:r>
              <a:rPr lang="en-US" sz="2400" b="1" dirty="0">
                <a:solidFill>
                  <a:srgbClr val="FF66CC"/>
                </a:solidFill>
                <a:latin typeface="Courier New" pitchFamily="49" charset="0"/>
              </a:rPr>
              <a:t>)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09368B-3589-4D74-A74A-2079418AAB98}"/>
              </a:ext>
            </a:extLst>
          </p:cNvPr>
          <p:cNvSpPr txBox="1"/>
          <p:nvPr/>
        </p:nvSpPr>
        <p:spPr>
          <a:xfrm>
            <a:off x="7162800" y="19050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6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 depth position)</a:t>
            </a:r>
          </a:p>
        </p:txBody>
      </p:sp>
    </p:spTree>
    <p:extLst>
      <p:ext uri="{BB962C8B-B14F-4D97-AF65-F5344CB8AC3E}">
        <p14:creationId xmlns:p14="http://schemas.microsoft.com/office/powerpoint/2010/main" val="410650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533400"/>
            <a:ext cx="7772400" cy="571500"/>
          </a:xfrm>
        </p:spPr>
        <p:txBody>
          <a:bodyPr/>
          <a:lstStyle/>
          <a:p>
            <a:r>
              <a:rPr lang="en-US" dirty="0"/>
              <a:t>lexical address solution 2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112520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(lexical-address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'(let ([a 3] [b 4])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(let ([a (+ b 2)] [c a])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(+ a b c))))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</a:t>
            </a:r>
            <a:br>
              <a:rPr lang="en-US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</a:br>
            <a:endParaRPr lang="en-US" b="1" dirty="0">
              <a:solidFill>
                <a:srgbClr val="FFFF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br>
              <a:rPr lang="en-US" b="1" dirty="0">
                <a:solidFill>
                  <a:schemeClr val="bg2"/>
                </a:solidFill>
                <a:latin typeface="Courier New" pitchFamily="49" charset="0"/>
              </a:rPr>
            </a:br>
            <a:endParaRPr lang="en-US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(let ((a 3) (b 4))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(let ((a ((: free +) (: 0 1) 2))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 (c (: 0 0)))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((: free +) (: 0 0) (: 1 1) (: 0 1))))</a:t>
            </a:r>
          </a:p>
        </p:txBody>
      </p:sp>
    </p:spTree>
    <p:extLst>
      <p:ext uri="{BB962C8B-B14F-4D97-AF65-F5344CB8AC3E}">
        <p14:creationId xmlns:p14="http://schemas.microsoft.com/office/powerpoint/2010/main" val="1199001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the Scheme language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Introduction to 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define-syntax</a:t>
            </a:r>
          </a:p>
        </p:txBody>
      </p:sp>
    </p:spTree>
    <p:extLst>
      <p:ext uri="{BB962C8B-B14F-4D97-AF65-F5344CB8AC3E}">
        <p14:creationId xmlns:p14="http://schemas.microsoft.com/office/powerpoint/2010/main" val="3545859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kinds of things do languages allow us to define (give names to)?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Procedures/methods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types</a:t>
            </a:r>
          </a:p>
          <a:p>
            <a:r>
              <a:rPr lang="en-US" dirty="0">
                <a:solidFill>
                  <a:schemeClr val="accent1"/>
                </a:solidFill>
              </a:rPr>
              <a:t>syntactic forms</a:t>
            </a:r>
          </a:p>
        </p:txBody>
      </p:sp>
    </p:spTree>
    <p:extLst>
      <p:ext uri="{BB962C8B-B14F-4D97-AF65-F5344CB8AC3E}">
        <p14:creationId xmlns:p14="http://schemas.microsoft.com/office/powerpoint/2010/main" val="53727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Syntactic extension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mechanism for adding new syntax to a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4103329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-76200"/>
            <a:ext cx="8229600" cy="1143000"/>
          </a:xfrm>
        </p:spPr>
        <p:txBody>
          <a:bodyPr/>
          <a:lstStyle/>
          <a:p>
            <a:r>
              <a:rPr lang="en-US" sz="4000" dirty="0"/>
              <a:t>The “macro” of “macro-assembler”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0"/>
            <a:ext cx="7772400" cy="4114800"/>
          </a:xfrm>
        </p:spPr>
        <p:txBody>
          <a:bodyPr/>
          <a:lstStyle/>
          <a:p>
            <a:r>
              <a:rPr lang="en-US" sz="2800" dirty="0"/>
              <a:t>A “macro” is a “super-instruction”, </a:t>
            </a:r>
            <a:r>
              <a:rPr lang="en-US" sz="2800" dirty="0" err="1"/>
              <a:t>a.k.a</a:t>
            </a:r>
            <a:r>
              <a:rPr lang="en-US" sz="2800" dirty="0"/>
              <a:t> pseudo-instruction.  </a:t>
            </a:r>
          </a:p>
          <a:p>
            <a:r>
              <a:rPr lang="en-US" sz="2800" dirty="0"/>
              <a:t>An instruction that the assembler translates into a sequence of machine instructions.</a:t>
            </a:r>
          </a:p>
          <a:p>
            <a:r>
              <a:rPr lang="en-US" sz="2800" dirty="0"/>
              <a:t>macros are an example of syntactic extension.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810000"/>
            <a:ext cx="8001000" cy="3046988"/>
          </a:xfrm>
          <a:prstGeom prst="rect">
            <a:avLst/>
          </a:prstGeom>
          <a:noFill/>
          <a:ln w="317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Example in MIPS:  </a:t>
            </a:r>
            <a:r>
              <a:rPr lang="en-US" sz="3200" b="1" dirty="0">
                <a:solidFill>
                  <a:srgbClr val="FFFF00"/>
                </a:solidFill>
                <a:latin typeface="+mn-lt"/>
              </a:rPr>
              <a:t>la  $t1 &lt;address&gt;</a:t>
            </a:r>
          </a:p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is translated into something like</a:t>
            </a:r>
          </a:p>
          <a:p>
            <a:r>
              <a:rPr lang="en-US" sz="3200" b="1" dirty="0">
                <a:solidFill>
                  <a:srgbClr val="FFFF00"/>
                </a:solidFill>
                <a:latin typeface="+mn-lt"/>
              </a:rPr>
              <a:t>    </a:t>
            </a:r>
            <a:r>
              <a:rPr lang="en-US" sz="3200" b="1" dirty="0" err="1">
                <a:solidFill>
                  <a:srgbClr val="FFFF00"/>
                </a:solidFill>
                <a:latin typeface="+mn-lt"/>
              </a:rPr>
              <a:t>lui</a:t>
            </a:r>
            <a:r>
              <a:rPr lang="en-US" sz="3200" b="1" dirty="0">
                <a:solidFill>
                  <a:srgbClr val="FFFF00"/>
                </a:solidFill>
                <a:latin typeface="+mn-lt"/>
              </a:rPr>
              <a:t> $t1, &lt;address&gt;</a:t>
            </a:r>
          </a:p>
          <a:p>
            <a:r>
              <a:rPr lang="en-US" sz="3200" b="1" dirty="0">
                <a:solidFill>
                  <a:srgbClr val="FFFF00"/>
                </a:solidFill>
                <a:latin typeface="+mn-lt"/>
              </a:rPr>
              <a:t>    </a:t>
            </a:r>
            <a:r>
              <a:rPr lang="en-US" sz="3200" b="1" dirty="0" err="1">
                <a:solidFill>
                  <a:srgbClr val="FFFF00"/>
                </a:solidFill>
                <a:latin typeface="+mn-lt"/>
              </a:rPr>
              <a:t>ori</a:t>
            </a:r>
            <a:r>
              <a:rPr lang="en-US" sz="3200" b="1" dirty="0">
                <a:solidFill>
                  <a:srgbClr val="FFFF00"/>
                </a:solidFill>
                <a:latin typeface="+mn-lt"/>
              </a:rPr>
              <a:t> $t1, $t1, &lt;address+4&gt;</a:t>
            </a:r>
          </a:p>
          <a:p>
            <a:r>
              <a:rPr lang="en-US" sz="3200" dirty="0">
                <a:solidFill>
                  <a:srgbClr val="FFFF00"/>
                </a:solidFill>
                <a:latin typeface="+mn-lt"/>
                <a:hlinkClick r:id="rId3"/>
              </a:rPr>
              <a:t>http://en.wikibooks.org/wiki/MIPS_Assembly/Pseudoinstructions</a:t>
            </a:r>
            <a:endParaRPr lang="en-US" sz="32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05800" y="2971801"/>
            <a:ext cx="2057400" cy="461665"/>
          </a:xfrm>
          <a:prstGeom prst="rect">
            <a:avLst/>
          </a:prstGeom>
          <a:noFill/>
          <a:ln w="38100">
            <a:solidFill>
              <a:srgbClr val="66CC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66CCFF"/>
                </a:solidFill>
              </a:rPr>
              <a:t>Vax</a:t>
            </a:r>
            <a:r>
              <a:rPr lang="en-US" b="1" dirty="0">
                <a:solidFill>
                  <a:srgbClr val="66CCFF"/>
                </a:solidFill>
              </a:rPr>
              <a:t>-MACRO</a:t>
            </a:r>
          </a:p>
        </p:txBody>
      </p:sp>
    </p:spTree>
    <p:extLst>
      <p:ext uri="{BB962C8B-B14F-4D97-AF65-F5344CB8AC3E}">
        <p14:creationId xmlns:p14="http://schemas.microsoft.com/office/powerpoint/2010/main" val="222076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533400"/>
          </a:xfrm>
        </p:spPr>
        <p:txBody>
          <a:bodyPr/>
          <a:lstStyle/>
          <a:p>
            <a:r>
              <a:rPr lang="en-US" sz="4000"/>
              <a:t>Syntactic extension in C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914400"/>
            <a:ext cx="8534400" cy="4267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#define square(x)  ((x) * (x))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#define max(x, y)  (((x)&gt;(y)) ? (x) : (y))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#include &lt;</a:t>
            </a:r>
            <a:r>
              <a:rPr lang="en-US" sz="2400" b="1" dirty="0" err="1">
                <a:latin typeface="Courier New" pitchFamily="49" charset="0"/>
              </a:rPr>
              <a:t>stdio.h</a:t>
            </a:r>
            <a:r>
              <a:rPr lang="en-US" sz="2400" b="1" dirty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int main () {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int n = 5, m = 7;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double y = 6.17;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</a:rPr>
              <a:t>("%d\n", square(m + 7*n/3));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</a:rPr>
              <a:t>("%</a:t>
            </a:r>
            <a:r>
              <a:rPr lang="en-US" sz="2400" b="1" dirty="0" err="1">
                <a:latin typeface="Courier New" pitchFamily="49" charset="0"/>
              </a:rPr>
              <a:t>lf</a:t>
            </a:r>
            <a:r>
              <a:rPr lang="en-US" sz="2400" b="1" dirty="0">
                <a:latin typeface="Courier New" pitchFamily="49" charset="0"/>
              </a:rPr>
              <a:t> %d\n", max(</a:t>
            </a:r>
            <a:r>
              <a:rPr lang="en-US" sz="2400" b="1" dirty="0" err="1">
                <a:latin typeface="Courier New" pitchFamily="49" charset="0"/>
              </a:rPr>
              <a:t>n,y</a:t>
            </a:r>
            <a:r>
              <a:rPr lang="en-US" sz="2400" b="1" dirty="0">
                <a:latin typeface="Courier New" pitchFamily="49" charset="0"/>
              </a:rPr>
              <a:t>), max(</a:t>
            </a:r>
            <a:r>
              <a:rPr lang="en-US" sz="2400" b="1" dirty="0" err="1">
                <a:latin typeface="Courier New" pitchFamily="49" charset="0"/>
              </a:rPr>
              <a:t>m,n</a:t>
            </a:r>
            <a:r>
              <a:rPr lang="en-US" sz="2400" b="1" dirty="0">
                <a:latin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1905000" y="5181601"/>
            <a:ext cx="8534400" cy="1216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Note that </a:t>
            </a:r>
            <a:r>
              <a:rPr lang="en-US" b="1">
                <a:solidFill>
                  <a:schemeClr val="accent1"/>
                </a:solidFill>
              </a:rPr>
              <a:t>#define</a:t>
            </a:r>
            <a:r>
              <a:rPr lang="en-US" b="1">
                <a:solidFill>
                  <a:schemeClr val="bg1"/>
                </a:solidFill>
              </a:rPr>
              <a:t> does not define procedures; it defines syntactic substitutions (macros).  This can be seen by running the C pre-processor: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905000" y="838200"/>
            <a:ext cx="8534400" cy="42672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7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posing for a photo&#10;&#10;Description generated with very high confidence">
            <a:extLst>
              <a:ext uri="{FF2B5EF4-FFF2-40B4-BE49-F238E27FC236}">
                <a16:creationId xmlns:a16="http://schemas.microsoft.com/office/drawing/2014/main" id="{8FD610DE-8035-4887-8E76-C81570411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51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762000"/>
          </a:xfrm>
        </p:spPr>
        <p:txBody>
          <a:bodyPr/>
          <a:lstStyle/>
          <a:p>
            <a:r>
              <a:rPr lang="en-US" dirty="0"/>
              <a:t>output from CPP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762000"/>
            <a:ext cx="8915400" cy="5638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#define square(x) ((x) * (x))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#define max(x, y) (((x)&gt;(y)) ? (x) : (y))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 err="1">
                <a:latin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</a:rPr>
              <a:t>("%d\n", square(m + 7*n/3));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</a:t>
            </a:r>
            <a:r>
              <a:rPr lang="en-US" sz="2800" b="1" dirty="0" err="1">
                <a:latin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</a:rPr>
              <a:t>("%lf %d\n", max(</a:t>
            </a:r>
            <a:r>
              <a:rPr lang="en-US" sz="2800" b="1" dirty="0" err="1">
                <a:latin typeface="Courier New" pitchFamily="49" charset="0"/>
              </a:rPr>
              <a:t>n,y</a:t>
            </a:r>
            <a:r>
              <a:rPr lang="en-US" sz="2800" b="1" dirty="0">
                <a:latin typeface="Courier New" pitchFamily="49" charset="0"/>
              </a:rPr>
              <a:t>), max(</a:t>
            </a:r>
            <a:r>
              <a:rPr lang="en-US" sz="2800" b="1" dirty="0" err="1">
                <a:latin typeface="Courier New" pitchFamily="49" charset="0"/>
              </a:rPr>
              <a:t>m,n</a:t>
            </a:r>
            <a:r>
              <a:rPr lang="en-US" sz="2800" b="1" dirty="0">
                <a:latin typeface="Courier New" pitchFamily="49" charset="0"/>
              </a:rPr>
              <a:t>))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gets replaced by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400" b="1" dirty="0">
                <a:solidFill>
                  <a:srgbClr val="FFFF00"/>
                </a:solidFill>
              </a:rPr>
              <a:t>(without the extra line breaks that I added for readability)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sz="1800" dirty="0">
                <a:latin typeface="Courier New" pitchFamily="49" charset="0"/>
              </a:rPr>
              <a:t> 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800" b="1" dirty="0">
                <a:latin typeface="Courier New" pitchFamily="49" charset="0"/>
              </a:rPr>
              <a:t>printf("%d\n", (( m + 7*n/3 ) * </a:t>
            </a:r>
            <a:br>
              <a:rPr lang="pt-BR" sz="2800" b="1" dirty="0">
                <a:latin typeface="Courier New" pitchFamily="49" charset="0"/>
              </a:rPr>
            </a:br>
            <a:r>
              <a:rPr lang="pt-BR" sz="2800" b="1" dirty="0">
                <a:latin typeface="Courier New" pitchFamily="49" charset="0"/>
              </a:rPr>
              <a:t>                ( m + 7*n/3 ))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800" b="1" dirty="0">
                <a:latin typeface="Courier New" pitchFamily="49" charset="0"/>
              </a:rPr>
              <a:t>  printf("%lf %d\n", ((( n ) &gt; (  y )) ?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 ( n ) : (  y )) 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((( m ) &gt; ( n )) ? ( m ) : ( n )) );</a:t>
            </a: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828800" y="3962400"/>
            <a:ext cx="8458200" cy="22860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89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066800"/>
          </a:xfrm>
        </p:spPr>
        <p:txBody>
          <a:bodyPr/>
          <a:lstStyle/>
          <a:p>
            <a:r>
              <a:rPr lang="en-US" sz="4000" dirty="0"/>
              <a:t>Syntactic extension in Scheme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0668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</a:rPr>
              <a:t>lambda</a:t>
            </a:r>
            <a:r>
              <a:rPr lang="en-US" dirty="0"/>
              <a:t> is a </a:t>
            </a:r>
            <a:r>
              <a:rPr lang="en-US" b="1" dirty="0">
                <a:solidFill>
                  <a:srgbClr val="66CCFF"/>
                </a:solidFill>
              </a:rPr>
              <a:t>core syntactic form</a:t>
            </a:r>
            <a:r>
              <a:rPr lang="en-US" b="1" i="1" dirty="0"/>
              <a:t>;</a:t>
            </a:r>
            <a:r>
              <a:rPr lang="en-US" i="1" dirty="0"/>
              <a:t> </a:t>
            </a:r>
            <a:r>
              <a:rPr lang="en-US" b="1" dirty="0">
                <a:solidFill>
                  <a:srgbClr val="FFFF00"/>
                </a:solidFill>
              </a:rPr>
              <a:t>let</a:t>
            </a:r>
            <a:r>
              <a:rPr lang="en-US" i="1" dirty="0"/>
              <a:t> </a:t>
            </a:r>
            <a:r>
              <a:rPr lang="en-US" dirty="0"/>
              <a:t>is not.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Expressions involving </a:t>
            </a:r>
            <a:r>
              <a:rPr lang="en-US" b="1" dirty="0">
                <a:solidFill>
                  <a:srgbClr val="FFFF00"/>
                </a:solidFill>
              </a:rPr>
              <a:t>let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may be syntactically transformed into applications of </a:t>
            </a:r>
            <a:r>
              <a:rPr lang="en-US" dirty="0">
                <a:solidFill>
                  <a:srgbClr val="FFFF00"/>
                </a:solidFill>
              </a:rPr>
              <a:t>l</a:t>
            </a:r>
            <a:r>
              <a:rPr lang="en-US" b="1" dirty="0">
                <a:solidFill>
                  <a:srgbClr val="FFFF00"/>
                </a:solidFill>
              </a:rPr>
              <a:t>ambda</a:t>
            </a:r>
            <a:r>
              <a:rPr lang="en-US" dirty="0"/>
              <a:t>-expressions (as you did in the </a:t>
            </a:r>
            <a:br>
              <a:rPr lang="en-US" dirty="0"/>
            </a:b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let-&gt;application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HW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procedure).</a:t>
            </a:r>
          </a:p>
          <a:p>
            <a:pPr>
              <a:lnSpc>
                <a:spcPct val="90000"/>
              </a:lnSpc>
            </a:pPr>
            <a:r>
              <a:rPr lang="en-US" dirty="0"/>
              <a:t>There are many syntactic forms in Scheme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most are </a:t>
            </a:r>
            <a:r>
              <a:rPr lang="en-US" b="1" dirty="0"/>
              <a:t>not</a:t>
            </a:r>
            <a:r>
              <a:rPr lang="en-US" dirty="0"/>
              <a:t> core forms, but are transformed into core forms before execution.</a:t>
            </a:r>
          </a:p>
        </p:txBody>
      </p:sp>
    </p:spTree>
    <p:extLst>
      <p:ext uri="{BB962C8B-B14F-4D97-AF65-F5344CB8AC3E}">
        <p14:creationId xmlns:p14="http://schemas.microsoft.com/office/powerpoint/2010/main" val="372283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381000"/>
          </a:xfrm>
        </p:spPr>
        <p:txBody>
          <a:bodyPr/>
          <a:lstStyle/>
          <a:p>
            <a:r>
              <a:rPr lang="en-US" sz="4000"/>
              <a:t>Scheme core forms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762000"/>
            <a:ext cx="1828800" cy="4953000"/>
          </a:xfrm>
        </p:spPr>
        <p:txBody>
          <a:bodyPr/>
          <a:lstStyle/>
          <a:p>
            <a:r>
              <a:rPr lang="en-US" sz="2400" dirty="0"/>
              <a:t>Not everyone agrees on which forms are core forms.</a:t>
            </a:r>
          </a:p>
          <a:p>
            <a:endParaRPr lang="en-US" sz="1400" dirty="0"/>
          </a:p>
          <a:p>
            <a:r>
              <a:rPr lang="en-US" sz="2400" dirty="0"/>
              <a:t>Here is Kent </a:t>
            </a:r>
            <a:r>
              <a:rPr lang="en-US" sz="2400" dirty="0" err="1"/>
              <a:t>Dybvig’s</a:t>
            </a:r>
            <a:r>
              <a:rPr lang="en-US" sz="2400" dirty="0"/>
              <a:t> list (TSPL section 3.1):</a:t>
            </a:r>
          </a:p>
        </p:txBody>
      </p:sp>
      <p:pic>
        <p:nvPicPr>
          <p:cNvPr id="1054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29000" y="762000"/>
            <a:ext cx="7239000" cy="57023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766606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sz="4000" dirty="0"/>
              <a:t>The syntactic expansion process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990600"/>
            <a:ext cx="8763000" cy="5029200"/>
          </a:xfrm>
        </p:spPr>
        <p:txBody>
          <a:bodyPr/>
          <a:lstStyle/>
          <a:p>
            <a:r>
              <a:rPr lang="en-US" dirty="0"/>
              <a:t>syntactic expansion happens </a:t>
            </a:r>
            <a:r>
              <a:rPr lang="en-US" i="1" dirty="0"/>
              <a:t>before</a:t>
            </a:r>
            <a:r>
              <a:rPr lang="en-US" dirty="0"/>
              <a:t> interpretation.</a:t>
            </a:r>
          </a:p>
          <a:p>
            <a:r>
              <a:rPr lang="en-US" dirty="0"/>
              <a:t>The syntax expander is called on each top-level form.  </a:t>
            </a:r>
          </a:p>
          <a:p>
            <a:pPr lvl="1"/>
            <a:r>
              <a:rPr lang="en-US" dirty="0"/>
              <a:t>If the form is a syntactic extension, it is expanded, and the expander is called again on the expanded form.  </a:t>
            </a:r>
          </a:p>
          <a:p>
            <a:pPr lvl="1"/>
            <a:r>
              <a:rPr lang="en-US" dirty="0"/>
              <a:t>If it is a core form, the expander is called on any </a:t>
            </a:r>
            <a:r>
              <a:rPr lang="en-US" dirty="0" err="1"/>
              <a:t>subforms</a:t>
            </a:r>
            <a:r>
              <a:rPr lang="en-US" dirty="0"/>
              <a:t> (e.g. the body of a </a:t>
            </a:r>
            <a:r>
              <a:rPr lang="en-US" b="1" dirty="0"/>
              <a:t>lambda</a:t>
            </a:r>
            <a:r>
              <a:rPr lang="en-US" dirty="0"/>
              <a:t> form).</a:t>
            </a:r>
          </a:p>
          <a:p>
            <a:pPr lvl="1"/>
            <a:r>
              <a:rPr lang="en-US" dirty="0"/>
              <a:t>This continues until the form consists only of core forms.  Then the form is interpreted.</a:t>
            </a:r>
          </a:p>
        </p:txBody>
      </p:sp>
    </p:spTree>
    <p:extLst>
      <p:ext uri="{BB962C8B-B14F-4D97-AF65-F5344CB8AC3E}">
        <p14:creationId xmlns:p14="http://schemas.microsoft.com/office/powerpoint/2010/main" val="96776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49EF-C7C2-4C19-9258-7681BE96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class meeting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ADF4-2EE5-400A-B447-EA4BAE0D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Watch the </a:t>
            </a:r>
            <a:r>
              <a:rPr lang="en-US" sz="4000" dirty="0">
                <a:solidFill>
                  <a:srgbClr val="FFFF00"/>
                </a:solidFill>
              </a:rPr>
              <a:t>define-syntax video </a:t>
            </a:r>
            <a:r>
              <a:rPr lang="en-US" sz="4000" dirty="0"/>
              <a:t>instead.</a:t>
            </a:r>
          </a:p>
          <a:p>
            <a:r>
              <a:rPr lang="en-US" sz="4000" dirty="0"/>
              <a:t>It would take 50 minutes in class.  On the video I edited it to be much shorter.</a:t>
            </a:r>
          </a:p>
          <a:p>
            <a:r>
              <a:rPr lang="en-US" sz="4000" dirty="0"/>
              <a:t>It is the basis for one of the problems on A11a.</a:t>
            </a:r>
          </a:p>
        </p:txBody>
      </p:sp>
    </p:spTree>
    <p:extLst>
      <p:ext uri="{BB962C8B-B14F-4D97-AF65-F5344CB8AC3E}">
        <p14:creationId xmlns:p14="http://schemas.microsoft.com/office/powerpoint/2010/main" val="876233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define-syntax and syntax-rules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General form: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(define-syntax &lt;identifier&gt;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(syntax-rules ( {&lt;keyword&gt;}</a:t>
            </a:r>
            <a:r>
              <a:rPr lang="en-US" b="1" baseline="30000" dirty="0">
                <a:latin typeface="Courier New" pitchFamily="49" charset="0"/>
              </a:rPr>
              <a:t>* 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{ [pattern template] }</a:t>
            </a:r>
            <a:r>
              <a:rPr lang="en-US" b="1" baseline="30000" dirty="0">
                <a:latin typeface="Courier New" pitchFamily="49" charset="0"/>
              </a:rPr>
              <a:t>+ </a:t>
            </a:r>
            <a:r>
              <a:rPr lang="en-US" b="1" dirty="0">
                <a:latin typeface="Courier New" pitchFamily="49" charset="0"/>
              </a:rPr>
              <a:t>))</a:t>
            </a:r>
            <a:endParaRPr lang="en-US" b="1" baseline="30000" dirty="0">
              <a:latin typeface="Courier New" pitchFamily="49" charset="0"/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828800" y="5257800"/>
            <a:ext cx="2514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What gets expanded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7010400" y="5334000"/>
            <a:ext cx="2209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How to expand it</a:t>
            </a:r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auto">
          <a:xfrm flipV="1">
            <a:off x="3962400" y="4800600"/>
            <a:ext cx="533400" cy="685800"/>
          </a:xfrm>
          <a:prstGeom prst="line">
            <a:avLst/>
          </a:prstGeom>
          <a:noFill/>
          <a:ln w="53975">
            <a:solidFill>
              <a:srgbClr val="FFFF00"/>
            </a:solidFill>
            <a:round/>
            <a:headEnd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 flipH="1" flipV="1">
            <a:off x="6705600" y="4800600"/>
            <a:ext cx="1295400" cy="533400"/>
          </a:xfrm>
          <a:prstGeom prst="line">
            <a:avLst/>
          </a:prstGeom>
          <a:noFill/>
          <a:ln w="53975">
            <a:solidFill>
              <a:srgbClr val="FFFF00"/>
            </a:solidFill>
            <a:round/>
            <a:headEnd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1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define-syntax and syntax-rules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2362200"/>
            <a:ext cx="7772400" cy="3276600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(define-syntax my-let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(syntax-rules ()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[(_ ((x v) ...) e1 e2 ...)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((lambda (x ...) e1 e2 ...) 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v ...)])) 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524000" y="2667000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66CCFF"/>
                </a:solidFill>
              </a:rPr>
              <a:t>pattern</a:t>
            </a:r>
          </a:p>
        </p:txBody>
      </p:sp>
      <p:sp>
        <p:nvSpPr>
          <p:cNvPr id="108549" name="Line 5"/>
          <p:cNvSpPr>
            <a:spLocks noChangeShapeType="1"/>
          </p:cNvSpPr>
          <p:nvPr/>
        </p:nvSpPr>
        <p:spPr bwMode="auto">
          <a:xfrm>
            <a:off x="2819400" y="3124200"/>
            <a:ext cx="1219200" cy="304800"/>
          </a:xfrm>
          <a:prstGeom prst="line">
            <a:avLst/>
          </a:prstGeom>
          <a:noFill/>
          <a:ln w="34925">
            <a:solidFill>
              <a:srgbClr val="66CCFF"/>
            </a:solidFill>
            <a:round/>
            <a:headEnd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1828800" y="5576888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66CCFF"/>
                </a:solidFill>
              </a:rPr>
              <a:t>template</a:t>
            </a:r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 flipV="1">
            <a:off x="2819400" y="4648200"/>
            <a:ext cx="1066800" cy="990600"/>
          </a:xfrm>
          <a:prstGeom prst="line">
            <a:avLst/>
          </a:prstGeom>
          <a:noFill/>
          <a:ln w="34925">
            <a:solidFill>
              <a:srgbClr val="66CCFF"/>
            </a:solidFill>
            <a:round/>
            <a:headEnd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1752600" y="3429000"/>
            <a:ext cx="1905000" cy="1938992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FF00"/>
                </a:solidFill>
              </a:rPr>
              <a:t>assumed to be the name of the form, no matter what you put here</a:t>
            </a: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 flipV="1">
            <a:off x="3124200" y="3886200"/>
            <a:ext cx="1066800" cy="304801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667000" y="1447801"/>
            <a:ext cx="7391400" cy="6080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FFF00"/>
                </a:solidFill>
                <a:latin typeface="Courier New" pitchFamily="49" charset="0"/>
              </a:rPr>
              <a:t>my-let</a:t>
            </a:r>
            <a:r>
              <a:rPr lang="en-US" sz="3200">
                <a:solidFill>
                  <a:srgbClr val="FFFF00"/>
                </a:solidFill>
              </a:rPr>
              <a:t> is equivalent to (unnamed) </a:t>
            </a:r>
            <a:r>
              <a:rPr lang="en-US" sz="3200" b="1">
                <a:solidFill>
                  <a:srgbClr val="FFFF00"/>
                </a:solidFill>
                <a:latin typeface="Courier New" pitchFamily="49" charset="0"/>
              </a:rPr>
              <a:t>let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4038600" y="5213351"/>
            <a:ext cx="6400800" cy="83099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replace my-let</a:t>
            </a:r>
            <a:r>
              <a:rPr lang="en-US" dirty="0">
                <a:solidFill>
                  <a:srgbClr val="FFFF00"/>
                </a:solidFill>
              </a:rPr>
              <a:t> expression with an application of a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lambda </a:t>
            </a:r>
            <a:r>
              <a:rPr lang="en-US" dirty="0">
                <a:solidFill>
                  <a:srgbClr val="FFFF00"/>
                </a:solidFill>
              </a:rPr>
              <a:t>expression</a:t>
            </a:r>
          </a:p>
        </p:txBody>
      </p:sp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4038600" y="3429000"/>
            <a:ext cx="6019800" cy="457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557" name="Group 13"/>
          <p:cNvGrpSpPr>
            <a:grpSpLocks/>
          </p:cNvGrpSpPr>
          <p:nvPr/>
        </p:nvGrpSpPr>
        <p:grpSpPr bwMode="auto">
          <a:xfrm>
            <a:off x="3962400" y="3962400"/>
            <a:ext cx="7315200" cy="914400"/>
            <a:chOff x="1728" y="2640"/>
            <a:chExt cx="3936" cy="576"/>
          </a:xfrm>
        </p:grpSpPr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>
              <a:off x="1728" y="2640"/>
              <a:ext cx="0" cy="576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59" name="Line 15"/>
            <p:cNvSpPr>
              <a:spLocks noChangeShapeType="1"/>
            </p:cNvSpPr>
            <p:nvPr/>
          </p:nvSpPr>
          <p:spPr bwMode="auto">
            <a:xfrm>
              <a:off x="1728" y="3216"/>
              <a:ext cx="91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5664" y="2640"/>
              <a:ext cx="0" cy="288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>
              <a:off x="2640" y="2928"/>
              <a:ext cx="302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62" name="Line 18"/>
            <p:cNvSpPr>
              <a:spLocks noChangeShapeType="1"/>
            </p:cNvSpPr>
            <p:nvPr/>
          </p:nvSpPr>
          <p:spPr bwMode="auto">
            <a:xfrm>
              <a:off x="2640" y="2928"/>
              <a:ext cx="0" cy="288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1728" y="2640"/>
              <a:ext cx="393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7239000" y="2905781"/>
            <a:ext cx="3352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66CCFF"/>
                </a:solidFill>
              </a:rPr>
              <a:t>keyword list is empty</a:t>
            </a:r>
          </a:p>
        </p:txBody>
      </p:sp>
    </p:spTree>
    <p:extLst>
      <p:ext uri="{BB962C8B-B14F-4D97-AF65-F5344CB8AC3E}">
        <p14:creationId xmlns:p14="http://schemas.microsoft.com/office/powerpoint/2010/main" val="108645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/>
      <p:bldP spid="108549" grpId="0" animBg="1"/>
      <p:bldP spid="108550" grpId="0"/>
      <p:bldP spid="108551" grpId="0" animBg="1"/>
      <p:bldP spid="108552" grpId="0" animBg="1"/>
      <p:bldP spid="108553" grpId="0" animBg="1"/>
      <p:bldP spid="108555" grpId="0" animBg="1"/>
      <p:bldP spid="108556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my-let</a:t>
            </a:r>
          </a:p>
          <a:p>
            <a:r>
              <a:rPr lang="en-US" dirty="0"/>
              <a:t>my-if</a:t>
            </a:r>
          </a:p>
          <a:p>
            <a:r>
              <a:rPr lang="en-US" dirty="0"/>
              <a:t>++</a:t>
            </a:r>
          </a:p>
          <a:p>
            <a:r>
              <a:rPr lang="en-US" dirty="0"/>
              <a:t>++-post</a:t>
            </a:r>
          </a:p>
          <a:p>
            <a:r>
              <a:rPr lang="en-US" dirty="0"/>
              <a:t>my-and</a:t>
            </a:r>
          </a:p>
          <a:p>
            <a:r>
              <a:rPr lang="en-US" dirty="0"/>
              <a:t>for loop (a couple of versions)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16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229600" cy="1066800"/>
          </a:xfrm>
        </p:spPr>
        <p:txBody>
          <a:bodyPr/>
          <a:lstStyle/>
          <a:p>
            <a:r>
              <a:rPr lang="en-US" dirty="0"/>
              <a:t>Computation in lambda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76400"/>
            <a:ext cx="7772400" cy="4953000"/>
          </a:xfrm>
        </p:spPr>
        <p:txBody>
          <a:bodyPr/>
          <a:lstStyle/>
          <a:p>
            <a:r>
              <a:rPr lang="en-US" dirty="0"/>
              <a:t>Number representation</a:t>
            </a:r>
            <a:br>
              <a:rPr lang="en-US" dirty="0"/>
            </a:br>
            <a:r>
              <a:rPr lang="el-GR" sz="2400" dirty="0"/>
              <a:t>0 := λ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. </a:t>
            </a:r>
            <a:r>
              <a:rPr lang="en-US" sz="2400" i="1" dirty="0"/>
              <a:t>x</a:t>
            </a:r>
            <a:r>
              <a:rPr lang="en-US" sz="2400" dirty="0"/>
              <a:t>            1 := </a:t>
            </a:r>
            <a:r>
              <a:rPr lang="el-GR" sz="2400" dirty="0"/>
              <a:t>λ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.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2 := </a:t>
            </a:r>
            <a:r>
              <a:rPr lang="el-GR" sz="2400" dirty="0"/>
              <a:t>λ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. </a:t>
            </a:r>
            <a:r>
              <a:rPr lang="en-US" sz="2400" i="1" dirty="0"/>
              <a:t>f</a:t>
            </a:r>
            <a:r>
              <a:rPr lang="en-US" sz="2400" dirty="0"/>
              <a:t> (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)      3 := </a:t>
            </a:r>
            <a:r>
              <a:rPr lang="el-GR" sz="2400" dirty="0"/>
              <a:t>λ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. </a:t>
            </a:r>
            <a:r>
              <a:rPr lang="en-US" sz="2400" i="1" dirty="0"/>
              <a:t>f</a:t>
            </a:r>
            <a:r>
              <a:rPr lang="en-US" sz="2400" dirty="0"/>
              <a:t> (</a:t>
            </a:r>
            <a:r>
              <a:rPr lang="en-US" sz="2400" i="1" dirty="0"/>
              <a:t>f</a:t>
            </a:r>
            <a:r>
              <a:rPr lang="en-US" sz="2400" dirty="0"/>
              <a:t> (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)) 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pt-BR" sz="2400" dirty="0"/>
              <a:t>SUCC := λ </a:t>
            </a:r>
            <a:r>
              <a:rPr lang="pt-BR" sz="2400" i="1" dirty="0"/>
              <a:t>n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</a:t>
            </a:r>
            <a:r>
              <a:rPr lang="pt-BR" sz="2400" i="1" dirty="0"/>
              <a:t>x</a:t>
            </a:r>
            <a:r>
              <a:rPr lang="pt-BR" sz="2400" dirty="0"/>
              <a:t>. </a:t>
            </a:r>
            <a:r>
              <a:rPr lang="pt-BR" sz="2400" i="1" dirty="0"/>
              <a:t>f</a:t>
            </a:r>
            <a:r>
              <a:rPr lang="pt-BR" sz="2400" dirty="0"/>
              <a:t> (</a:t>
            </a:r>
            <a:r>
              <a:rPr lang="pt-BR" sz="2400" i="1" dirty="0"/>
              <a:t>n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</a:t>
            </a:r>
            <a:r>
              <a:rPr lang="pt-BR" sz="2400" i="1" dirty="0"/>
              <a:t>x</a:t>
            </a:r>
            <a:r>
              <a:rPr lang="pt-BR" sz="2400" dirty="0"/>
              <a:t>)</a:t>
            </a:r>
          </a:p>
          <a:p>
            <a:pPr lvl="1"/>
            <a:r>
              <a:rPr lang="pt-BR" sz="2400" dirty="0"/>
              <a:t>PLUS := λ </a:t>
            </a:r>
            <a:r>
              <a:rPr lang="pt-BR" sz="2400" i="1" dirty="0"/>
              <a:t>m</a:t>
            </a:r>
            <a:r>
              <a:rPr lang="pt-BR" sz="2400" dirty="0"/>
              <a:t> </a:t>
            </a:r>
            <a:r>
              <a:rPr lang="pt-BR" sz="2400" i="1" dirty="0"/>
              <a:t>n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</a:t>
            </a:r>
            <a:r>
              <a:rPr lang="pt-BR" sz="2400" i="1" dirty="0"/>
              <a:t>x</a:t>
            </a:r>
            <a:r>
              <a:rPr lang="pt-BR" sz="2400" dirty="0"/>
              <a:t>. </a:t>
            </a:r>
            <a:r>
              <a:rPr lang="pt-BR" sz="2400" i="1" dirty="0"/>
              <a:t>n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(</a:t>
            </a:r>
            <a:r>
              <a:rPr lang="pt-BR" sz="2400" i="1" dirty="0"/>
              <a:t>m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</a:t>
            </a:r>
            <a:r>
              <a:rPr lang="pt-BR" sz="2400" i="1" dirty="0"/>
              <a:t>x</a:t>
            </a:r>
            <a:r>
              <a:rPr lang="pt-BR" sz="2400" dirty="0"/>
              <a:t>)</a:t>
            </a:r>
          </a:p>
          <a:p>
            <a:pPr lvl="1"/>
            <a:r>
              <a:rPr lang="en-US" sz="2400" dirty="0"/>
              <a:t>MULT := </a:t>
            </a:r>
            <a:r>
              <a:rPr lang="el-GR" sz="2400" dirty="0"/>
              <a:t>λ </a:t>
            </a:r>
            <a:r>
              <a:rPr lang="en-US" sz="2400" i="1" dirty="0"/>
              <a:t>m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. </a:t>
            </a:r>
            <a:r>
              <a:rPr lang="en-US" sz="2400" i="1" dirty="0"/>
              <a:t>m</a:t>
            </a:r>
            <a:r>
              <a:rPr lang="en-US" sz="2400" dirty="0"/>
              <a:t> (PLUS </a:t>
            </a:r>
            <a:r>
              <a:rPr lang="en-US" sz="2400" i="1" dirty="0"/>
              <a:t>n</a:t>
            </a:r>
            <a:r>
              <a:rPr lang="en-US" sz="2400" dirty="0"/>
              <a:t>) 0</a:t>
            </a:r>
          </a:p>
          <a:p>
            <a:pPr lvl="1"/>
            <a:r>
              <a:rPr lang="en-US" sz="2400" dirty="0"/>
              <a:t>AND := </a:t>
            </a:r>
            <a:r>
              <a:rPr lang="el-GR" sz="2400" dirty="0"/>
              <a:t>λ </a:t>
            </a:r>
            <a:r>
              <a:rPr lang="en-US" sz="2400" i="1" dirty="0"/>
              <a:t>p q</a:t>
            </a:r>
            <a:r>
              <a:rPr lang="en-US" sz="2400" dirty="0"/>
              <a:t>. </a:t>
            </a:r>
            <a:r>
              <a:rPr lang="en-US" sz="2400" i="1" dirty="0"/>
              <a:t>p q p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OR := </a:t>
            </a:r>
            <a:r>
              <a:rPr lang="el-GR" sz="2400" dirty="0"/>
              <a:t>λ </a:t>
            </a:r>
            <a:r>
              <a:rPr lang="en-US" sz="2400" i="1" dirty="0"/>
              <a:t>p q</a:t>
            </a:r>
            <a:r>
              <a:rPr lang="en-US" sz="2400" dirty="0"/>
              <a:t>. </a:t>
            </a:r>
            <a:r>
              <a:rPr lang="en-US" sz="2400" i="1" dirty="0"/>
              <a:t>p </a:t>
            </a:r>
            <a:r>
              <a:rPr lang="en-US" sz="2400" i="1" dirty="0" err="1"/>
              <a:t>p</a:t>
            </a:r>
            <a:r>
              <a:rPr lang="en-US" sz="2400" i="1" dirty="0"/>
              <a:t> q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NOT := </a:t>
            </a:r>
            <a:r>
              <a:rPr lang="el-GR" sz="2400" dirty="0"/>
              <a:t>λ </a:t>
            </a:r>
            <a:r>
              <a:rPr lang="en-US" sz="2400" i="1" dirty="0"/>
              <a:t>p a b</a:t>
            </a:r>
            <a:r>
              <a:rPr lang="en-US" sz="2400" dirty="0"/>
              <a:t>. </a:t>
            </a:r>
            <a:r>
              <a:rPr lang="en-US" sz="2400" i="1" dirty="0"/>
              <a:t>p b a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IFTHENELSE := </a:t>
            </a:r>
            <a:r>
              <a:rPr lang="el-GR" sz="2400" dirty="0"/>
              <a:t>λ </a:t>
            </a:r>
            <a:r>
              <a:rPr lang="en-US" sz="2400" i="1" dirty="0"/>
              <a:t>p a b</a:t>
            </a:r>
            <a:r>
              <a:rPr lang="en-US" sz="2400" dirty="0"/>
              <a:t>. </a:t>
            </a:r>
            <a:r>
              <a:rPr lang="en-US" sz="2400" i="1" dirty="0"/>
              <a:t>p a b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0" y="3276600"/>
            <a:ext cx="3048000" cy="2862322"/>
          </a:xfrm>
          <a:prstGeom prst="rect">
            <a:avLst/>
          </a:prstGeom>
          <a:solidFill>
            <a:srgbClr val="FFD9D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hlinkClick r:id="rId3"/>
              </a:rPr>
              <a:t>http://en.wikipedia.org/wiki/Lambda_calculus#Arithmetic_in_lambda_calculus</a:t>
            </a:r>
            <a:br>
              <a:rPr lang="en-US" sz="2000" dirty="0">
                <a:solidFill>
                  <a:srgbClr val="FF0000"/>
                </a:solidFill>
                <a:hlinkClick r:id="rId4"/>
              </a:rPr>
            </a:br>
            <a:br>
              <a:rPr lang="en-US" sz="2000" dirty="0">
                <a:solidFill>
                  <a:srgbClr val="FF0000"/>
                </a:solidFill>
                <a:hlinkClick r:id="rId4"/>
              </a:rPr>
            </a:br>
            <a:r>
              <a:rPr lang="en-US" sz="2000" dirty="0">
                <a:solidFill>
                  <a:srgbClr val="FF0000"/>
                </a:solidFill>
                <a:hlinkClick r:id="rId4"/>
              </a:rPr>
              <a:t>http://safalra.com/science/lambda-calculus/integer-arithmetic/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  <a:hlinkClick r:id="rId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1143001"/>
            <a:ext cx="2286000" cy="1384995"/>
          </a:xfrm>
          <a:prstGeom prst="rect">
            <a:avLst/>
          </a:prstGeom>
          <a:solidFill>
            <a:srgbClr val="A5C9F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Key ideas: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beta reduction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alpha conversion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eta reduction</a:t>
            </a:r>
          </a:p>
        </p:txBody>
      </p:sp>
    </p:spTree>
    <p:extLst>
      <p:ext uri="{BB962C8B-B14F-4D97-AF65-F5344CB8AC3E}">
        <p14:creationId xmlns:p14="http://schemas.microsoft.com/office/powerpoint/2010/main" val="3711922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8458200" cy="1066800"/>
          </a:xfrm>
        </p:spPr>
        <p:txBody>
          <a:bodyPr/>
          <a:lstStyle/>
          <a:p>
            <a:r>
              <a:rPr lang="el-GR" sz="4000">
                <a:cs typeface="Arial" charset="0"/>
              </a:rPr>
              <a:t>λ</a:t>
            </a:r>
            <a:r>
              <a:rPr lang="en-US" sz="4000"/>
              <a:t>-calculus and Turing completeness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0772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/>
              <a:t>untyped</a:t>
            </a:r>
            <a:r>
              <a:rPr lang="en-US" dirty="0"/>
              <a:t> lambda-calculus is Turing complete (meaning that we can compute anything with it that we can compute with any other accepted formal model of computation)</a:t>
            </a:r>
            <a:endParaRPr lang="en-US" dirty="0">
              <a:hlinkClick r:id="" action="ppaction://noaction"/>
            </a:endParaRPr>
          </a:p>
          <a:p>
            <a:pPr>
              <a:lnSpc>
                <a:spcPct val="90000"/>
              </a:lnSpc>
            </a:pPr>
            <a:r>
              <a:rPr lang="en-US" dirty="0">
                <a:hlinkClick r:id="" action="ppaction://noaction"/>
              </a:rPr>
              <a:t>http://en.wikipedia.org/wiki/Turing_completeness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/>
              <a:t>This article may also be helpful:</a:t>
            </a:r>
            <a:endParaRPr lang="en-US" dirty="0">
              <a:hlinkClick r:id="" action="ppaction://noaction"/>
            </a:endParaRPr>
          </a:p>
          <a:p>
            <a:pPr>
              <a:lnSpc>
                <a:spcPct val="90000"/>
              </a:lnSpc>
            </a:pPr>
            <a:r>
              <a:rPr lang="en-US" dirty="0">
                <a:hlinkClick r:id="" action="ppaction://noaction"/>
              </a:rPr>
              <a:t>http://en.wikipedia.org/wiki/Lambda_calculus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042E55A3-0C97-4020-A615-8490E4D1B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08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19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7814"/>
            <a:ext cx="8915400" cy="1139825"/>
          </a:xfrm>
        </p:spPr>
        <p:txBody>
          <a:bodyPr/>
          <a:lstStyle/>
          <a:p>
            <a:r>
              <a:rPr lang="en-US" sz="4000" dirty="0"/>
              <a:t>Expressions with no </a:t>
            </a:r>
            <a:br>
              <a:rPr lang="en-US" sz="4000" dirty="0"/>
            </a:br>
            <a:r>
              <a:rPr lang="en-US" sz="4000" dirty="0"/>
              <a:t>free variables …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4263" y="2362201"/>
            <a:ext cx="7340600" cy="2830513"/>
          </a:xfrm>
        </p:spPr>
        <p:txBody>
          <a:bodyPr/>
          <a:lstStyle/>
          <a:p>
            <a:r>
              <a:rPr lang="en-US" dirty="0"/>
              <a:t>… are called combinators</a:t>
            </a:r>
            <a:br>
              <a:rPr lang="en-US" dirty="0"/>
            </a:b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(lambda (f g)</a:t>
            </a:r>
            <a:b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(lambda (x)</a:t>
            </a:r>
            <a:b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(f (g x))))</a:t>
            </a:r>
          </a:p>
          <a:p>
            <a:r>
              <a:rPr lang="en-US" dirty="0"/>
              <a:t>A famous combinator, Y, is the “recursion maker”. 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6858000" y="2971800"/>
            <a:ext cx="2971800" cy="1371600"/>
          </a:xfrm>
          <a:prstGeom prst="rect">
            <a:avLst/>
          </a:prstGeom>
          <a:solidFill>
            <a:srgbClr val="E8E8E8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</a:rPr>
              <a:t>What is a good name for this combinator?</a:t>
            </a:r>
          </a:p>
        </p:txBody>
      </p:sp>
    </p:spTree>
    <p:extLst>
      <p:ext uri="{BB962C8B-B14F-4D97-AF65-F5344CB8AC3E}">
        <p14:creationId xmlns:p14="http://schemas.microsoft.com/office/powerpoint/2010/main" val="211352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Y-</a:t>
            </a:r>
            <a:r>
              <a:rPr lang="en-US" dirty="0" err="1"/>
              <a:t>combinator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46313" y="1752601"/>
            <a:ext cx="7772400" cy="2654301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hlinkClick r:id="" action="ppaction://noaction"/>
              </a:rPr>
              <a:t>http://dangermouse.brynmawr.edu/cs245/ycomb_jim.html </a:t>
            </a:r>
            <a:br>
              <a:rPr lang="en-US" dirty="0">
                <a:solidFill>
                  <a:srgbClr val="FFFF00"/>
                </a:solidFill>
                <a:hlinkClick r:id="" action="ppaction://noaction"/>
              </a:rPr>
            </a:br>
            <a:endParaRPr lang="en-US" dirty="0">
              <a:solidFill>
                <a:srgbClr val="FFFF00"/>
              </a:solidFill>
              <a:hlinkClick r:id="" action="ppaction://noaction"/>
            </a:endParaRPr>
          </a:p>
          <a:p>
            <a:r>
              <a:rPr lang="en-US" dirty="0">
                <a:solidFill>
                  <a:srgbClr val="FFFF00"/>
                </a:solidFill>
                <a:hlinkClick r:id="" action="ppaction://noaction"/>
              </a:rPr>
              <a:t>http://www.ece.uc.edu/~franco/C511/html/Scheme/ycomb.html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399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1"/>
            <a:ext cx="8313738" cy="498475"/>
          </a:xfrm>
        </p:spPr>
        <p:txBody>
          <a:bodyPr/>
          <a:lstStyle/>
          <a:p>
            <a:r>
              <a:rPr lang="en-US" sz="4000" dirty="0"/>
              <a:t>Y-</a:t>
            </a:r>
            <a:r>
              <a:rPr lang="en-US" sz="4000" dirty="0" err="1"/>
              <a:t>combinator</a:t>
            </a:r>
            <a:r>
              <a:rPr lang="en-US" sz="4000" dirty="0"/>
              <a:t> ("recursion maker")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(define Y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(lambda (f)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((lambda (x)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  (f (lambda (t)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       ((x x) t))))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(lambda (x)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  (f (lambda (t)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       ((x x) t)))))))</a:t>
            </a:r>
          </a:p>
          <a:p>
            <a:pPr>
              <a:lnSpc>
                <a:spcPct val="90000"/>
              </a:lnSpc>
              <a:buFontTx/>
              <a:buNone/>
            </a:pPr>
            <a:br>
              <a:rPr lang="en-US" sz="3600" dirty="0"/>
            </a:br>
            <a:r>
              <a:rPr lang="en-US" sz="3600" dirty="0"/>
              <a:t>Note that while Y is unusual, </a:t>
            </a:r>
            <a:br>
              <a:rPr lang="en-US" sz="3600" dirty="0"/>
            </a:br>
            <a:r>
              <a:rPr lang="en-US" sz="3600" dirty="0"/>
              <a:t>there is nothing that looks recursive about it.</a:t>
            </a:r>
          </a:p>
        </p:txBody>
      </p:sp>
    </p:spTree>
    <p:extLst>
      <p:ext uri="{BB962C8B-B14F-4D97-AF65-F5344CB8AC3E}">
        <p14:creationId xmlns:p14="http://schemas.microsoft.com/office/powerpoint/2010/main" val="751611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415926"/>
            <a:ext cx="7620000" cy="498475"/>
          </a:xfrm>
        </p:spPr>
        <p:txBody>
          <a:bodyPr/>
          <a:lstStyle/>
          <a:p>
            <a:r>
              <a:rPr lang="en-US" sz="4000" dirty="0"/>
              <a:t>Y-combinator can be  applied to …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762000"/>
            <a:ext cx="83058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(define H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(lambda (g)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  (lambda (n)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    (if (zero? n)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        1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        (* n (g (- n 1)))))))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pt-BR" sz="1600" dirty="0"/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dirty="0"/>
              <a:t>Note that there is nothing recursive about H.  We simply pass in g and possibly call it.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b="1" dirty="0"/>
              <a:t>But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&gt; ((Y H)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120</a:t>
            </a:r>
            <a:endParaRPr lang="pt-BR" sz="2400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8600" y="4114801"/>
            <a:ext cx="6248400" cy="24006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FFFF00"/>
                </a:solidFill>
              </a:rPr>
              <a:t>Note:</a:t>
            </a:r>
            <a:r>
              <a:rPr lang="en-US" sz="2800" dirty="0">
                <a:solidFill>
                  <a:srgbClr val="FFFF00"/>
                </a:solidFill>
              </a:rPr>
              <a:t>  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This is the "applicative-order Y-</a:t>
            </a:r>
            <a:r>
              <a:rPr lang="en-US" sz="2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combinator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" which works in Scheme.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 the pure lambda-calculus, in which parameters are passed "by name".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 Y-</a:t>
            </a:r>
            <a:r>
              <a:rPr lang="en-US" sz="2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combinator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is simpler.</a:t>
            </a:r>
            <a:endParaRPr lang="en-US" sz="28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7600" y="2362201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(for example)</a:t>
            </a:r>
          </a:p>
        </p:txBody>
      </p:sp>
    </p:spTree>
    <p:extLst>
      <p:ext uri="{BB962C8B-B14F-4D97-AF65-F5344CB8AC3E}">
        <p14:creationId xmlns:p14="http://schemas.microsoft.com/office/powerpoint/2010/main" val="23744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58801"/>
            <a:ext cx="8313738" cy="498475"/>
          </a:xfrm>
        </p:spPr>
        <p:txBody>
          <a:bodyPr/>
          <a:lstStyle/>
          <a:p>
            <a:r>
              <a:rPr lang="en-US" sz="4000" dirty="0"/>
              <a:t>Y-</a:t>
            </a:r>
            <a:r>
              <a:rPr lang="en-US" sz="4000" dirty="0" err="1"/>
              <a:t>combinator</a:t>
            </a:r>
            <a:r>
              <a:rPr lang="en-US" sz="4000" dirty="0"/>
              <a:t> generates “recursion” without using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sz="4000" dirty="0"/>
              <a:t> or other naming mechanisms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905000"/>
            <a:ext cx="5105400" cy="45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3605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A96A-B110-4B24-BCFD-970D47A0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28496F2D-354A-4599-9F05-11893DF9E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-974410"/>
            <a:ext cx="7772400" cy="7756210"/>
          </a:xfrm>
        </p:spPr>
      </p:pic>
    </p:spTree>
    <p:extLst>
      <p:ext uri="{BB962C8B-B14F-4D97-AF65-F5344CB8AC3E}">
        <p14:creationId xmlns:p14="http://schemas.microsoft.com/office/powerpoint/2010/main" val="53984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81000"/>
            <a:ext cx="1054295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2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ACEFEB-2AD1-4148-A0C6-F6656B9A2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685800"/>
            <a:ext cx="1066937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-228600"/>
            <a:ext cx="7772400" cy="1066800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1124663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7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7097-4A42-49DD-BB90-E098F849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52400"/>
            <a:ext cx="10363200" cy="1066800"/>
          </a:xfrm>
        </p:spPr>
        <p:txBody>
          <a:bodyPr/>
          <a:lstStyle/>
          <a:p>
            <a:r>
              <a:rPr lang="en-US" dirty="0"/>
              <a:t>Partners for interpreter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2841-407E-4A9D-89F6-5DAE07B35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762000"/>
            <a:ext cx="10744200" cy="3581400"/>
          </a:xfrm>
        </p:spPr>
        <p:txBody>
          <a:bodyPr/>
          <a:lstStyle/>
          <a:p>
            <a:r>
              <a:rPr lang="en-US" dirty="0"/>
              <a:t>It’s best if  team members are in the same class section.</a:t>
            </a:r>
          </a:p>
          <a:p>
            <a:r>
              <a:rPr lang="en-US" dirty="0"/>
              <a:t>But you are allowed to choose someone from another section.</a:t>
            </a:r>
          </a:p>
          <a:p>
            <a:r>
              <a:rPr lang="en-US" dirty="0"/>
              <a:t>And I may also do so if necessary (especially due to time zones)</a:t>
            </a:r>
          </a:p>
          <a:p>
            <a:r>
              <a:rPr lang="en-US" dirty="0"/>
              <a:t>Teams will have two or three students.</a:t>
            </a:r>
          </a:p>
          <a:p>
            <a:pPr lvl="1"/>
            <a:r>
              <a:rPr lang="en-US" dirty="0"/>
              <a:t>I will only consider letting you do the project solo if your Exam 1 total is at least 86/90 (96%).  </a:t>
            </a:r>
          </a:p>
          <a:p>
            <a:pPr lvl="1"/>
            <a:r>
              <a:rPr lang="en-US" dirty="0"/>
              <a:t>And you still have to have a good reason</a:t>
            </a:r>
          </a:p>
          <a:p>
            <a:r>
              <a:rPr lang="en-US" dirty="0"/>
              <a:t>You will fill out a Team Preference Survey soon after the break.</a:t>
            </a:r>
          </a:p>
        </p:txBody>
      </p:sp>
    </p:spTree>
    <p:extLst>
      <p:ext uri="{BB962C8B-B14F-4D97-AF65-F5344CB8AC3E}">
        <p14:creationId xmlns:p14="http://schemas.microsoft.com/office/powerpoint/2010/main" val="256030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C3F5-81EB-4464-9650-976B1449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762000"/>
          </a:xfrm>
        </p:spPr>
        <p:txBody>
          <a:bodyPr/>
          <a:lstStyle/>
          <a:p>
            <a:r>
              <a:rPr lang="en-US" dirty="0"/>
              <a:t>Partner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57835-1E1B-4FC6-B29B-06EB9DC0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28700"/>
            <a:ext cx="11658600" cy="4800600"/>
          </a:xfrm>
        </p:spPr>
        <p:txBody>
          <a:bodyPr/>
          <a:lstStyle/>
          <a:p>
            <a:r>
              <a:rPr lang="en-US" sz="2800" dirty="0"/>
              <a:t>Mutually selected teams generally work best.</a:t>
            </a:r>
          </a:p>
          <a:p>
            <a:pPr lvl="1"/>
            <a:r>
              <a:rPr lang="en-US" sz="2400" dirty="0"/>
              <a:t>Typically 60-80% of students arrange their own teams.  That means that I do not have a lot of flexibility when forming other teams.</a:t>
            </a:r>
          </a:p>
          <a:p>
            <a:r>
              <a:rPr lang="en-US" sz="2800" dirty="0">
                <a:solidFill>
                  <a:srgbClr val="FFFF00"/>
                </a:solidFill>
              </a:rPr>
              <a:t>Teams with similar skills and commitments to the project often work better than teams who are friends.</a:t>
            </a:r>
          </a:p>
          <a:p>
            <a:pPr lvl="1"/>
            <a:r>
              <a:rPr lang="en-US" sz="2400" dirty="0"/>
              <a:t>How did you do on the exam?</a:t>
            </a:r>
          </a:p>
          <a:p>
            <a:pPr lvl="1"/>
            <a:r>
              <a:rPr lang="en-US" sz="2400" dirty="0"/>
              <a:t>How many late days do you have now?</a:t>
            </a:r>
          </a:p>
          <a:p>
            <a:pPr lvl="1"/>
            <a:r>
              <a:rPr lang="en-US" sz="2400" dirty="0"/>
              <a:t>What time of day works best for meetings?</a:t>
            </a:r>
          </a:p>
          <a:p>
            <a:pPr lvl="1"/>
            <a:r>
              <a:rPr lang="en-US" sz="2400" dirty="0"/>
              <a:t>Are you okay with not getting an A grade for this project?</a:t>
            </a:r>
          </a:p>
          <a:p>
            <a:pPr lvl="1"/>
            <a:r>
              <a:rPr lang="en-US" sz="2400" dirty="0"/>
              <a:t>Do you prefer to lead or follow?</a:t>
            </a:r>
          </a:p>
          <a:p>
            <a:pPr lvl="1"/>
            <a:r>
              <a:rPr lang="en-US" sz="2400" dirty="0"/>
              <a:t>Do you want to meet (or want to avoid meeting) in person?</a:t>
            </a:r>
          </a:p>
          <a:p>
            <a:pPr lvl="1"/>
            <a:r>
              <a:rPr lang="en-US" sz="2400" dirty="0"/>
              <a:t>How will we work out time zone differences?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0382"/>
      </p:ext>
    </p:extLst>
  </p:cSld>
  <p:clrMapOvr>
    <a:masterClrMapping/>
  </p:clrMapOvr>
</p:sld>
</file>

<file path=ppt/theme/theme1.xml><?xml version="1.0" encoding="utf-8"?>
<a:theme xmlns:a="http://schemas.openxmlformats.org/drawingml/2006/main" name="Brick Wall">
  <a:themeElements>
    <a:clrScheme name="Brick Wall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Brick Wa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ick Wall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 Wall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ck Wal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ck Wall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 Wall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Brick Wall</Template>
  <TotalTime>16557</TotalTime>
  <Words>1618</Words>
  <Application>Microsoft Office PowerPoint</Application>
  <PresentationFormat>Widescreen</PresentationFormat>
  <Paragraphs>236</Paragraphs>
  <Slides>35</Slides>
  <Notes>10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Consolas</vt:lpstr>
      <vt:lpstr>Courier New</vt:lpstr>
      <vt:lpstr>Wingdings</vt:lpstr>
      <vt:lpstr>Brick Wall</vt:lpstr>
      <vt:lpstr>CSSE 304 Day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Interlude</vt:lpstr>
      <vt:lpstr>Partners for interpreter project</vt:lpstr>
      <vt:lpstr>Partner preferences</vt:lpstr>
      <vt:lpstr>Teams that don’t work so well!</vt:lpstr>
      <vt:lpstr>Questions on the survey</vt:lpstr>
      <vt:lpstr>A plea from me and your potential partners</vt:lpstr>
      <vt:lpstr>lexical address solution</vt:lpstr>
      <vt:lpstr>lexical address solution 2</vt:lpstr>
      <vt:lpstr>Growing the Scheme language</vt:lpstr>
      <vt:lpstr>What kinds of things do languages allow us to define (give names to)?</vt:lpstr>
      <vt:lpstr>Syntactic extension</vt:lpstr>
      <vt:lpstr>The “macro” of “macro-assembler”</vt:lpstr>
      <vt:lpstr>Syntactic extension in C</vt:lpstr>
      <vt:lpstr>output from CPP</vt:lpstr>
      <vt:lpstr>Syntactic extension in Scheme</vt:lpstr>
      <vt:lpstr>Scheme core forms</vt:lpstr>
      <vt:lpstr>The syntactic expansion process</vt:lpstr>
      <vt:lpstr>No class meeting tomorrow</vt:lpstr>
      <vt:lpstr>define-syntax and syntax-rules</vt:lpstr>
      <vt:lpstr>define-syntax and syntax-rules</vt:lpstr>
      <vt:lpstr>Live coding time</vt:lpstr>
      <vt:lpstr>Computation in lambda calculus</vt:lpstr>
      <vt:lpstr>λ-calculus and Turing completeness</vt:lpstr>
      <vt:lpstr>Combinators</vt:lpstr>
      <vt:lpstr>Expressions with no  free variables …</vt:lpstr>
      <vt:lpstr>The Y-combinator</vt:lpstr>
      <vt:lpstr>Y-combinator ("recursion maker")</vt:lpstr>
      <vt:lpstr>Y-combinator can be  applied to …</vt:lpstr>
      <vt:lpstr>Y-combinator generates “recursion” without using define or other naming mechanisms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Claude Anderson</cp:lastModifiedBy>
  <cp:revision>217</cp:revision>
  <cp:lastPrinted>2018-09-19T15:29:19Z</cp:lastPrinted>
  <dcterms:created xsi:type="dcterms:W3CDTF">2002-09-17T12:37:32Z</dcterms:created>
  <dcterms:modified xsi:type="dcterms:W3CDTF">2020-12-21T15:54:29Z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