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handoutMasterIdLst>
    <p:handoutMasterId r:id="rId67"/>
  </p:handoutMasterIdLst>
  <p:sldIdLst>
    <p:sldId id="356" r:id="rId2"/>
    <p:sldId id="357" r:id="rId3"/>
    <p:sldId id="440" r:id="rId4"/>
    <p:sldId id="441" r:id="rId5"/>
    <p:sldId id="442" r:id="rId6"/>
    <p:sldId id="443" r:id="rId7"/>
    <p:sldId id="444" r:id="rId8"/>
    <p:sldId id="360" r:id="rId9"/>
    <p:sldId id="406" r:id="rId10"/>
    <p:sldId id="407" r:id="rId11"/>
    <p:sldId id="408" r:id="rId12"/>
    <p:sldId id="409" r:id="rId13"/>
    <p:sldId id="410" r:id="rId14"/>
    <p:sldId id="411" r:id="rId15"/>
    <p:sldId id="412" r:id="rId16"/>
    <p:sldId id="413" r:id="rId17"/>
    <p:sldId id="414" r:id="rId18"/>
    <p:sldId id="415" r:id="rId19"/>
    <p:sldId id="416" r:id="rId20"/>
    <p:sldId id="417" r:id="rId21"/>
    <p:sldId id="418" r:id="rId22"/>
    <p:sldId id="439"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37" r:id="rId42"/>
    <p:sldId id="438" r:id="rId43"/>
    <p:sldId id="405" r:id="rId44"/>
    <p:sldId id="383" r:id="rId45"/>
    <p:sldId id="384" r:id="rId46"/>
    <p:sldId id="385" r:id="rId47"/>
    <p:sldId id="386" r:id="rId48"/>
    <p:sldId id="387" r:id="rId49"/>
    <p:sldId id="388" r:id="rId50"/>
    <p:sldId id="389" r:id="rId51"/>
    <p:sldId id="390" r:id="rId52"/>
    <p:sldId id="391" r:id="rId53"/>
    <p:sldId id="392" r:id="rId54"/>
    <p:sldId id="393" r:id="rId55"/>
    <p:sldId id="394" r:id="rId56"/>
    <p:sldId id="395" r:id="rId57"/>
    <p:sldId id="396" r:id="rId58"/>
    <p:sldId id="397" r:id="rId59"/>
    <p:sldId id="398" r:id="rId60"/>
    <p:sldId id="399" r:id="rId61"/>
    <p:sldId id="400" r:id="rId62"/>
    <p:sldId id="401" r:id="rId63"/>
    <p:sldId id="402" r:id="rId64"/>
    <p:sldId id="403" r:id="rId6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3300"/>
    <a:srgbClr val="00339A"/>
    <a:srgbClr val="003296"/>
    <a:srgbClr val="99C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36" autoAdjust="0"/>
    <p:restoredTop sz="73392" autoAdjust="0"/>
  </p:normalViewPr>
  <p:slideViewPr>
    <p:cSldViewPr>
      <p:cViewPr varScale="1">
        <p:scale>
          <a:sx n="61" d="100"/>
          <a:sy n="61" d="100"/>
        </p:scale>
        <p:origin x="1080" y="3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1" y="2"/>
            <a:ext cx="3170904" cy="481765"/>
          </a:xfrm>
          <a:prstGeom prst="rect">
            <a:avLst/>
          </a:prstGeom>
          <a:noFill/>
          <a:ln w="9525">
            <a:noFill/>
            <a:miter lim="800000"/>
            <a:headEnd/>
            <a:tailEnd/>
          </a:ln>
          <a:effectLst/>
        </p:spPr>
        <p:txBody>
          <a:bodyPr vert="horz" wrap="square" lIns="96658" tIns="48328" rIns="96658" bIns="48328" numCol="1" anchor="t" anchorCtr="0" compatLnSpc="1">
            <a:prstTxWarp prst="textNoShape">
              <a:avLst/>
            </a:prstTxWarp>
          </a:bodyPr>
          <a:lstStyle>
            <a:lvl1pPr defTabSz="965786">
              <a:defRPr sz="1200"/>
            </a:lvl1pPr>
          </a:lstStyle>
          <a:p>
            <a:endParaRPr lang="en-US"/>
          </a:p>
        </p:txBody>
      </p:sp>
      <p:sp>
        <p:nvSpPr>
          <p:cNvPr id="96259" name="Rectangle 3"/>
          <p:cNvSpPr>
            <a:spLocks noGrp="1" noChangeArrowheads="1"/>
          </p:cNvSpPr>
          <p:nvPr>
            <p:ph type="dt" sz="quarter" idx="1"/>
          </p:nvPr>
        </p:nvSpPr>
        <p:spPr bwMode="auto">
          <a:xfrm>
            <a:off x="4143068" y="2"/>
            <a:ext cx="3170904" cy="481765"/>
          </a:xfrm>
          <a:prstGeom prst="rect">
            <a:avLst/>
          </a:prstGeom>
          <a:noFill/>
          <a:ln w="9525">
            <a:noFill/>
            <a:miter lim="800000"/>
            <a:headEnd/>
            <a:tailEnd/>
          </a:ln>
          <a:effectLst/>
        </p:spPr>
        <p:txBody>
          <a:bodyPr vert="horz" wrap="square" lIns="96658" tIns="48328" rIns="96658" bIns="48328" numCol="1" anchor="t" anchorCtr="0" compatLnSpc="1">
            <a:prstTxWarp prst="textNoShape">
              <a:avLst/>
            </a:prstTxWarp>
          </a:bodyPr>
          <a:lstStyle>
            <a:lvl1pPr algn="r" defTabSz="965786">
              <a:defRPr sz="1200"/>
            </a:lvl1pPr>
          </a:lstStyle>
          <a:p>
            <a:endParaRPr lang="en-US"/>
          </a:p>
        </p:txBody>
      </p:sp>
      <p:sp>
        <p:nvSpPr>
          <p:cNvPr id="96260" name="Rectangle 4"/>
          <p:cNvSpPr>
            <a:spLocks noGrp="1" noChangeArrowheads="1"/>
          </p:cNvSpPr>
          <p:nvPr>
            <p:ph type="ftr" sz="quarter" idx="2"/>
          </p:nvPr>
        </p:nvSpPr>
        <p:spPr bwMode="auto">
          <a:xfrm>
            <a:off x="1" y="9119435"/>
            <a:ext cx="3170904" cy="479634"/>
          </a:xfrm>
          <a:prstGeom prst="rect">
            <a:avLst/>
          </a:prstGeom>
          <a:noFill/>
          <a:ln w="9525">
            <a:noFill/>
            <a:miter lim="800000"/>
            <a:headEnd/>
            <a:tailEnd/>
          </a:ln>
          <a:effectLst/>
        </p:spPr>
        <p:txBody>
          <a:bodyPr vert="horz" wrap="square" lIns="96658" tIns="48328" rIns="96658" bIns="48328" numCol="1" anchor="b" anchorCtr="0" compatLnSpc="1">
            <a:prstTxWarp prst="textNoShape">
              <a:avLst/>
            </a:prstTxWarp>
          </a:bodyPr>
          <a:lstStyle>
            <a:lvl1pPr defTabSz="965786">
              <a:defRPr sz="1200"/>
            </a:lvl1pPr>
          </a:lstStyle>
          <a:p>
            <a:endParaRPr lang="en-US"/>
          </a:p>
        </p:txBody>
      </p:sp>
      <p:sp>
        <p:nvSpPr>
          <p:cNvPr id="96261" name="Rectangle 5"/>
          <p:cNvSpPr>
            <a:spLocks noGrp="1" noChangeArrowheads="1"/>
          </p:cNvSpPr>
          <p:nvPr>
            <p:ph type="sldNum" sz="quarter" idx="3"/>
          </p:nvPr>
        </p:nvSpPr>
        <p:spPr bwMode="auto">
          <a:xfrm>
            <a:off x="4143068" y="9119435"/>
            <a:ext cx="3170904" cy="479634"/>
          </a:xfrm>
          <a:prstGeom prst="rect">
            <a:avLst/>
          </a:prstGeom>
          <a:noFill/>
          <a:ln w="9525">
            <a:noFill/>
            <a:miter lim="800000"/>
            <a:headEnd/>
            <a:tailEnd/>
          </a:ln>
          <a:effectLst/>
        </p:spPr>
        <p:txBody>
          <a:bodyPr vert="horz" wrap="square" lIns="96658" tIns="48328" rIns="96658" bIns="48328" numCol="1" anchor="b" anchorCtr="0" compatLnSpc="1">
            <a:prstTxWarp prst="textNoShape">
              <a:avLst/>
            </a:prstTxWarp>
          </a:bodyPr>
          <a:lstStyle>
            <a:lvl1pPr algn="r" defTabSz="965786">
              <a:defRPr sz="1200"/>
            </a:lvl1pPr>
          </a:lstStyle>
          <a:p>
            <a:fld id="{31AA8F8C-9543-4846-B041-F5EC1DDF8206}" type="slidenum">
              <a:rPr lang="en-US"/>
              <a:pPr/>
              <a:t>‹#›</a:t>
            </a:fld>
            <a:endParaRPr lang="en-US"/>
          </a:p>
        </p:txBody>
      </p:sp>
    </p:spTree>
    <p:extLst>
      <p:ext uri="{BB962C8B-B14F-4D97-AF65-F5344CB8AC3E}">
        <p14:creationId xmlns:p14="http://schemas.microsoft.com/office/powerpoint/2010/main" val="322800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675" cy="479634"/>
          </a:xfrm>
          <a:prstGeom prst="rect">
            <a:avLst/>
          </a:prstGeom>
        </p:spPr>
        <p:txBody>
          <a:bodyPr vert="horz" lIns="93182" tIns="46590" rIns="93182" bIns="46590" rtlCol="0"/>
          <a:lstStyle>
            <a:lvl1pPr algn="l">
              <a:defRPr sz="1200"/>
            </a:lvl1pPr>
          </a:lstStyle>
          <a:p>
            <a:endParaRPr lang="en-US"/>
          </a:p>
        </p:txBody>
      </p:sp>
      <p:sp>
        <p:nvSpPr>
          <p:cNvPr id="3" name="Date Placeholder 2"/>
          <p:cNvSpPr>
            <a:spLocks noGrp="1"/>
          </p:cNvSpPr>
          <p:nvPr>
            <p:ph type="dt" idx="1"/>
          </p:nvPr>
        </p:nvSpPr>
        <p:spPr>
          <a:xfrm>
            <a:off x="4143068" y="0"/>
            <a:ext cx="3170904" cy="479634"/>
          </a:xfrm>
          <a:prstGeom prst="rect">
            <a:avLst/>
          </a:prstGeom>
        </p:spPr>
        <p:txBody>
          <a:bodyPr vert="horz" lIns="93182" tIns="46590" rIns="93182" bIns="46590" rtlCol="0"/>
          <a:lstStyle>
            <a:lvl1pPr algn="r">
              <a:defRPr sz="1200"/>
            </a:lvl1pPr>
          </a:lstStyle>
          <a:p>
            <a:fld id="{10D10769-02B4-4A39-A509-B85B96050F21}" type="datetimeFigureOut">
              <a:rPr lang="en-US" smtClean="0"/>
              <a:pPr/>
              <a:t>10/31/2018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3182" tIns="46590" rIns="93182" bIns="46590" rtlCol="0" anchor="ctr"/>
          <a:lstStyle/>
          <a:p>
            <a:endParaRPr lang="en-US"/>
          </a:p>
        </p:txBody>
      </p:sp>
      <p:sp>
        <p:nvSpPr>
          <p:cNvPr id="5" name="Notes Placeholder 4"/>
          <p:cNvSpPr>
            <a:spLocks noGrp="1"/>
          </p:cNvSpPr>
          <p:nvPr>
            <p:ph type="body" sz="quarter" idx="3"/>
          </p:nvPr>
        </p:nvSpPr>
        <p:spPr>
          <a:xfrm>
            <a:off x="731275" y="4559718"/>
            <a:ext cx="5852653" cy="4320966"/>
          </a:xfrm>
          <a:prstGeom prst="rect">
            <a:avLst/>
          </a:prstGeom>
        </p:spPr>
        <p:txBody>
          <a:bodyPr vert="horz" lIns="93182" tIns="46590" rIns="93182" bIns="465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35"/>
            <a:ext cx="3169675" cy="479634"/>
          </a:xfrm>
          <a:prstGeom prst="rect">
            <a:avLst/>
          </a:prstGeom>
        </p:spPr>
        <p:txBody>
          <a:bodyPr vert="horz" lIns="93182" tIns="46590" rIns="93182" bIns="46590" rtlCol="0" anchor="b"/>
          <a:lstStyle>
            <a:lvl1pPr algn="l">
              <a:defRPr sz="1200"/>
            </a:lvl1pPr>
          </a:lstStyle>
          <a:p>
            <a:endParaRPr lang="en-US"/>
          </a:p>
        </p:txBody>
      </p:sp>
      <p:sp>
        <p:nvSpPr>
          <p:cNvPr id="7" name="Slide Number Placeholder 6"/>
          <p:cNvSpPr>
            <a:spLocks noGrp="1"/>
          </p:cNvSpPr>
          <p:nvPr>
            <p:ph type="sldNum" sz="quarter" idx="5"/>
          </p:nvPr>
        </p:nvSpPr>
        <p:spPr>
          <a:xfrm>
            <a:off x="4143068" y="9119435"/>
            <a:ext cx="3170904" cy="479634"/>
          </a:xfrm>
          <a:prstGeom prst="rect">
            <a:avLst/>
          </a:prstGeom>
        </p:spPr>
        <p:txBody>
          <a:bodyPr vert="horz" lIns="93182" tIns="46590" rIns="93182" bIns="46590" rtlCol="0" anchor="b"/>
          <a:lstStyle>
            <a:lvl1pPr algn="r">
              <a:defRPr sz="1200"/>
            </a:lvl1pPr>
          </a:lstStyle>
          <a:p>
            <a:fld id="{537B74A1-C2D6-4C45-BED2-ADE1E76F30BC}" type="slidenum">
              <a:rPr lang="en-US" smtClean="0"/>
              <a:pPr/>
              <a:t>‹#›</a:t>
            </a:fld>
            <a:endParaRPr lang="en-US"/>
          </a:p>
        </p:txBody>
      </p:sp>
    </p:spTree>
    <p:extLst>
      <p:ext uri="{BB962C8B-B14F-4D97-AF65-F5344CB8AC3E}">
        <p14:creationId xmlns:p14="http://schemas.microsoft.com/office/powerpoint/2010/main" val="3093275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7B74A1-C2D6-4C45-BED2-ADE1E76F30BC}" type="slidenum">
              <a:rPr lang="en-US" smtClean="0"/>
              <a:pPr/>
              <a:t>1</a:t>
            </a:fld>
            <a:endParaRPr lang="en-US"/>
          </a:p>
        </p:txBody>
      </p:sp>
    </p:spTree>
    <p:extLst>
      <p:ext uri="{BB962C8B-B14F-4D97-AF65-F5344CB8AC3E}">
        <p14:creationId xmlns:p14="http://schemas.microsoft.com/office/powerpoint/2010/main" val="728555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48208">
              <a:defRPr/>
            </a:pPr>
            <a:r>
              <a:rPr lang="en-US" dirty="0"/>
              <a:t>This slide should not be part</a:t>
            </a:r>
            <a:r>
              <a:rPr lang="en-US" baseline="0" dirty="0"/>
              <a:t> of the PDF.</a:t>
            </a:r>
          </a:p>
          <a:p>
            <a:pPr defTabSz="948208">
              <a:defRPr/>
            </a:pPr>
            <a:endParaRPr lang="en-US" baseline="0" dirty="0"/>
          </a:p>
          <a:p>
            <a:pPr defTabSz="948208">
              <a:defRPr/>
            </a:pPr>
            <a:r>
              <a:rPr lang="en-US" baseline="0" dirty="0"/>
              <a:t>ASK:  What if we replaced the 1 by 10000?</a:t>
            </a:r>
          </a:p>
          <a:p>
            <a:pPr defTabSz="948208">
              <a:defRPr/>
            </a:pPr>
            <a:r>
              <a:rPr lang="en-US" baseline="0" dirty="0"/>
              <a:t>What if we replaced the 1 by 100?  (first couple in order given, others close to sorted order).</a:t>
            </a:r>
          </a:p>
        </p:txBody>
      </p:sp>
      <p:sp>
        <p:nvSpPr>
          <p:cNvPr id="4" name="Slide Number Placeholder 3"/>
          <p:cNvSpPr>
            <a:spLocks noGrp="1"/>
          </p:cNvSpPr>
          <p:nvPr>
            <p:ph type="sldNum" sz="quarter" idx="10"/>
          </p:nvPr>
        </p:nvSpPr>
        <p:spPr/>
        <p:txBody>
          <a:bodyPr/>
          <a:lstStyle/>
          <a:p>
            <a:fld id="{76265C54-799C-4F9B-B21B-5E9FC6A82654}" type="slidenum">
              <a:rPr lang="en-US" smtClean="0"/>
              <a:pPr/>
              <a:t>37</a:t>
            </a:fld>
            <a:endParaRPr lang="en-US"/>
          </a:p>
        </p:txBody>
      </p:sp>
    </p:spTree>
    <p:extLst>
      <p:ext uri="{BB962C8B-B14F-4D97-AF65-F5344CB8AC3E}">
        <p14:creationId xmlns:p14="http://schemas.microsoft.com/office/powerpoint/2010/main" val="2848051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B39B6C-E44E-4035-ABA4-9B8E694150B4}" type="slidenum">
              <a:rPr lang="en-US"/>
              <a:pPr/>
              <a:t>44</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xfrm>
            <a:off x="975613" y="4560293"/>
            <a:ext cx="5363980" cy="4321094"/>
          </a:xfrm>
        </p:spPr>
        <p:txBody>
          <a:bodyPr/>
          <a:lstStyle/>
          <a:p>
            <a:endParaRPr lang="en-US"/>
          </a:p>
        </p:txBody>
      </p:sp>
    </p:spTree>
    <p:extLst>
      <p:ext uri="{BB962C8B-B14F-4D97-AF65-F5344CB8AC3E}">
        <p14:creationId xmlns:p14="http://schemas.microsoft.com/office/powerpoint/2010/main" val="759081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1" dirty="0"/>
              <a:t>(define same-fringe</a:t>
            </a:r>
          </a:p>
          <a:p>
            <a:pPr>
              <a:buFontTx/>
              <a:buNone/>
            </a:pPr>
            <a:r>
              <a:rPr lang="en-US" b="1" dirty="0"/>
              <a:t>  (lambda (s1 s2)</a:t>
            </a:r>
          </a:p>
          <a:p>
            <a:pPr>
              <a:buFontTx/>
              <a:buNone/>
            </a:pPr>
            <a:r>
              <a:rPr lang="en-US" b="1" dirty="0"/>
              <a:t>    (equal? (flatten s1) (flatten s2))))</a:t>
            </a:r>
            <a:br>
              <a:rPr lang="en-US" b="1" dirty="0"/>
            </a:br>
            <a:endParaRPr lang="en-US" b="1" dirty="0"/>
          </a:p>
          <a:p>
            <a:endParaRPr lang="en-US" dirty="0"/>
          </a:p>
        </p:txBody>
      </p:sp>
      <p:sp>
        <p:nvSpPr>
          <p:cNvPr id="4" name="Slide Number Placeholder 3"/>
          <p:cNvSpPr>
            <a:spLocks noGrp="1"/>
          </p:cNvSpPr>
          <p:nvPr>
            <p:ph type="sldNum" sz="quarter" idx="10"/>
          </p:nvPr>
        </p:nvSpPr>
        <p:spPr/>
        <p:txBody>
          <a:bodyPr/>
          <a:lstStyle/>
          <a:p>
            <a:fld id="{76265C54-799C-4F9B-B21B-5E9FC6A82654}" type="slidenum">
              <a:rPr lang="en-US" smtClean="0"/>
              <a:pPr/>
              <a:t>52</a:t>
            </a:fld>
            <a:endParaRPr lang="en-US"/>
          </a:p>
        </p:txBody>
      </p:sp>
    </p:spTree>
    <p:extLst>
      <p:ext uri="{BB962C8B-B14F-4D97-AF65-F5344CB8AC3E}">
        <p14:creationId xmlns:p14="http://schemas.microsoft.com/office/powerpoint/2010/main" val="374300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7B74A1-C2D6-4C45-BED2-ADE1E76F30BC}" type="slidenum">
              <a:rPr lang="en-US" smtClean="0"/>
              <a:pPr/>
              <a:t>2</a:t>
            </a:fld>
            <a:endParaRPr lang="en-US"/>
          </a:p>
        </p:txBody>
      </p:sp>
    </p:spTree>
    <p:extLst>
      <p:ext uri="{BB962C8B-B14F-4D97-AF65-F5344CB8AC3E}">
        <p14:creationId xmlns:p14="http://schemas.microsoft.com/office/powerpoint/2010/main" val="1583548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7B74A1-C2D6-4C45-BED2-ADE1E76F30BC}" type="slidenum">
              <a:rPr lang="en-US" smtClean="0"/>
              <a:pPr/>
              <a:t>4</a:t>
            </a:fld>
            <a:endParaRPr lang="en-US"/>
          </a:p>
        </p:txBody>
      </p:sp>
    </p:spTree>
    <p:extLst>
      <p:ext uri="{BB962C8B-B14F-4D97-AF65-F5344CB8AC3E}">
        <p14:creationId xmlns:p14="http://schemas.microsoft.com/office/powerpoint/2010/main" val="2852775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265C54-799C-4F9B-B21B-5E9FC6A82654}" type="slidenum">
              <a:rPr lang="en-US" smtClean="0"/>
              <a:pPr/>
              <a:t>6</a:t>
            </a:fld>
            <a:endParaRPr lang="en-US"/>
          </a:p>
        </p:txBody>
      </p:sp>
    </p:spTree>
    <p:extLst>
      <p:ext uri="{BB962C8B-B14F-4D97-AF65-F5344CB8AC3E}">
        <p14:creationId xmlns:p14="http://schemas.microsoft.com/office/powerpoint/2010/main" val="1522916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7B74A1-C2D6-4C45-BED2-ADE1E76F30BC}" type="slidenum">
              <a:rPr lang="en-US" smtClean="0"/>
              <a:pPr/>
              <a:t>8</a:t>
            </a:fld>
            <a:endParaRPr lang="en-US"/>
          </a:p>
        </p:txBody>
      </p:sp>
    </p:spTree>
    <p:extLst>
      <p:ext uri="{BB962C8B-B14F-4D97-AF65-F5344CB8AC3E}">
        <p14:creationId xmlns:p14="http://schemas.microsoft.com/office/powerpoint/2010/main" val="422315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7B74A1-C2D6-4C45-BED2-ADE1E76F30BC}"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4198611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E7E1B6-3FB4-4DF8-9A15-D0ECDAE2F8F0}" type="slidenum">
              <a:rPr lang="en-US"/>
              <a:pPr/>
              <a:t>33</a:t>
            </a:fld>
            <a:endParaRPr lang="en-US"/>
          </a:p>
        </p:txBody>
      </p:sp>
      <p:sp>
        <p:nvSpPr>
          <p:cNvPr id="81922" name="Rectangle 2"/>
          <p:cNvSpPr>
            <a:spLocks noGrp="1" noRot="1" noChangeAspect="1" noChangeArrowheads="1" noTextEdit="1"/>
          </p:cNvSpPr>
          <p:nvPr>
            <p:ph type="sldImg"/>
          </p:nvPr>
        </p:nvSpPr>
        <p:spPr>
          <a:xfrm>
            <a:off x="1257300" y="720725"/>
            <a:ext cx="4802188" cy="3600450"/>
          </a:xfrm>
          <a:ln/>
        </p:spPr>
      </p:sp>
      <p:sp>
        <p:nvSpPr>
          <p:cNvPr id="81923" name="Rectangle 3"/>
          <p:cNvSpPr>
            <a:spLocks noGrp="1" noChangeArrowheads="1"/>
          </p:cNvSpPr>
          <p:nvPr>
            <p:ph type="body" idx="1"/>
          </p:nvPr>
        </p:nvSpPr>
        <p:spPr/>
        <p:txBody>
          <a:bodyPr/>
          <a:lstStyle/>
          <a:p>
            <a:r>
              <a:rPr lang="en-US" dirty="0"/>
              <a:t>return and </a:t>
            </a:r>
            <a:r>
              <a:rPr lang="en-US" dirty="0" err="1"/>
              <a:t>expeire</a:t>
            </a:r>
            <a:r>
              <a:rPr lang="en-US" dirty="0"/>
              <a:t> are like succeed and fail continuations</a:t>
            </a:r>
          </a:p>
        </p:txBody>
      </p:sp>
    </p:spTree>
    <p:extLst>
      <p:ext uri="{BB962C8B-B14F-4D97-AF65-F5344CB8AC3E}">
        <p14:creationId xmlns:p14="http://schemas.microsoft.com/office/powerpoint/2010/main" val="1982679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a:t>
            </a:r>
            <a:r>
              <a:rPr lang="en-US" baseline="0" dirty="0"/>
              <a:t> many ticks were needed to complete the computation?</a:t>
            </a:r>
          </a:p>
          <a:p>
            <a:r>
              <a:rPr lang="en-US" baseline="0" dirty="0"/>
              <a:t>Answer 250 – 47 = 203</a:t>
            </a:r>
            <a:endParaRPr lang="en-US" dirty="0"/>
          </a:p>
        </p:txBody>
      </p:sp>
      <p:sp>
        <p:nvSpPr>
          <p:cNvPr id="4" name="Slide Number Placeholder 3"/>
          <p:cNvSpPr>
            <a:spLocks noGrp="1"/>
          </p:cNvSpPr>
          <p:nvPr>
            <p:ph type="sldNum" sz="quarter" idx="10"/>
          </p:nvPr>
        </p:nvSpPr>
        <p:spPr/>
        <p:txBody>
          <a:bodyPr/>
          <a:lstStyle/>
          <a:p>
            <a:fld id="{76265C54-799C-4F9B-B21B-5E9FC6A82654}" type="slidenum">
              <a:rPr lang="en-US" smtClean="0"/>
              <a:pPr/>
              <a:t>34</a:t>
            </a:fld>
            <a:endParaRPr lang="en-US"/>
          </a:p>
        </p:txBody>
      </p:sp>
    </p:spTree>
    <p:extLst>
      <p:ext uri="{BB962C8B-B14F-4D97-AF65-F5344CB8AC3E}">
        <p14:creationId xmlns:p14="http://schemas.microsoft.com/office/powerpoint/2010/main" val="1637340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76265C54-799C-4F9B-B21B-5E9FC6A82654}" type="slidenum">
              <a:rPr lang="en-US" smtClean="0"/>
              <a:pPr/>
              <a:t>36</a:t>
            </a:fld>
            <a:endParaRPr lang="en-US"/>
          </a:p>
        </p:txBody>
      </p:sp>
    </p:spTree>
    <p:extLst>
      <p:ext uri="{BB962C8B-B14F-4D97-AF65-F5344CB8AC3E}">
        <p14:creationId xmlns:p14="http://schemas.microsoft.com/office/powerpoint/2010/main" val="320414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99CCFF"/>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www.scheme.com/tspl4/examples.html#./examples:h1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www.ccs.neu.edu/home/dorai/t-y-scheme/t-y-scheme-Z-H-15.html#node_chap_13"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hyperlink" Target="http://comics.com/frank&amp;ernest/2010-05-19/"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685800" y="1371600"/>
            <a:ext cx="7772400" cy="1470025"/>
          </a:xfrm>
        </p:spPr>
        <p:txBody>
          <a:bodyPr anchor="ctr"/>
          <a:lstStyle/>
          <a:p>
            <a:r>
              <a:rPr lang="en-US" altLang="en-US" sz="3600" dirty="0"/>
              <a:t>CSSE 304</a:t>
            </a:r>
          </a:p>
        </p:txBody>
      </p:sp>
      <p:sp>
        <p:nvSpPr>
          <p:cNvPr id="3075" name="Rectangle 3"/>
          <p:cNvSpPr>
            <a:spLocks noGrp="1" noChangeArrowheads="1"/>
          </p:cNvSpPr>
          <p:nvPr>
            <p:ph type="subTitle" idx="1"/>
          </p:nvPr>
        </p:nvSpPr>
        <p:spPr>
          <a:xfrm>
            <a:off x="1371600" y="2667000"/>
            <a:ext cx="6400800" cy="1752600"/>
          </a:xfrm>
        </p:spPr>
        <p:txBody>
          <a:bodyPr/>
          <a:lstStyle/>
          <a:p>
            <a:r>
              <a:rPr lang="en-US" altLang="en-US" sz="2800" dirty="0"/>
              <a:t>Day 35-36</a:t>
            </a:r>
          </a:p>
          <a:p>
            <a:r>
              <a:rPr lang="en-US" altLang="en-US" sz="2800" dirty="0"/>
              <a:t>Imperative form</a:t>
            </a:r>
          </a:p>
          <a:p>
            <a:r>
              <a:rPr lang="en-US" altLang="en-US" sz="2800" dirty="0"/>
              <a:t>Engines</a:t>
            </a:r>
          </a:p>
          <a:p>
            <a:r>
              <a:rPr lang="en-US" altLang="en-US" sz="2800" dirty="0"/>
              <a:t>(coroutines)</a:t>
            </a:r>
          </a:p>
          <a:p>
            <a:endParaRPr lang="en-US" altLang="en-US" sz="2800" dirty="0"/>
          </a:p>
        </p:txBody>
      </p:sp>
      <p:pic>
        <p:nvPicPr>
          <p:cNvPr id="3076" name="Picture 4" descr="monkey_using_typewriter_hg_cl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826815" y="3200400"/>
            <a:ext cx="3333750" cy="3333750"/>
          </a:xfrm>
          <a:prstGeom prst="rect">
            <a:avLst/>
          </a:prstGeom>
          <a:noFill/>
          <a:extLst>
            <a:ext uri="{909E8E84-426E-40DD-AFC4-6F175D3DCCD1}">
              <a14:hiddenFill xmlns:a14="http://schemas.microsoft.com/office/drawing/2010/main">
                <a:solidFill>
                  <a:srgbClr val="FFFFFF"/>
                </a:solidFill>
              </a14:hiddenFill>
            </a:ext>
          </a:extLst>
        </p:spPr>
      </p:pic>
      <p:sp>
        <p:nvSpPr>
          <p:cNvPr id="3077" name="Text Box 5"/>
          <p:cNvSpPr txBox="1">
            <a:spLocks noChangeArrowheads="1"/>
          </p:cNvSpPr>
          <p:nvPr/>
        </p:nvSpPr>
        <p:spPr bwMode="auto">
          <a:xfrm>
            <a:off x="3352800" y="5288340"/>
            <a:ext cx="3581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3200" dirty="0">
                <a:solidFill>
                  <a:srgbClr val="FF0000"/>
                </a:solidFill>
              </a:rPr>
              <a:t>Has your mind been stretched so far this term?</a:t>
            </a:r>
          </a:p>
        </p:txBody>
      </p:sp>
      <p:sp>
        <p:nvSpPr>
          <p:cNvPr id="2" name="TextBox 1"/>
          <p:cNvSpPr txBox="1"/>
          <p:nvPr/>
        </p:nvSpPr>
        <p:spPr>
          <a:xfrm>
            <a:off x="228600" y="2971800"/>
            <a:ext cx="2514600" cy="923330"/>
          </a:xfrm>
          <a:prstGeom prst="rect">
            <a:avLst/>
          </a:prstGeom>
          <a:noFill/>
        </p:spPr>
        <p:txBody>
          <a:bodyPr wrap="square" rtlCol="0">
            <a:spAutoFit/>
          </a:bodyPr>
          <a:lstStyle/>
          <a:p>
            <a:r>
              <a:rPr lang="en-US" b="1" dirty="0">
                <a:solidFill>
                  <a:srgbClr val="0033CC"/>
                </a:solidFill>
              </a:rPr>
              <a:t>There is no class notes page for day 35</a:t>
            </a:r>
          </a:p>
        </p:txBody>
      </p:sp>
    </p:spTree>
    <p:extLst>
      <p:ext uri="{BB962C8B-B14F-4D97-AF65-F5344CB8AC3E}">
        <p14:creationId xmlns:p14="http://schemas.microsoft.com/office/powerpoint/2010/main" val="1785810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38200" y="635952"/>
            <a:ext cx="7995624" cy="5002848"/>
          </a:xfrm>
          <a:prstGeom prst="rect">
            <a:avLst/>
          </a:prstGeom>
        </p:spPr>
      </p:pic>
      <p:sp>
        <p:nvSpPr>
          <p:cNvPr id="44034" name="Rectangle 2"/>
          <p:cNvSpPr>
            <a:spLocks noGrp="1" noChangeArrowheads="1"/>
          </p:cNvSpPr>
          <p:nvPr>
            <p:ph type="title"/>
          </p:nvPr>
        </p:nvSpPr>
        <p:spPr>
          <a:xfrm>
            <a:off x="1371600" y="-76200"/>
            <a:ext cx="7086600" cy="609600"/>
          </a:xfrm>
        </p:spPr>
        <p:txBody>
          <a:bodyPr/>
          <a:lstStyle/>
          <a:p>
            <a:r>
              <a:rPr lang="en-US" altLang="en-US" sz="3200" dirty="0"/>
              <a:t>A simple example</a:t>
            </a:r>
          </a:p>
        </p:txBody>
      </p:sp>
      <p:sp>
        <p:nvSpPr>
          <p:cNvPr id="44037" name="Text Box 5"/>
          <p:cNvSpPr txBox="1">
            <a:spLocks noChangeArrowheads="1"/>
          </p:cNvSpPr>
          <p:nvPr/>
        </p:nvSpPr>
        <p:spPr bwMode="auto">
          <a:xfrm>
            <a:off x="3581400" y="1828800"/>
            <a:ext cx="4876800" cy="641350"/>
          </a:xfrm>
          <a:prstGeom prst="rect">
            <a:avLst/>
          </a:prstGeom>
          <a:solidFill>
            <a:schemeClr val="accent3">
              <a:lumMod val="95000"/>
            </a:schemeClr>
          </a:solidFill>
          <a:ln>
            <a:noFill/>
          </a:ln>
          <a:effectLst/>
          <a:extLst/>
        </p:spPr>
        <p:txBody>
          <a:bodyPr>
            <a:spAutoFit/>
          </a:bodyPr>
          <a:lstStyle/>
          <a:p>
            <a:pPr>
              <a:spcBef>
                <a:spcPct val="50000"/>
              </a:spcBef>
            </a:pPr>
            <a:r>
              <a:rPr lang="en-US" altLang="en-US" sz="3600" b="1" dirty="0">
                <a:solidFill>
                  <a:srgbClr val="990099"/>
                </a:solidFill>
              </a:rPr>
              <a:t>Next: convert to CPS</a:t>
            </a:r>
          </a:p>
        </p:txBody>
      </p:sp>
      <p:pic>
        <p:nvPicPr>
          <p:cNvPr id="4" name="Picture 3"/>
          <p:cNvPicPr>
            <a:picLocks noChangeAspect="1"/>
          </p:cNvPicPr>
          <p:nvPr/>
        </p:nvPicPr>
        <p:blipFill>
          <a:blip r:embed="rId3"/>
          <a:stretch>
            <a:fillRect/>
          </a:stretch>
        </p:blipFill>
        <p:spPr>
          <a:xfrm>
            <a:off x="875371" y="5867400"/>
            <a:ext cx="5830229" cy="748837"/>
          </a:xfrm>
          <a:prstGeom prst="rect">
            <a:avLst/>
          </a:prstGeom>
        </p:spPr>
      </p:pic>
    </p:spTree>
    <p:extLst>
      <p:ext uri="{BB962C8B-B14F-4D97-AF65-F5344CB8AC3E}">
        <p14:creationId xmlns:p14="http://schemas.microsoft.com/office/powerpoint/2010/main" val="205647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Effect transition="in" filter="dissolve">
                                      <p:cBhvr>
                                        <p:cTn id="7"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z="3200"/>
              <a:t>Convert to CPS form – part 1</a:t>
            </a:r>
            <a:br>
              <a:rPr lang="en-US" altLang="en-US" sz="3200"/>
            </a:br>
            <a:r>
              <a:rPr lang="en-US" altLang="en-US" sz="2400"/>
              <a:t>Represent continuations as Scheme procedures</a:t>
            </a:r>
          </a:p>
        </p:txBody>
      </p:sp>
      <p:pic>
        <p:nvPicPr>
          <p:cNvPr id="3" name="Picture 2"/>
          <p:cNvPicPr>
            <a:picLocks noChangeAspect="1"/>
          </p:cNvPicPr>
          <p:nvPr/>
        </p:nvPicPr>
        <p:blipFill>
          <a:blip r:embed="rId2"/>
          <a:stretch>
            <a:fillRect/>
          </a:stretch>
        </p:blipFill>
        <p:spPr>
          <a:xfrm>
            <a:off x="1770305" y="1432506"/>
            <a:ext cx="6764095" cy="5349294"/>
          </a:xfrm>
          <a:prstGeom prst="rect">
            <a:avLst/>
          </a:prstGeom>
        </p:spPr>
      </p:pic>
    </p:spTree>
    <p:extLst>
      <p:ext uri="{BB962C8B-B14F-4D97-AF65-F5344CB8AC3E}">
        <p14:creationId xmlns:p14="http://schemas.microsoft.com/office/powerpoint/2010/main" val="770179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0"/>
            <a:ext cx="8229600" cy="1143000"/>
          </a:xfrm>
        </p:spPr>
        <p:txBody>
          <a:bodyPr/>
          <a:lstStyle/>
          <a:p>
            <a:r>
              <a:rPr lang="en-US" altLang="en-US" sz="3200" dirty="0"/>
              <a:t>Convert to CPS form – part 2</a:t>
            </a:r>
            <a:br>
              <a:rPr lang="en-US" altLang="en-US" sz="3200" dirty="0"/>
            </a:br>
            <a:r>
              <a:rPr lang="en-US" altLang="en-US" sz="2400" dirty="0"/>
              <a:t>Represent continuations as Scheme procedures</a:t>
            </a:r>
          </a:p>
        </p:txBody>
      </p:sp>
      <p:pic>
        <p:nvPicPr>
          <p:cNvPr id="3" name="Picture 2"/>
          <p:cNvPicPr>
            <a:picLocks noChangeAspect="1"/>
          </p:cNvPicPr>
          <p:nvPr/>
        </p:nvPicPr>
        <p:blipFill>
          <a:blip r:embed="rId2"/>
          <a:stretch>
            <a:fillRect/>
          </a:stretch>
        </p:blipFill>
        <p:spPr>
          <a:xfrm>
            <a:off x="140940" y="1066799"/>
            <a:ext cx="8926860" cy="4207463"/>
          </a:xfrm>
          <a:prstGeom prst="rect">
            <a:avLst/>
          </a:prstGeom>
        </p:spPr>
      </p:pic>
      <p:pic>
        <p:nvPicPr>
          <p:cNvPr id="4" name="Picture 3"/>
          <p:cNvPicPr>
            <a:picLocks noChangeAspect="1"/>
          </p:cNvPicPr>
          <p:nvPr/>
        </p:nvPicPr>
        <p:blipFill>
          <a:blip r:embed="rId3"/>
          <a:stretch>
            <a:fillRect/>
          </a:stretch>
        </p:blipFill>
        <p:spPr>
          <a:xfrm>
            <a:off x="475784" y="5715000"/>
            <a:ext cx="7737231" cy="685800"/>
          </a:xfrm>
          <a:prstGeom prst="rect">
            <a:avLst/>
          </a:prstGeom>
        </p:spPr>
      </p:pic>
    </p:spTree>
    <p:extLst>
      <p:ext uri="{BB962C8B-B14F-4D97-AF65-F5344CB8AC3E}">
        <p14:creationId xmlns:p14="http://schemas.microsoft.com/office/powerpoint/2010/main" val="1890440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524000" y="0"/>
            <a:ext cx="3962400" cy="457200"/>
          </a:xfrm>
        </p:spPr>
        <p:txBody>
          <a:bodyPr/>
          <a:lstStyle/>
          <a:p>
            <a:r>
              <a:rPr lang="en-US" altLang="en-US" sz="3200"/>
              <a:t>with tracing</a:t>
            </a:r>
          </a:p>
        </p:txBody>
      </p:sp>
      <p:sp>
        <p:nvSpPr>
          <p:cNvPr id="50179" name="Rectangle 3"/>
          <p:cNvSpPr>
            <a:spLocks noGrp="1" noChangeArrowheads="1"/>
          </p:cNvSpPr>
          <p:nvPr>
            <p:ph type="body" idx="1"/>
          </p:nvPr>
        </p:nvSpPr>
        <p:spPr>
          <a:xfrm>
            <a:off x="1676400" y="533400"/>
            <a:ext cx="6477000" cy="6324600"/>
          </a:xfrm>
        </p:spPr>
        <p:txBody>
          <a:bodyPr/>
          <a:lstStyle/>
          <a:p>
            <a:pPr>
              <a:lnSpc>
                <a:spcPct val="80000"/>
              </a:lnSpc>
              <a:spcBef>
                <a:spcPct val="0"/>
              </a:spcBef>
              <a:buFontTx/>
              <a:buNone/>
            </a:pPr>
            <a:r>
              <a:rPr lang="en-US" altLang="en-US" sz="1600" b="1" dirty="0">
                <a:solidFill>
                  <a:schemeClr val="tx1"/>
                </a:solidFill>
                <a:latin typeface="Courier New" panose="02070309020205020404" pitchFamily="49" charset="0"/>
              </a:rPr>
              <a:t>(trace-define reverse*-cps</a:t>
            </a:r>
          </a:p>
          <a:p>
            <a:pPr>
              <a:lnSpc>
                <a:spcPct val="80000"/>
              </a:lnSpc>
              <a:spcBef>
                <a:spcPct val="0"/>
              </a:spcBef>
              <a:buFontTx/>
              <a:buNone/>
            </a:pPr>
            <a:r>
              <a:rPr lang="en-US" altLang="en-US" sz="1600" b="1" dirty="0">
                <a:solidFill>
                  <a:schemeClr val="tx1"/>
                </a:solidFill>
                <a:latin typeface="Courier New" panose="02070309020205020404" pitchFamily="49" charset="0"/>
              </a:rPr>
              <a:t>  (lambda (L k)</a:t>
            </a:r>
          </a:p>
          <a:p>
            <a:pPr>
              <a:lnSpc>
                <a:spcPct val="80000"/>
              </a:lnSpc>
              <a:spcBef>
                <a:spcPct val="0"/>
              </a:spcBef>
              <a:buFontTx/>
              <a:buNone/>
            </a:pPr>
            <a:r>
              <a:rPr lang="en-US" altLang="en-US" sz="1600" b="1" dirty="0">
                <a:solidFill>
                  <a:schemeClr val="tx1"/>
                </a:solidFill>
                <a:latin typeface="Courier New" panose="02070309020205020404" pitchFamily="49" charset="0"/>
              </a:rPr>
              <a:t>    (if (null? L)</a:t>
            </a:r>
          </a:p>
          <a:p>
            <a:pPr>
              <a:lnSpc>
                <a:spcPct val="80000"/>
              </a:lnSpc>
              <a:spcBef>
                <a:spcPct val="0"/>
              </a:spcBef>
              <a:buFontTx/>
              <a:buNone/>
            </a:pPr>
            <a:r>
              <a:rPr lang="en-US" altLang="en-US" sz="1600" b="1" dirty="0">
                <a:solidFill>
                  <a:schemeClr val="tx1"/>
                </a:solidFill>
                <a:latin typeface="Courier New" panose="02070309020205020404" pitchFamily="49" charset="0"/>
              </a:rPr>
              <a:t>        (k '())</a:t>
            </a:r>
          </a:p>
          <a:p>
            <a:pPr>
              <a:lnSpc>
                <a:spcPct val="80000"/>
              </a:lnSpc>
              <a:spcBef>
                <a:spcPct val="0"/>
              </a:spcBef>
              <a:buFontTx/>
              <a:buNone/>
            </a:pPr>
            <a:r>
              <a:rPr lang="en-US" altLang="en-US" sz="1600" b="1" dirty="0">
                <a:solidFill>
                  <a:schemeClr val="tx1"/>
                </a:solidFill>
                <a:latin typeface="Courier New" panose="02070309020205020404" pitchFamily="49" charset="0"/>
              </a:rPr>
              <a:t>        (reverse*-cps</a:t>
            </a:r>
          </a:p>
          <a:p>
            <a:pPr>
              <a:lnSpc>
                <a:spcPct val="80000"/>
              </a:lnSpc>
              <a:spcBef>
                <a:spcPct val="0"/>
              </a:spcBef>
              <a:buFontTx/>
              <a:buNone/>
            </a:pPr>
            <a:r>
              <a:rPr lang="en-US" altLang="en-US" sz="1600" b="1" dirty="0">
                <a:solidFill>
                  <a:schemeClr val="tx1"/>
                </a:solidFill>
                <a:latin typeface="Courier New" panose="02070309020205020404" pitchFamily="49" charset="0"/>
              </a:rPr>
              <a:t>         (cdr L)</a:t>
            </a:r>
          </a:p>
          <a:p>
            <a:pPr>
              <a:lnSpc>
                <a:spcPct val="80000"/>
              </a:lnSpc>
              <a:spcBef>
                <a:spcPct val="0"/>
              </a:spcBef>
              <a:buFontTx/>
              <a:buNone/>
            </a:pPr>
            <a:r>
              <a:rPr lang="en-US" altLang="en-US" sz="1600" b="1" dirty="0">
                <a:solidFill>
                  <a:schemeClr val="tx1"/>
                </a:solidFill>
                <a:latin typeface="Courier New" panose="02070309020205020404" pitchFamily="49" charset="0"/>
              </a:rPr>
              <a:t>         (trace-lambda cdr-k (reversed-cdr)</a:t>
            </a:r>
          </a:p>
          <a:p>
            <a:pPr>
              <a:lnSpc>
                <a:spcPct val="80000"/>
              </a:lnSpc>
              <a:spcBef>
                <a:spcPct val="0"/>
              </a:spcBef>
              <a:buFontTx/>
              <a:buNone/>
            </a:pPr>
            <a:r>
              <a:rPr lang="en-US" altLang="en-US" sz="1600" b="1" dirty="0">
                <a:solidFill>
                  <a:schemeClr val="tx1"/>
                </a:solidFill>
                <a:latin typeface="Courier New" panose="02070309020205020404" pitchFamily="49" charset="0"/>
              </a:rPr>
              <a:t>           (if (pair? (car L))</a:t>
            </a:r>
          </a:p>
          <a:p>
            <a:pPr>
              <a:lnSpc>
                <a:spcPct val="80000"/>
              </a:lnSpc>
              <a:spcBef>
                <a:spcPct val="0"/>
              </a:spcBef>
              <a:buFontTx/>
              <a:buNone/>
            </a:pPr>
            <a:r>
              <a:rPr lang="en-US" altLang="en-US" sz="1600" b="1" dirty="0">
                <a:solidFill>
                  <a:schemeClr val="tx1"/>
                </a:solidFill>
                <a:latin typeface="Courier New" panose="02070309020205020404" pitchFamily="49" charset="0"/>
              </a:rPr>
              <a:t>               (reverse*-cps</a:t>
            </a:r>
          </a:p>
          <a:p>
            <a:pPr>
              <a:lnSpc>
                <a:spcPct val="80000"/>
              </a:lnSpc>
              <a:spcBef>
                <a:spcPct val="0"/>
              </a:spcBef>
              <a:buFontTx/>
              <a:buNone/>
            </a:pPr>
            <a:r>
              <a:rPr lang="en-US" altLang="en-US" sz="1600" b="1" dirty="0">
                <a:solidFill>
                  <a:schemeClr val="tx1"/>
                </a:solidFill>
                <a:latin typeface="Courier New" panose="02070309020205020404" pitchFamily="49" charset="0"/>
              </a:rPr>
              <a:t>                (car L)</a:t>
            </a:r>
          </a:p>
          <a:p>
            <a:pPr>
              <a:lnSpc>
                <a:spcPct val="80000"/>
              </a:lnSpc>
              <a:spcBef>
                <a:spcPct val="0"/>
              </a:spcBef>
              <a:buFontTx/>
              <a:buNone/>
            </a:pPr>
            <a:r>
              <a:rPr lang="en-US" altLang="en-US" sz="1600" b="1" dirty="0">
                <a:solidFill>
                  <a:schemeClr val="tx1"/>
                </a:solidFill>
                <a:latin typeface="Courier New" panose="02070309020205020404" pitchFamily="49" charset="0"/>
              </a:rPr>
              <a:t>                (trace-lambda car-k (reversed-car)</a:t>
            </a:r>
          </a:p>
          <a:p>
            <a:pPr>
              <a:lnSpc>
                <a:spcPct val="80000"/>
              </a:lnSpc>
              <a:spcBef>
                <a:spcPct val="0"/>
              </a:spcBef>
              <a:buFontTx/>
              <a:buNone/>
            </a:pPr>
            <a:r>
              <a:rPr lang="en-US" altLang="en-US" sz="1600" b="1" dirty="0">
                <a:solidFill>
                  <a:schemeClr val="tx1"/>
                </a:solidFill>
                <a:latin typeface="Courier New" panose="02070309020205020404" pitchFamily="49" charset="0"/>
              </a:rPr>
              <a:t>                  (append-cps</a:t>
            </a:r>
          </a:p>
          <a:p>
            <a:pPr>
              <a:lnSpc>
                <a:spcPct val="80000"/>
              </a:lnSpc>
              <a:spcBef>
                <a:spcPct val="0"/>
              </a:spcBef>
              <a:buFontTx/>
              <a:buNone/>
            </a:pPr>
            <a:r>
              <a:rPr lang="en-US" altLang="en-US" sz="1600" b="1" dirty="0">
                <a:solidFill>
                  <a:schemeClr val="tx1"/>
                </a:solidFill>
                <a:latin typeface="Courier New" panose="02070309020205020404" pitchFamily="49" charset="0"/>
              </a:rPr>
              <a:t>                   reversed-cdr</a:t>
            </a:r>
          </a:p>
          <a:p>
            <a:pPr>
              <a:lnSpc>
                <a:spcPct val="80000"/>
              </a:lnSpc>
              <a:spcBef>
                <a:spcPct val="0"/>
              </a:spcBef>
              <a:buFontTx/>
              <a:buNone/>
            </a:pPr>
            <a:r>
              <a:rPr lang="en-US" altLang="en-US" sz="1600" b="1" dirty="0">
                <a:solidFill>
                  <a:schemeClr val="tx1"/>
                </a:solidFill>
                <a:latin typeface="Courier New" panose="02070309020205020404" pitchFamily="49" charset="0"/>
              </a:rPr>
              <a:t>                   (list reversed-car)</a:t>
            </a:r>
          </a:p>
          <a:p>
            <a:pPr>
              <a:lnSpc>
                <a:spcPct val="80000"/>
              </a:lnSpc>
              <a:spcBef>
                <a:spcPct val="0"/>
              </a:spcBef>
              <a:buFontTx/>
              <a:buNone/>
            </a:pPr>
            <a:r>
              <a:rPr lang="en-US" altLang="en-US" sz="1600" b="1" dirty="0">
                <a:solidFill>
                  <a:schemeClr val="tx1"/>
                </a:solidFill>
                <a:latin typeface="Courier New" panose="02070309020205020404" pitchFamily="49" charset="0"/>
              </a:rPr>
              <a:t>                   k)))</a:t>
            </a:r>
          </a:p>
          <a:p>
            <a:pPr>
              <a:lnSpc>
                <a:spcPct val="80000"/>
              </a:lnSpc>
              <a:spcBef>
                <a:spcPct val="0"/>
              </a:spcBef>
              <a:buFontTx/>
              <a:buNone/>
            </a:pPr>
            <a:r>
              <a:rPr lang="en-US" altLang="en-US" sz="1600" b="1" dirty="0">
                <a:solidFill>
                  <a:schemeClr val="tx1"/>
                </a:solidFill>
                <a:latin typeface="Courier New" panose="02070309020205020404" pitchFamily="49" charset="0"/>
              </a:rPr>
              <a:t>               (append-cps reversed-cdr</a:t>
            </a:r>
          </a:p>
          <a:p>
            <a:pPr>
              <a:lnSpc>
                <a:spcPct val="80000"/>
              </a:lnSpc>
              <a:spcBef>
                <a:spcPct val="0"/>
              </a:spcBef>
              <a:buFontTx/>
              <a:buNone/>
            </a:pPr>
            <a:r>
              <a:rPr lang="en-US" altLang="en-US" sz="1600" b="1" dirty="0">
                <a:solidFill>
                  <a:schemeClr val="tx1"/>
                </a:solidFill>
                <a:latin typeface="Courier New" panose="02070309020205020404" pitchFamily="49" charset="0"/>
              </a:rPr>
              <a:t>                           (list (car L))</a:t>
            </a:r>
          </a:p>
          <a:p>
            <a:pPr>
              <a:lnSpc>
                <a:spcPct val="80000"/>
              </a:lnSpc>
              <a:spcBef>
                <a:spcPct val="0"/>
              </a:spcBef>
              <a:buFontTx/>
              <a:buNone/>
            </a:pPr>
            <a:r>
              <a:rPr lang="en-US" altLang="en-US" sz="1600" b="1" dirty="0">
                <a:solidFill>
                  <a:schemeClr val="tx1"/>
                </a:solidFill>
                <a:latin typeface="Courier New" panose="02070309020205020404" pitchFamily="49" charset="0"/>
              </a:rPr>
              <a:t>                           k)))))))</a:t>
            </a:r>
          </a:p>
          <a:p>
            <a:pPr>
              <a:lnSpc>
                <a:spcPct val="80000"/>
              </a:lnSpc>
              <a:spcBef>
                <a:spcPct val="0"/>
              </a:spcBef>
              <a:buFontTx/>
              <a:buNone/>
            </a:pPr>
            <a:r>
              <a:rPr lang="en-US" altLang="en-US" sz="1600" b="1" dirty="0">
                <a:solidFill>
                  <a:schemeClr val="tx1"/>
                </a:solidFill>
                <a:latin typeface="Courier New" panose="02070309020205020404" pitchFamily="49" charset="0"/>
              </a:rPr>
              <a:t>(trace-define append-cps</a:t>
            </a:r>
          </a:p>
          <a:p>
            <a:pPr>
              <a:lnSpc>
                <a:spcPct val="80000"/>
              </a:lnSpc>
              <a:spcBef>
                <a:spcPct val="0"/>
              </a:spcBef>
              <a:buFontTx/>
              <a:buNone/>
            </a:pPr>
            <a:r>
              <a:rPr lang="en-US" altLang="en-US" sz="1600" b="1" dirty="0">
                <a:solidFill>
                  <a:schemeClr val="tx1"/>
                </a:solidFill>
                <a:latin typeface="Courier New" panose="02070309020205020404" pitchFamily="49" charset="0"/>
              </a:rPr>
              <a:t>  (lambda (a b k)</a:t>
            </a:r>
          </a:p>
          <a:p>
            <a:pPr>
              <a:lnSpc>
                <a:spcPct val="80000"/>
              </a:lnSpc>
              <a:spcBef>
                <a:spcPct val="0"/>
              </a:spcBef>
              <a:buFontTx/>
              <a:buNone/>
            </a:pPr>
            <a:r>
              <a:rPr lang="en-US" altLang="en-US" sz="1600" b="1" dirty="0">
                <a:solidFill>
                  <a:schemeClr val="tx1"/>
                </a:solidFill>
                <a:latin typeface="Courier New" panose="02070309020205020404" pitchFamily="49" charset="0"/>
              </a:rPr>
              <a:t>    (if (null? a)</a:t>
            </a:r>
          </a:p>
          <a:p>
            <a:pPr>
              <a:lnSpc>
                <a:spcPct val="80000"/>
              </a:lnSpc>
              <a:spcBef>
                <a:spcPct val="0"/>
              </a:spcBef>
              <a:buFontTx/>
              <a:buNone/>
            </a:pPr>
            <a:r>
              <a:rPr lang="en-US" altLang="en-US" sz="1600" b="1" dirty="0">
                <a:solidFill>
                  <a:schemeClr val="tx1"/>
                </a:solidFill>
                <a:latin typeface="Courier New" panose="02070309020205020404" pitchFamily="49" charset="0"/>
              </a:rPr>
              <a:t>        (k b)</a:t>
            </a:r>
          </a:p>
          <a:p>
            <a:pPr>
              <a:lnSpc>
                <a:spcPct val="80000"/>
              </a:lnSpc>
              <a:spcBef>
                <a:spcPct val="0"/>
              </a:spcBef>
              <a:buFontTx/>
              <a:buNone/>
            </a:pPr>
            <a:r>
              <a:rPr lang="en-US" altLang="en-US" sz="1600" b="1" dirty="0">
                <a:solidFill>
                  <a:schemeClr val="tx1"/>
                </a:solidFill>
                <a:latin typeface="Courier New" panose="02070309020205020404" pitchFamily="49" charset="0"/>
              </a:rPr>
              <a:t>        (append-cps</a:t>
            </a:r>
          </a:p>
          <a:p>
            <a:pPr>
              <a:lnSpc>
                <a:spcPct val="80000"/>
              </a:lnSpc>
              <a:spcBef>
                <a:spcPct val="0"/>
              </a:spcBef>
              <a:buFontTx/>
              <a:buNone/>
            </a:pPr>
            <a:r>
              <a:rPr lang="en-US" altLang="en-US" sz="1600" b="1" dirty="0">
                <a:solidFill>
                  <a:schemeClr val="tx1"/>
                </a:solidFill>
                <a:latin typeface="Courier New" panose="02070309020205020404" pitchFamily="49" charset="0"/>
              </a:rPr>
              <a:t>         (cdr a)</a:t>
            </a:r>
          </a:p>
          <a:p>
            <a:pPr>
              <a:lnSpc>
                <a:spcPct val="80000"/>
              </a:lnSpc>
              <a:spcBef>
                <a:spcPct val="0"/>
              </a:spcBef>
              <a:buFontTx/>
              <a:buNone/>
            </a:pPr>
            <a:r>
              <a:rPr lang="en-US" altLang="en-US" sz="1600" b="1" dirty="0">
                <a:solidFill>
                  <a:schemeClr val="tx1"/>
                </a:solidFill>
                <a:latin typeface="Courier New" panose="02070309020205020404" pitchFamily="49" charset="0"/>
              </a:rPr>
              <a:t>         b</a:t>
            </a:r>
          </a:p>
          <a:p>
            <a:pPr>
              <a:lnSpc>
                <a:spcPct val="80000"/>
              </a:lnSpc>
              <a:spcBef>
                <a:spcPct val="0"/>
              </a:spcBef>
              <a:buFontTx/>
              <a:buNone/>
            </a:pPr>
            <a:r>
              <a:rPr lang="en-US" altLang="en-US" sz="1600" b="1" dirty="0">
                <a:solidFill>
                  <a:schemeClr val="tx1"/>
                </a:solidFill>
                <a:latin typeface="Courier New" panose="02070309020205020404" pitchFamily="49" charset="0"/>
              </a:rPr>
              <a:t>         (trace-lambda append-k (appended-cdr)</a:t>
            </a:r>
          </a:p>
          <a:p>
            <a:pPr>
              <a:lnSpc>
                <a:spcPct val="80000"/>
              </a:lnSpc>
              <a:spcBef>
                <a:spcPct val="0"/>
              </a:spcBef>
              <a:buFontTx/>
              <a:buNone/>
            </a:pPr>
            <a:r>
              <a:rPr lang="en-US" altLang="en-US" sz="1600" b="1" dirty="0">
                <a:solidFill>
                  <a:schemeClr val="tx1"/>
                </a:solidFill>
                <a:latin typeface="Courier New" panose="02070309020205020404" pitchFamily="49" charset="0"/>
              </a:rPr>
              <a:t>            (k (cons (car a) appended-cdr)))))))</a:t>
            </a:r>
          </a:p>
          <a:p>
            <a:pPr>
              <a:lnSpc>
                <a:spcPct val="80000"/>
              </a:lnSpc>
              <a:spcBef>
                <a:spcPct val="0"/>
              </a:spcBef>
              <a:buFontTx/>
              <a:buNone/>
            </a:pPr>
            <a:endParaRPr lang="en-US" altLang="en-US" sz="1600" b="1" dirty="0">
              <a:solidFill>
                <a:schemeClr val="tx1"/>
              </a:solidFill>
              <a:latin typeface="Courier New" panose="02070309020205020404" pitchFamily="49" charset="0"/>
            </a:endParaRPr>
          </a:p>
          <a:p>
            <a:pPr>
              <a:lnSpc>
                <a:spcPct val="80000"/>
              </a:lnSpc>
              <a:spcBef>
                <a:spcPct val="0"/>
              </a:spcBef>
              <a:buFontTx/>
              <a:buNone/>
            </a:pPr>
            <a:r>
              <a:rPr lang="en-US" altLang="en-US" sz="1600" b="1" dirty="0">
                <a:solidFill>
                  <a:schemeClr val="tx1"/>
                </a:solidFill>
                <a:latin typeface="Courier New" panose="02070309020205020404" pitchFamily="49" charset="0"/>
              </a:rPr>
              <a:t>(trace-define </a:t>
            </a:r>
            <a:r>
              <a:rPr lang="en-US" altLang="en-US" sz="1600" b="1" dirty="0" err="1">
                <a:solidFill>
                  <a:schemeClr val="tx1"/>
                </a:solidFill>
                <a:latin typeface="Courier New" panose="02070309020205020404" pitchFamily="49" charset="0"/>
              </a:rPr>
              <a:t>init</a:t>
            </a:r>
            <a:r>
              <a:rPr lang="en-US" altLang="en-US" sz="1600" b="1" dirty="0">
                <a:solidFill>
                  <a:schemeClr val="tx1"/>
                </a:solidFill>
                <a:latin typeface="Courier New" panose="02070309020205020404" pitchFamily="49" charset="0"/>
              </a:rPr>
              <a:t>-k</a:t>
            </a:r>
          </a:p>
          <a:p>
            <a:pPr>
              <a:lnSpc>
                <a:spcPct val="80000"/>
              </a:lnSpc>
              <a:spcBef>
                <a:spcPct val="0"/>
              </a:spcBef>
              <a:buFontTx/>
              <a:buNone/>
            </a:pPr>
            <a:r>
              <a:rPr lang="en-US" altLang="en-US" sz="1600" b="1" dirty="0">
                <a:solidFill>
                  <a:schemeClr val="tx1"/>
                </a:solidFill>
                <a:latin typeface="Courier New" panose="02070309020205020404" pitchFamily="49" charset="0"/>
              </a:rPr>
              <a:t>  (lambda (v)</a:t>
            </a:r>
          </a:p>
          <a:p>
            <a:pPr>
              <a:lnSpc>
                <a:spcPct val="80000"/>
              </a:lnSpc>
              <a:spcBef>
                <a:spcPct val="0"/>
              </a:spcBef>
              <a:buFontTx/>
              <a:buNone/>
            </a:pPr>
            <a:r>
              <a:rPr lang="en-US" altLang="en-US" sz="1600" b="1" dirty="0">
                <a:solidFill>
                  <a:schemeClr val="tx1"/>
                </a:solidFill>
                <a:latin typeface="Courier New" panose="02070309020205020404" pitchFamily="49" charset="0"/>
              </a:rPr>
              <a:t>    (display "answer: ") (display v) (newline)))</a:t>
            </a:r>
          </a:p>
        </p:txBody>
      </p:sp>
    </p:spTree>
    <p:extLst>
      <p:ext uri="{BB962C8B-B14F-4D97-AF65-F5344CB8AC3E}">
        <p14:creationId xmlns:p14="http://schemas.microsoft.com/office/powerpoint/2010/main" val="3476036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4"/>
          <p:cNvSpPr>
            <a:spLocks noGrp="1" noChangeArrowheads="1"/>
          </p:cNvSpPr>
          <p:nvPr>
            <p:ph type="body" sz="half" idx="2"/>
          </p:nvPr>
        </p:nvSpPr>
        <p:spPr>
          <a:xfrm>
            <a:off x="5352585" y="676507"/>
            <a:ext cx="4152900" cy="6019800"/>
          </a:xfrm>
          <a:noFill/>
          <a:ln w="28575">
            <a:solidFill>
              <a:srgbClr val="FF0000"/>
            </a:solidFill>
            <a:miter lim="800000"/>
            <a:headEnd/>
            <a:tailEnd/>
          </a:ln>
        </p:spPr>
        <p:txBody>
          <a:bodyPr/>
          <a:lstStyle/>
          <a:p>
            <a:pPr>
              <a:lnSpc>
                <a:spcPct val="80000"/>
              </a:lnSpc>
              <a:buFontTx/>
              <a:buNone/>
            </a:pPr>
            <a:r>
              <a:rPr lang="en-US" altLang="en-US" sz="1200" b="1" dirty="0">
                <a:latin typeface="Courier New" panose="02070309020205020404" pitchFamily="49" charset="0"/>
                <a:cs typeface="Courier New" panose="02070309020205020404" pitchFamily="49" charset="0"/>
              </a:rPr>
              <a:t>|(car-k (d (c)))</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|(append-cps () ((d (c)))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((d (c))))</a:t>
            </a:r>
          </a:p>
          <a:p>
            <a:pPr>
              <a:lnSpc>
                <a:spcPct val="80000"/>
              </a:lnSpc>
              <a:buFontTx/>
              <a:buNone/>
            </a:pPr>
            <a:r>
              <a:rPr lang="en-US" altLang="en-US" sz="1200" b="1" dirty="0">
                <a:latin typeface="Courier New" panose="02070309020205020404" pitchFamily="49" charset="0"/>
                <a:cs typeface="Courier New" panose="02070309020205020404" pitchFamily="49" charset="0"/>
              </a:rPr>
              <a:t>|(cdr-k ((d (c))))</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|(append-cps ((d (c))) (())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|(append-cps () (())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|(append-k (()))</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((d (c)) ()))</a:t>
            </a:r>
          </a:p>
          <a:p>
            <a:pPr>
              <a:lnSpc>
                <a:spcPct val="80000"/>
              </a:lnSpc>
              <a:buFontTx/>
              <a:buNone/>
            </a:pPr>
            <a:r>
              <a:rPr lang="en-US" altLang="en-US" sz="1200" b="1" dirty="0">
                <a:latin typeface="Courier New" panose="02070309020205020404" pitchFamily="49" charset="0"/>
                <a:cs typeface="Courier New" panose="02070309020205020404" pitchFamily="49" charset="0"/>
              </a:rPr>
              <a:t>|(cdr-k ((d (c)) ()))</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|(append-cps ((d (c)) ()) (b)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|(append-cps (()) (b)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|(append-cps () (b)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(b))</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|(append-k (b))</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 b))</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|(append-k (() b))</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((d (c)) () b))</a:t>
            </a:r>
          </a:p>
          <a:p>
            <a:pPr>
              <a:lnSpc>
                <a:spcPct val="80000"/>
              </a:lnSpc>
              <a:buFontTx/>
              <a:buNone/>
            </a:pPr>
            <a:r>
              <a:rPr lang="en-US" altLang="en-US" sz="1200" b="1" dirty="0">
                <a:latin typeface="Courier New" panose="02070309020205020404" pitchFamily="49" charset="0"/>
                <a:cs typeface="Courier New" panose="02070309020205020404" pitchFamily="49" charset="0"/>
              </a:rPr>
              <a:t>|(car-k ((d (c)) () b))</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|(append-cps () (((d (c)) () b))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(((d (c)) () b)))</a:t>
            </a:r>
          </a:p>
          <a:p>
            <a:pPr>
              <a:lnSpc>
                <a:spcPct val="80000"/>
              </a:lnSpc>
              <a:buFontTx/>
              <a:buNone/>
            </a:pPr>
            <a:r>
              <a:rPr lang="en-US" altLang="en-US" sz="1200" b="1" dirty="0">
                <a:latin typeface="Courier New" panose="02070309020205020404" pitchFamily="49" charset="0"/>
                <a:cs typeface="Courier New" panose="02070309020205020404" pitchFamily="49" charset="0"/>
              </a:rPr>
              <a:t>|(cdr-k (((d (c)) () b)))</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|(append-cps (((d (c)) () b)) (a)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|(append-cps () (a)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(a))</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|(append-k (a))</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(((d (c)) () b) a))</a:t>
            </a:r>
          </a:p>
          <a:p>
            <a:pPr>
              <a:lnSpc>
                <a:spcPct val="80000"/>
              </a:lnSpc>
              <a:buFontTx/>
              <a:buNone/>
            </a:pPr>
            <a:r>
              <a:rPr lang="en-US" altLang="en-US" sz="1200" b="1" dirty="0">
                <a:latin typeface="Courier New" panose="02070309020205020404" pitchFamily="49" charset="0"/>
                <a:cs typeface="Courier New" panose="02070309020205020404" pitchFamily="49" charset="0"/>
              </a:rPr>
              <a:t>|(</a:t>
            </a:r>
            <a:r>
              <a:rPr lang="en-US" altLang="en-US" sz="1200" b="1" dirty="0" err="1">
                <a:latin typeface="Courier New" panose="02070309020205020404" pitchFamily="49" charset="0"/>
                <a:cs typeface="Courier New" panose="02070309020205020404" pitchFamily="49" charset="0"/>
              </a:rPr>
              <a:t>init</a:t>
            </a:r>
            <a:r>
              <a:rPr lang="en-US" altLang="en-US" sz="1200" b="1" dirty="0">
                <a:latin typeface="Courier New" panose="02070309020205020404" pitchFamily="49" charset="0"/>
                <a:cs typeface="Courier New" panose="02070309020205020404" pitchFamily="49" charset="0"/>
              </a:rPr>
              <a:t>-k (((d (c)) () b) a))</a:t>
            </a:r>
          </a:p>
          <a:p>
            <a:pPr>
              <a:lnSpc>
                <a:spcPct val="80000"/>
              </a:lnSpc>
              <a:buFontTx/>
              <a:buNone/>
            </a:pPr>
            <a:r>
              <a:rPr lang="en-US" altLang="en-US" sz="1200" b="1" dirty="0">
                <a:latin typeface="Courier New" panose="02070309020205020404" pitchFamily="49" charset="0"/>
                <a:cs typeface="Courier New" panose="02070309020205020404" pitchFamily="49" charset="0"/>
              </a:rPr>
              <a:t>answer: (((d (c)) () b) a)</a:t>
            </a:r>
          </a:p>
        </p:txBody>
      </p:sp>
      <p:sp>
        <p:nvSpPr>
          <p:cNvPr id="51203" name="Rectangle 3"/>
          <p:cNvSpPr>
            <a:spLocks noGrp="1" noChangeArrowheads="1"/>
          </p:cNvSpPr>
          <p:nvPr>
            <p:ph type="body" sz="half" idx="1"/>
          </p:nvPr>
        </p:nvSpPr>
        <p:spPr>
          <a:xfrm>
            <a:off x="152400" y="685800"/>
            <a:ext cx="4953000" cy="5867400"/>
          </a:xfrm>
          <a:noFill/>
          <a:ln w="28575">
            <a:solidFill>
              <a:schemeClr val="accent2"/>
            </a:solidFill>
            <a:miter lim="800000"/>
            <a:headEnd/>
            <a:tailEnd/>
          </a:ln>
        </p:spPr>
        <p:txBody>
          <a:bodyPr/>
          <a:lstStyle/>
          <a:p>
            <a:pPr>
              <a:lnSpc>
                <a:spcPct val="80000"/>
              </a:lnSpc>
              <a:buFontTx/>
              <a:buNone/>
            </a:pPr>
            <a:r>
              <a:rPr lang="en-US" altLang="en-US" sz="1200" b="1" dirty="0">
                <a:latin typeface="Courier New" panose="02070309020205020404" pitchFamily="49" charset="0"/>
                <a:cs typeface="Courier New" panose="02070309020205020404" pitchFamily="49" charset="0"/>
              </a:rPr>
              <a:t>&gt; (reverse*-cps '(a (b () ((c) d))) </a:t>
            </a:r>
            <a:r>
              <a:rPr lang="en-US" altLang="en-US" sz="1200" b="1" dirty="0" err="1">
                <a:latin typeface="Courier New" panose="02070309020205020404" pitchFamily="49" charset="0"/>
                <a:cs typeface="Courier New" panose="02070309020205020404" pitchFamily="49" charset="0"/>
              </a:rPr>
              <a:t>init</a:t>
            </a:r>
            <a:r>
              <a:rPr lang="en-US" altLang="en-US" sz="1200" b="1" dirty="0">
                <a:latin typeface="Courier New" panose="02070309020205020404" pitchFamily="49" charset="0"/>
                <a:cs typeface="Courier New" panose="02070309020205020404" pitchFamily="49" charset="0"/>
              </a:rPr>
              <a:t>-k)</a:t>
            </a:r>
          </a:p>
          <a:p>
            <a:pPr>
              <a:lnSpc>
                <a:spcPct val="80000"/>
              </a:lnSpc>
              <a:buFontTx/>
              <a:buNone/>
            </a:pPr>
            <a:r>
              <a:rPr lang="en-US" altLang="en-US" sz="1200" b="1" dirty="0">
                <a:latin typeface="Courier New" panose="02070309020205020404" pitchFamily="49" charset="0"/>
                <a:cs typeface="Courier New" panose="02070309020205020404" pitchFamily="49" charset="0"/>
              </a:rPr>
              <a:t>|(reverse*-cps (a (b () ((c) d)))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|(reverse*-cps ((b () ((c) d)))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|(reverse*-cps ()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a:t>
            </a:r>
          </a:p>
          <a:p>
            <a:pPr>
              <a:lnSpc>
                <a:spcPct val="80000"/>
              </a:lnSpc>
              <a:buFontTx/>
              <a:buNone/>
            </a:pPr>
            <a:r>
              <a:rPr lang="en-US" altLang="en-US" sz="1200" b="1" dirty="0">
                <a:latin typeface="Courier New" panose="02070309020205020404" pitchFamily="49" charset="0"/>
                <a:cs typeface="Courier New" panose="02070309020205020404" pitchFamily="49" charset="0"/>
              </a:rPr>
              <a:t>|(cdr-k ())</a:t>
            </a:r>
          </a:p>
          <a:p>
            <a:pPr>
              <a:lnSpc>
                <a:spcPct val="80000"/>
              </a:lnSpc>
              <a:buFontTx/>
              <a:buNone/>
            </a:pPr>
            <a:r>
              <a:rPr lang="en-US" altLang="en-US" sz="1200" b="1" dirty="0">
                <a:latin typeface="Courier New" panose="02070309020205020404" pitchFamily="49" charset="0"/>
                <a:cs typeface="Courier New" panose="02070309020205020404" pitchFamily="49" charset="0"/>
              </a:rPr>
              <a:t>|(reverse*-cps (b () ((c) d))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|(reverse*-cps (() ((c) d))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|(reverse*-cps (((c) d))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|(reverse*-cps ()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a:t>
            </a:r>
          </a:p>
          <a:p>
            <a:pPr>
              <a:lnSpc>
                <a:spcPct val="80000"/>
              </a:lnSpc>
              <a:buFontTx/>
              <a:buNone/>
            </a:pPr>
            <a:r>
              <a:rPr lang="en-US" altLang="en-US" sz="1200" b="1" dirty="0">
                <a:latin typeface="Courier New" panose="02070309020205020404" pitchFamily="49" charset="0"/>
                <a:cs typeface="Courier New" panose="02070309020205020404" pitchFamily="49" charset="0"/>
              </a:rPr>
              <a:t>|(cdr-k ())</a:t>
            </a:r>
          </a:p>
          <a:p>
            <a:pPr>
              <a:lnSpc>
                <a:spcPct val="80000"/>
              </a:lnSpc>
              <a:buFontTx/>
              <a:buNone/>
            </a:pPr>
            <a:r>
              <a:rPr lang="en-US" altLang="en-US" sz="1200" b="1" dirty="0">
                <a:latin typeface="Courier New" panose="02070309020205020404" pitchFamily="49" charset="0"/>
                <a:cs typeface="Courier New" panose="02070309020205020404" pitchFamily="49" charset="0"/>
              </a:rPr>
              <a:t>|(reverse*-cps ((c) d)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|(reverse*-cps (d)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|(reverse*-cps ()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a:t>
            </a:r>
          </a:p>
          <a:p>
            <a:pPr>
              <a:lnSpc>
                <a:spcPct val="80000"/>
              </a:lnSpc>
              <a:buFontTx/>
              <a:buNone/>
            </a:pPr>
            <a:r>
              <a:rPr lang="en-US" altLang="en-US" sz="1200" b="1" dirty="0">
                <a:latin typeface="Courier New" panose="02070309020205020404" pitchFamily="49" charset="0"/>
                <a:cs typeface="Courier New" panose="02070309020205020404" pitchFamily="49" charset="0"/>
              </a:rPr>
              <a:t>|(cdr-k ())</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|(append-cps () (d)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(d))</a:t>
            </a:r>
          </a:p>
          <a:p>
            <a:pPr>
              <a:lnSpc>
                <a:spcPct val="80000"/>
              </a:lnSpc>
              <a:buFontTx/>
              <a:buNone/>
            </a:pPr>
            <a:r>
              <a:rPr lang="en-US" altLang="en-US" sz="1200" b="1" dirty="0">
                <a:latin typeface="Courier New" panose="02070309020205020404" pitchFamily="49" charset="0"/>
                <a:cs typeface="Courier New" panose="02070309020205020404" pitchFamily="49" charset="0"/>
              </a:rPr>
              <a:t>|(cdr-k (d))</a:t>
            </a:r>
          </a:p>
          <a:p>
            <a:pPr>
              <a:lnSpc>
                <a:spcPct val="80000"/>
              </a:lnSpc>
              <a:buFontTx/>
              <a:buNone/>
            </a:pPr>
            <a:r>
              <a:rPr lang="en-US" altLang="en-US" sz="1200" b="1" dirty="0">
                <a:latin typeface="Courier New" panose="02070309020205020404" pitchFamily="49" charset="0"/>
                <a:cs typeface="Courier New" panose="02070309020205020404" pitchFamily="49" charset="0"/>
              </a:rPr>
              <a:t>|(reverse*-cps (c)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|(reverse*-cps ()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a:t>
            </a:r>
          </a:p>
          <a:p>
            <a:pPr>
              <a:lnSpc>
                <a:spcPct val="80000"/>
              </a:lnSpc>
              <a:buFontTx/>
              <a:buNone/>
            </a:pPr>
            <a:r>
              <a:rPr lang="en-US" altLang="en-US" sz="1200" b="1" dirty="0">
                <a:latin typeface="Courier New" panose="02070309020205020404" pitchFamily="49" charset="0"/>
                <a:cs typeface="Courier New" panose="02070309020205020404" pitchFamily="49" charset="0"/>
              </a:rPr>
              <a:t>|(cdr-k ())</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|(append-cps () (c)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(c))</a:t>
            </a:r>
          </a:p>
          <a:p>
            <a:pPr>
              <a:lnSpc>
                <a:spcPct val="80000"/>
              </a:lnSpc>
              <a:buFontTx/>
              <a:buNone/>
            </a:pPr>
            <a:r>
              <a:rPr lang="en-US" altLang="en-US" sz="1200" b="1" dirty="0">
                <a:latin typeface="Courier New" panose="02070309020205020404" pitchFamily="49" charset="0"/>
                <a:cs typeface="Courier New" panose="02070309020205020404" pitchFamily="49" charset="0"/>
              </a:rPr>
              <a:t>|(car-k (c))</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|(append-cps (d) ((c))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|(append-cps () ((c)) #&lt;procedure&gt;)</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((c)))</a:t>
            </a:r>
          </a:p>
          <a:p>
            <a:pPr>
              <a:lnSpc>
                <a:spcPct val="80000"/>
              </a:lnSpc>
              <a:buFontTx/>
              <a:buNone/>
            </a:pPr>
            <a:r>
              <a:rPr lang="en-US" altLang="en-US" sz="1200" b="1" dirty="0">
                <a:latin typeface="Courier New" panose="02070309020205020404" pitchFamily="49" charset="0"/>
                <a:cs typeface="Courier New" panose="02070309020205020404" pitchFamily="49" charset="0"/>
              </a:rPr>
              <a:t>|(append-k ((c)))</a:t>
            </a:r>
          </a:p>
          <a:p>
            <a:pPr>
              <a:lnSpc>
                <a:spcPct val="80000"/>
              </a:lnSpc>
              <a:buFontTx/>
              <a:buNone/>
            </a:pPr>
            <a:r>
              <a:rPr lang="en-US" altLang="en-US" sz="1200" b="1" dirty="0">
                <a:latin typeface="Courier New" panose="02070309020205020404" pitchFamily="49" charset="0"/>
                <a:cs typeface="Courier New" panose="02070309020205020404" pitchFamily="49" charset="0"/>
              </a:rPr>
              <a:t>|(apply-k #&lt;procedure&gt; (d (c)))</a:t>
            </a:r>
          </a:p>
          <a:p>
            <a:pPr>
              <a:lnSpc>
                <a:spcPct val="80000"/>
              </a:lnSpc>
              <a:buFontTx/>
              <a:buNone/>
            </a:pPr>
            <a:endParaRPr lang="en-US" altLang="en-US" sz="1200" b="1" dirty="0">
              <a:solidFill>
                <a:schemeClr val="tx1"/>
              </a:solidFill>
              <a:latin typeface="Courier New" panose="02070309020205020404" pitchFamily="49" charset="0"/>
              <a:cs typeface="Courier New" panose="02070309020205020404" pitchFamily="49" charset="0"/>
            </a:endParaRPr>
          </a:p>
        </p:txBody>
      </p:sp>
      <p:sp>
        <p:nvSpPr>
          <p:cNvPr id="51205" name="AutoShape 5"/>
          <p:cNvSpPr>
            <a:spLocks noChangeArrowheads="1"/>
          </p:cNvSpPr>
          <p:nvPr/>
        </p:nvSpPr>
        <p:spPr bwMode="auto">
          <a:xfrm>
            <a:off x="2286000" y="1066800"/>
            <a:ext cx="6172200" cy="5334000"/>
          </a:xfrm>
          <a:prstGeom prst="cloudCallout">
            <a:avLst>
              <a:gd name="adj1" fmla="val -48380"/>
              <a:gd name="adj2" fmla="val 47144"/>
            </a:avLst>
          </a:prstGeom>
          <a:solidFill>
            <a:srgbClr val="FFFF99">
              <a:alpha val="64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sz="3200" b="1" dirty="0">
                <a:solidFill>
                  <a:srgbClr val="000000"/>
                </a:solidFill>
              </a:rPr>
              <a:t>This lets us see the flow of control as the CPS procedures execute, but we can't see the details that are hidden inside #&lt;procedure&gt;</a:t>
            </a:r>
          </a:p>
        </p:txBody>
      </p:sp>
      <p:sp>
        <p:nvSpPr>
          <p:cNvPr id="51202" name="Rectangle 2"/>
          <p:cNvSpPr>
            <a:spLocks noGrp="1" noChangeArrowheads="1"/>
          </p:cNvSpPr>
          <p:nvPr>
            <p:ph type="title"/>
          </p:nvPr>
        </p:nvSpPr>
        <p:spPr>
          <a:xfrm>
            <a:off x="1371600" y="0"/>
            <a:ext cx="4572000" cy="609600"/>
          </a:xfrm>
        </p:spPr>
        <p:txBody>
          <a:bodyPr/>
          <a:lstStyle/>
          <a:p>
            <a:r>
              <a:rPr lang="en-US" altLang="en-US" sz="3200"/>
              <a:t>the trace</a:t>
            </a:r>
          </a:p>
        </p:txBody>
      </p:sp>
    </p:spTree>
    <p:extLst>
      <p:ext uri="{BB962C8B-B14F-4D97-AF65-F5344CB8AC3E}">
        <p14:creationId xmlns:p14="http://schemas.microsoft.com/office/powerpoint/2010/main" val="1045464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 calcmode="lin" valueType="num">
                                      <p:cBhvr additive="base">
                                        <p:cTn id="7" dur="500" fill="hold"/>
                                        <p:tgtEl>
                                          <p:spTgt spid="51205"/>
                                        </p:tgtEl>
                                        <p:attrNameLst>
                                          <p:attrName>ppt_x</p:attrName>
                                        </p:attrNameLst>
                                      </p:cBhvr>
                                      <p:tavLst>
                                        <p:tav tm="0">
                                          <p:val>
                                            <p:strVal val="1+#ppt_w/2"/>
                                          </p:val>
                                        </p:tav>
                                        <p:tav tm="100000">
                                          <p:val>
                                            <p:strVal val="#ppt_x"/>
                                          </p:val>
                                        </p:tav>
                                      </p:tavLst>
                                    </p:anim>
                                    <p:anim calcmode="lin" valueType="num">
                                      <p:cBhvr additive="base">
                                        <p:cTn id="8" dur="500" fill="hold"/>
                                        <p:tgtEl>
                                          <p:spTgt spid="5120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title"/>
          </p:nvPr>
        </p:nvSpPr>
        <p:spPr>
          <a:xfrm>
            <a:off x="914400" y="76200"/>
            <a:ext cx="8229600" cy="762000"/>
          </a:xfrm>
        </p:spPr>
        <p:txBody>
          <a:bodyPr/>
          <a:lstStyle/>
          <a:p>
            <a:r>
              <a:rPr lang="en-US" altLang="en-US" sz="3200" dirty="0"/>
              <a:t>Second Continuation representation part 1</a:t>
            </a:r>
            <a:br>
              <a:rPr lang="en-US" altLang="en-US" sz="3200" dirty="0"/>
            </a:br>
            <a:r>
              <a:rPr lang="en-US" altLang="en-US" sz="2000" dirty="0"/>
              <a:t>(using define-datatype)</a:t>
            </a:r>
          </a:p>
        </p:txBody>
      </p:sp>
      <p:pic>
        <p:nvPicPr>
          <p:cNvPr id="3" name="Picture 2"/>
          <p:cNvPicPr>
            <a:picLocks noChangeAspect="1"/>
          </p:cNvPicPr>
          <p:nvPr/>
        </p:nvPicPr>
        <p:blipFill>
          <a:blip r:embed="rId2"/>
          <a:stretch>
            <a:fillRect/>
          </a:stretch>
        </p:blipFill>
        <p:spPr>
          <a:xfrm>
            <a:off x="1624361" y="956139"/>
            <a:ext cx="6809678" cy="5886993"/>
          </a:xfrm>
          <a:prstGeom prst="rect">
            <a:avLst/>
          </a:prstGeom>
        </p:spPr>
      </p:pic>
    </p:spTree>
    <p:extLst>
      <p:ext uri="{BB962C8B-B14F-4D97-AF65-F5344CB8AC3E}">
        <p14:creationId xmlns:p14="http://schemas.microsoft.com/office/powerpoint/2010/main" val="4281834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type="title"/>
          </p:nvPr>
        </p:nvSpPr>
        <p:spPr>
          <a:xfrm>
            <a:off x="914400" y="76200"/>
            <a:ext cx="8229600" cy="762000"/>
          </a:xfrm>
        </p:spPr>
        <p:txBody>
          <a:bodyPr/>
          <a:lstStyle/>
          <a:p>
            <a:r>
              <a:rPr lang="en-US" altLang="en-US" sz="3200" dirty="0"/>
              <a:t>Second Continuation representation part 2</a:t>
            </a:r>
            <a:br>
              <a:rPr lang="en-US" altLang="en-US" sz="3200" dirty="0"/>
            </a:br>
            <a:r>
              <a:rPr lang="en-US" altLang="en-US" sz="2000" dirty="0"/>
              <a:t>(using define-datatype)</a:t>
            </a:r>
          </a:p>
        </p:txBody>
      </p:sp>
      <p:pic>
        <p:nvPicPr>
          <p:cNvPr id="2" name="Picture 1"/>
          <p:cNvPicPr>
            <a:picLocks noChangeAspect="1"/>
          </p:cNvPicPr>
          <p:nvPr/>
        </p:nvPicPr>
        <p:blipFill>
          <a:blip r:embed="rId2"/>
          <a:stretch>
            <a:fillRect/>
          </a:stretch>
        </p:blipFill>
        <p:spPr>
          <a:xfrm>
            <a:off x="188828" y="868680"/>
            <a:ext cx="8763000" cy="4087534"/>
          </a:xfrm>
          <a:prstGeom prst="rect">
            <a:avLst/>
          </a:prstGeom>
        </p:spPr>
      </p:pic>
      <p:pic>
        <p:nvPicPr>
          <p:cNvPr id="5" name="Picture 4"/>
          <p:cNvPicPr>
            <a:picLocks noChangeAspect="1"/>
          </p:cNvPicPr>
          <p:nvPr/>
        </p:nvPicPr>
        <p:blipFill>
          <a:blip r:embed="rId3"/>
          <a:stretch>
            <a:fillRect/>
          </a:stretch>
        </p:blipFill>
        <p:spPr>
          <a:xfrm>
            <a:off x="262054" y="5410200"/>
            <a:ext cx="7465741" cy="990600"/>
          </a:xfrm>
          <a:prstGeom prst="rect">
            <a:avLst/>
          </a:prstGeom>
        </p:spPr>
      </p:pic>
    </p:spTree>
    <p:extLst>
      <p:ext uri="{BB962C8B-B14F-4D97-AF65-F5344CB8AC3E}">
        <p14:creationId xmlns:p14="http://schemas.microsoft.com/office/powerpoint/2010/main" val="4168678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7086600" y="685800"/>
            <a:ext cx="2057400" cy="4495800"/>
          </a:xfrm>
        </p:spPr>
        <p:txBody>
          <a:bodyPr/>
          <a:lstStyle/>
          <a:p>
            <a:r>
              <a:rPr lang="en-US" altLang="en-US" sz="2800" dirty="0"/>
              <a:t>Beginning of a trace (you can generate the rest yourself, using the on-line files)</a:t>
            </a:r>
          </a:p>
        </p:txBody>
      </p:sp>
      <p:pic>
        <p:nvPicPr>
          <p:cNvPr id="2" name="Picture 1"/>
          <p:cNvPicPr>
            <a:picLocks noChangeAspect="1"/>
          </p:cNvPicPr>
          <p:nvPr/>
        </p:nvPicPr>
        <p:blipFill>
          <a:blip r:embed="rId2"/>
          <a:stretch>
            <a:fillRect/>
          </a:stretch>
        </p:blipFill>
        <p:spPr>
          <a:xfrm>
            <a:off x="-228600" y="-39262"/>
            <a:ext cx="7486650" cy="6867525"/>
          </a:xfrm>
          <a:prstGeom prst="rect">
            <a:avLst/>
          </a:prstGeom>
        </p:spPr>
      </p:pic>
    </p:spTree>
    <p:extLst>
      <p:ext uri="{BB962C8B-B14F-4D97-AF65-F5344CB8AC3E}">
        <p14:creationId xmlns:p14="http://schemas.microsoft.com/office/powerpoint/2010/main" val="2162574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620000" y="685800"/>
            <a:ext cx="1524000" cy="4495800"/>
          </a:xfrm>
        </p:spPr>
        <p:txBody>
          <a:bodyPr/>
          <a:lstStyle/>
          <a:p>
            <a:r>
              <a:rPr lang="en-US" altLang="en-US" sz="2600" dirty="0"/>
              <a:t>End of the trace (you can generate the whole trace yourself using the on-line files)</a:t>
            </a:r>
          </a:p>
        </p:txBody>
      </p:sp>
      <p:pic>
        <p:nvPicPr>
          <p:cNvPr id="2" name="Picture 1"/>
          <p:cNvPicPr>
            <a:picLocks noChangeAspect="1"/>
          </p:cNvPicPr>
          <p:nvPr/>
        </p:nvPicPr>
        <p:blipFill>
          <a:blip r:embed="rId3"/>
          <a:stretch>
            <a:fillRect/>
          </a:stretch>
        </p:blipFill>
        <p:spPr>
          <a:xfrm>
            <a:off x="0" y="228600"/>
            <a:ext cx="7696200" cy="6153150"/>
          </a:xfrm>
          <a:prstGeom prst="rect">
            <a:avLst/>
          </a:prstGeom>
        </p:spPr>
      </p:pic>
    </p:spTree>
    <p:extLst>
      <p:ext uri="{BB962C8B-B14F-4D97-AF65-F5344CB8AC3E}">
        <p14:creationId xmlns:p14="http://schemas.microsoft.com/office/powerpoint/2010/main" val="373636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a:t>What do we have now?</a:t>
            </a:r>
          </a:p>
        </p:txBody>
      </p:sp>
      <p:sp>
        <p:nvSpPr>
          <p:cNvPr id="63491" name="Rectangle 3"/>
          <p:cNvSpPr>
            <a:spLocks noGrp="1" noChangeArrowheads="1"/>
          </p:cNvSpPr>
          <p:nvPr>
            <p:ph type="body" idx="1"/>
          </p:nvPr>
        </p:nvSpPr>
        <p:spPr/>
        <p:txBody>
          <a:bodyPr/>
          <a:lstStyle/>
          <a:p>
            <a:pPr>
              <a:lnSpc>
                <a:spcPct val="90000"/>
              </a:lnSpc>
            </a:pPr>
            <a:r>
              <a:rPr lang="en-US" altLang="en-US" dirty="0"/>
              <a:t>Using this style, we could write the interpreter in any language that provides a means of creating records.</a:t>
            </a:r>
          </a:p>
          <a:p>
            <a:pPr>
              <a:lnSpc>
                <a:spcPct val="90000"/>
              </a:lnSpc>
            </a:pPr>
            <a:r>
              <a:rPr lang="en-US" altLang="en-US" dirty="0"/>
              <a:t>But it would be inefficient if that language's compiler does not handle tail-recursion properly </a:t>
            </a:r>
          </a:p>
          <a:p>
            <a:pPr lvl="1">
              <a:lnSpc>
                <a:spcPct val="90000"/>
              </a:lnSpc>
            </a:pPr>
            <a:r>
              <a:rPr lang="en-US" altLang="en-US" dirty="0"/>
              <a:t>Could even result in a stack overflow.</a:t>
            </a:r>
          </a:p>
          <a:p>
            <a:pPr>
              <a:lnSpc>
                <a:spcPct val="90000"/>
              </a:lnSpc>
            </a:pPr>
            <a:r>
              <a:rPr lang="en-US" altLang="en-US" dirty="0"/>
              <a:t>So we transform to a style in which the flow of control is really just assignments, BEGINs, IFs,  and GOTOs:</a:t>
            </a:r>
          </a:p>
        </p:txBody>
      </p:sp>
    </p:spTree>
    <p:extLst>
      <p:ext uri="{BB962C8B-B14F-4D97-AF65-F5344CB8AC3E}">
        <p14:creationId xmlns:p14="http://schemas.microsoft.com/office/powerpoint/2010/main" val="4046433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t>2-Days' Agenda</a:t>
            </a:r>
          </a:p>
        </p:txBody>
      </p:sp>
      <p:sp>
        <p:nvSpPr>
          <p:cNvPr id="4099" name="Rectangle 3"/>
          <p:cNvSpPr>
            <a:spLocks noGrp="1" noChangeArrowheads="1"/>
          </p:cNvSpPr>
          <p:nvPr>
            <p:ph type="body" idx="1"/>
          </p:nvPr>
        </p:nvSpPr>
        <p:spPr/>
        <p:txBody>
          <a:bodyPr/>
          <a:lstStyle/>
          <a:p>
            <a:r>
              <a:rPr lang="en-US" altLang="en-US" dirty="0"/>
              <a:t>Exam specifications</a:t>
            </a:r>
          </a:p>
          <a:p>
            <a:r>
              <a:rPr lang="en-US" altLang="en-US" dirty="0"/>
              <a:t>Imperative form</a:t>
            </a:r>
          </a:p>
          <a:p>
            <a:r>
              <a:rPr lang="en-US" altLang="en-US" dirty="0"/>
              <a:t>Engines</a:t>
            </a:r>
          </a:p>
          <a:p>
            <a:r>
              <a:rPr lang="en-US" altLang="en-US" dirty="0"/>
              <a:t>(Coroutines)</a:t>
            </a:r>
          </a:p>
        </p:txBody>
      </p:sp>
    </p:spTree>
    <p:extLst>
      <p:ext uri="{BB962C8B-B14F-4D97-AF65-F5344CB8AC3E}">
        <p14:creationId xmlns:p14="http://schemas.microsoft.com/office/powerpoint/2010/main" val="468302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0"/>
            <a:ext cx="8229600" cy="1143000"/>
          </a:xfrm>
        </p:spPr>
        <p:txBody>
          <a:bodyPr/>
          <a:lstStyle/>
          <a:p>
            <a:r>
              <a:rPr lang="en-US" altLang="en-US" dirty="0"/>
              <a:t>Transform to Imperative form</a:t>
            </a:r>
          </a:p>
        </p:txBody>
      </p:sp>
      <p:sp>
        <p:nvSpPr>
          <p:cNvPr id="59395" name="Rectangle 3"/>
          <p:cNvSpPr>
            <a:spLocks noGrp="1" noChangeArrowheads="1"/>
          </p:cNvSpPr>
          <p:nvPr>
            <p:ph type="body" idx="1"/>
          </p:nvPr>
        </p:nvSpPr>
        <p:spPr>
          <a:xfrm>
            <a:off x="685800" y="1143000"/>
            <a:ext cx="7772400" cy="4876800"/>
          </a:xfrm>
        </p:spPr>
        <p:txBody>
          <a:bodyPr/>
          <a:lstStyle/>
          <a:p>
            <a:r>
              <a:rPr lang="en-US" altLang="en-US" dirty="0"/>
              <a:t>All non-primitive procedures will be called in tail-position, so they do not need to return.</a:t>
            </a:r>
          </a:p>
          <a:p>
            <a:r>
              <a:rPr lang="en-US" altLang="en-US" dirty="0"/>
              <a:t>All non-primitive procedures will be thunks (procedures that take  no arguments), thus no need for stack frames.  </a:t>
            </a:r>
          </a:p>
          <a:p>
            <a:r>
              <a:rPr lang="en-US" altLang="en-US" dirty="0"/>
              <a:t>Thus a procedure call is equivalent to a "</a:t>
            </a:r>
            <a:r>
              <a:rPr lang="en-US" altLang="en-US" dirty="0" err="1"/>
              <a:t>goto</a:t>
            </a:r>
            <a:r>
              <a:rPr lang="en-US" altLang="en-US" dirty="0"/>
              <a:t>"</a:t>
            </a:r>
          </a:p>
          <a:p>
            <a:r>
              <a:rPr lang="en-US" altLang="en-US" dirty="0"/>
              <a:t>This can be implemented in almost any language.</a:t>
            </a:r>
          </a:p>
        </p:txBody>
      </p:sp>
    </p:spTree>
    <p:extLst>
      <p:ext uri="{BB962C8B-B14F-4D97-AF65-F5344CB8AC3E}">
        <p14:creationId xmlns:p14="http://schemas.microsoft.com/office/powerpoint/2010/main" val="2776800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524000" y="280720"/>
            <a:ext cx="6172200" cy="457200"/>
          </a:xfrm>
        </p:spPr>
        <p:txBody>
          <a:bodyPr/>
          <a:lstStyle/>
          <a:p>
            <a:r>
              <a:rPr lang="en-US" altLang="en-US" sz="2800" dirty="0"/>
              <a:t>This brings us to Imperative form</a:t>
            </a:r>
          </a:p>
        </p:txBody>
      </p:sp>
      <p:pic>
        <p:nvPicPr>
          <p:cNvPr id="604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9144000" cy="538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1" name="Text Box 5"/>
          <p:cNvSpPr txBox="1">
            <a:spLocks noChangeArrowheads="1"/>
          </p:cNvSpPr>
          <p:nvPr/>
        </p:nvSpPr>
        <p:spPr bwMode="auto">
          <a:xfrm>
            <a:off x="2286000" y="1524000"/>
            <a:ext cx="3200400" cy="1323439"/>
          </a:xfrm>
          <a:prstGeom prst="rect">
            <a:avLst/>
          </a:prstGeom>
          <a:noFill/>
          <a:ln w="25400">
            <a:solidFill>
              <a:srgbClr val="FF99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dirty="0">
                <a:solidFill>
                  <a:srgbClr val="990099"/>
                </a:solidFill>
              </a:rPr>
              <a:t>We can do the same set of transformations to our interpreter (but we won’t. )</a:t>
            </a:r>
          </a:p>
        </p:txBody>
      </p:sp>
    </p:spTree>
    <p:extLst>
      <p:ext uri="{BB962C8B-B14F-4D97-AF65-F5344CB8AC3E}">
        <p14:creationId xmlns:p14="http://schemas.microsoft.com/office/powerpoint/2010/main" val="1462411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0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1" grpId="0" animBg="1"/>
      <p:bldP spid="60421"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Details of a transformation</a:t>
            </a:r>
          </a:p>
        </p:txBody>
      </p:sp>
      <p:pic>
        <p:nvPicPr>
          <p:cNvPr id="4" name="Picture 3"/>
          <p:cNvPicPr>
            <a:picLocks noChangeAspect="1"/>
          </p:cNvPicPr>
          <p:nvPr/>
        </p:nvPicPr>
        <p:blipFill>
          <a:blip r:embed="rId2"/>
          <a:stretch>
            <a:fillRect/>
          </a:stretch>
        </p:blipFill>
        <p:spPr>
          <a:xfrm>
            <a:off x="152400" y="685800"/>
            <a:ext cx="4267200" cy="1023257"/>
          </a:xfrm>
          <a:prstGeom prst="rect">
            <a:avLst/>
          </a:prstGeom>
        </p:spPr>
      </p:pic>
      <p:pic>
        <p:nvPicPr>
          <p:cNvPr id="5" name="Picture 4"/>
          <p:cNvPicPr>
            <a:picLocks noChangeAspect="1"/>
          </p:cNvPicPr>
          <p:nvPr/>
        </p:nvPicPr>
        <p:blipFill>
          <a:blip r:embed="rId3"/>
          <a:stretch>
            <a:fillRect/>
          </a:stretch>
        </p:blipFill>
        <p:spPr>
          <a:xfrm>
            <a:off x="4724400" y="685800"/>
            <a:ext cx="4124325" cy="1619250"/>
          </a:xfrm>
          <a:prstGeom prst="rect">
            <a:avLst/>
          </a:prstGeom>
        </p:spPr>
      </p:pic>
      <p:pic>
        <p:nvPicPr>
          <p:cNvPr id="6" name="Picture 5"/>
          <p:cNvPicPr>
            <a:picLocks noChangeAspect="1"/>
          </p:cNvPicPr>
          <p:nvPr/>
        </p:nvPicPr>
        <p:blipFill>
          <a:blip r:embed="rId4"/>
          <a:stretch>
            <a:fillRect/>
          </a:stretch>
        </p:blipFill>
        <p:spPr>
          <a:xfrm>
            <a:off x="152399" y="3277734"/>
            <a:ext cx="4312699" cy="2056266"/>
          </a:xfrm>
          <a:prstGeom prst="rect">
            <a:avLst/>
          </a:prstGeom>
        </p:spPr>
      </p:pic>
      <p:pic>
        <p:nvPicPr>
          <p:cNvPr id="7" name="Picture 6"/>
          <p:cNvPicPr>
            <a:picLocks noChangeAspect="1"/>
          </p:cNvPicPr>
          <p:nvPr/>
        </p:nvPicPr>
        <p:blipFill>
          <a:blip r:embed="rId5"/>
          <a:stretch>
            <a:fillRect/>
          </a:stretch>
        </p:blipFill>
        <p:spPr>
          <a:xfrm>
            <a:off x="4820602" y="3083614"/>
            <a:ext cx="3637598" cy="3621986"/>
          </a:xfrm>
          <a:prstGeom prst="rect">
            <a:avLst/>
          </a:prstGeom>
        </p:spPr>
      </p:pic>
      <p:sp>
        <p:nvSpPr>
          <p:cNvPr id="8" name="Down Arrow 7"/>
          <p:cNvSpPr/>
          <p:nvPr/>
        </p:nvSpPr>
        <p:spPr>
          <a:xfrm>
            <a:off x="4114800" y="2438400"/>
            <a:ext cx="838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7798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8400" y="274638"/>
            <a:ext cx="2895600" cy="2011362"/>
          </a:xfrm>
        </p:spPr>
        <p:txBody>
          <a:bodyPr/>
          <a:lstStyle/>
          <a:p>
            <a:r>
              <a:rPr lang="en-US" sz="4000" dirty="0"/>
              <a:t>Tracing this Imperative-form program</a:t>
            </a:r>
          </a:p>
        </p:txBody>
      </p:sp>
      <p:pic>
        <p:nvPicPr>
          <p:cNvPr id="5" name="Picture 4"/>
          <p:cNvPicPr>
            <a:picLocks noChangeAspect="1"/>
          </p:cNvPicPr>
          <p:nvPr/>
        </p:nvPicPr>
        <p:blipFill>
          <a:blip r:embed="rId2"/>
          <a:stretch>
            <a:fillRect/>
          </a:stretch>
        </p:blipFill>
        <p:spPr>
          <a:xfrm>
            <a:off x="71088" y="99300"/>
            <a:ext cx="5415311" cy="6663450"/>
          </a:xfrm>
          <a:prstGeom prst="rect">
            <a:avLst/>
          </a:prstGeom>
        </p:spPr>
      </p:pic>
    </p:spTree>
    <p:extLst>
      <p:ext uri="{BB962C8B-B14F-4D97-AF65-F5344CB8AC3E}">
        <p14:creationId xmlns:p14="http://schemas.microsoft.com/office/powerpoint/2010/main" val="45929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8" y="219075"/>
            <a:ext cx="9077325" cy="641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144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endParaRPr lang="en-US" altLang="en-US"/>
          </a:p>
        </p:txBody>
      </p:sp>
      <p:pic>
        <p:nvPicPr>
          <p:cNvPr id="67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573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7411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endParaRPr lang="en-US" altLang="en-US"/>
          </a:p>
        </p:txBody>
      </p:sp>
      <p:pic>
        <p:nvPicPr>
          <p:cNvPr id="686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8839200" cy="685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7912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152400"/>
            <a:ext cx="8229600" cy="1143000"/>
          </a:xfrm>
        </p:spPr>
        <p:txBody>
          <a:bodyPr/>
          <a:lstStyle/>
          <a:p>
            <a:r>
              <a:rPr lang="en-US" altLang="en-US" dirty="0"/>
              <a:t>Where does this leave us?</a:t>
            </a:r>
          </a:p>
        </p:txBody>
      </p:sp>
      <p:sp>
        <p:nvSpPr>
          <p:cNvPr id="69635" name="Rectangle 3"/>
          <p:cNvSpPr>
            <a:spLocks noGrp="1" noChangeArrowheads="1"/>
          </p:cNvSpPr>
          <p:nvPr>
            <p:ph type="body" idx="1"/>
          </p:nvPr>
        </p:nvSpPr>
        <p:spPr>
          <a:xfrm>
            <a:off x="1066800" y="914400"/>
            <a:ext cx="7772400" cy="4648200"/>
          </a:xfrm>
        </p:spPr>
        <p:txBody>
          <a:bodyPr/>
          <a:lstStyle/>
          <a:p>
            <a:r>
              <a:rPr lang="en-US" altLang="en-US" dirty="0"/>
              <a:t>All we really need in order to implement things in this style:</a:t>
            </a:r>
          </a:p>
          <a:p>
            <a:pPr lvl="1"/>
            <a:r>
              <a:rPr lang="en-US" altLang="en-US" dirty="0"/>
              <a:t>implementations of the basic data types (numbers, lists, etc.) and prim-procs</a:t>
            </a:r>
          </a:p>
          <a:p>
            <a:pPr lvl="1"/>
            <a:r>
              <a:rPr lang="en-US" altLang="en-US" dirty="0"/>
              <a:t>record structures</a:t>
            </a:r>
          </a:p>
          <a:p>
            <a:pPr lvl="1"/>
            <a:r>
              <a:rPr lang="en-US" altLang="en-US" dirty="0"/>
              <a:t>variable assignment</a:t>
            </a:r>
          </a:p>
          <a:p>
            <a:pPr lvl="1"/>
            <a:r>
              <a:rPr lang="en-US" altLang="en-US" dirty="0"/>
              <a:t>if</a:t>
            </a:r>
          </a:p>
          <a:p>
            <a:pPr lvl="1"/>
            <a:r>
              <a:rPr lang="en-US" altLang="en-US" dirty="0"/>
              <a:t>go to</a:t>
            </a:r>
          </a:p>
          <a:p>
            <a:pPr lvl="1"/>
            <a:r>
              <a:rPr lang="en-US" altLang="en-US" dirty="0"/>
              <a:t>begin</a:t>
            </a:r>
          </a:p>
          <a:p>
            <a:r>
              <a:rPr lang="en-US" altLang="en-US" dirty="0"/>
              <a:t>Then we could implement our interpreter in almost any language.</a:t>
            </a:r>
          </a:p>
        </p:txBody>
      </p:sp>
    </p:spTree>
    <p:extLst>
      <p:ext uri="{BB962C8B-B14F-4D97-AF65-F5344CB8AC3E}">
        <p14:creationId xmlns:p14="http://schemas.microsoft.com/office/powerpoint/2010/main" val="389656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ltLang="en-US"/>
              <a:t>Exercise</a:t>
            </a:r>
          </a:p>
        </p:txBody>
      </p:sp>
      <p:sp>
        <p:nvSpPr>
          <p:cNvPr id="65539" name="Rectangle 3"/>
          <p:cNvSpPr>
            <a:spLocks noGrp="1" noChangeArrowheads="1"/>
          </p:cNvSpPr>
          <p:nvPr>
            <p:ph type="body" idx="1"/>
          </p:nvPr>
        </p:nvSpPr>
        <p:spPr>
          <a:xfrm>
            <a:off x="304800" y="1600200"/>
            <a:ext cx="8686800" cy="4525963"/>
          </a:xfrm>
        </p:spPr>
        <p:txBody>
          <a:bodyPr/>
          <a:lstStyle/>
          <a:p>
            <a:r>
              <a:rPr lang="en-US" altLang="en-US" dirty="0"/>
              <a:t>Start with another small piece of recursive code, and apply all of these transformations to get it into imperative form.</a:t>
            </a:r>
          </a:p>
          <a:p>
            <a:r>
              <a:rPr lang="en-US" altLang="en-US" dirty="0"/>
              <a:t>You may be asked to do this on the final exam.</a:t>
            </a:r>
          </a:p>
          <a:p>
            <a:r>
              <a:rPr lang="en-US" altLang="en-US" dirty="0"/>
              <a:t>One practice possibility:  </a:t>
            </a:r>
            <a:br>
              <a:rPr lang="en-US" altLang="en-US" dirty="0"/>
            </a:br>
            <a:r>
              <a:rPr lang="en-US" altLang="en-US" sz="2400" dirty="0"/>
              <a:t>Start with the code we wrote Days 31-32, transforming to data-structures continuations.</a:t>
            </a:r>
          </a:p>
        </p:txBody>
      </p:sp>
    </p:spTree>
    <p:extLst>
      <p:ext uri="{BB962C8B-B14F-4D97-AF65-F5344CB8AC3E}">
        <p14:creationId xmlns:p14="http://schemas.microsoft.com/office/powerpoint/2010/main" val="1587745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09600" y="228600"/>
            <a:ext cx="7772400" cy="457200"/>
          </a:xfrm>
        </p:spPr>
        <p:txBody>
          <a:bodyPr/>
          <a:lstStyle/>
          <a:p>
            <a:r>
              <a:rPr lang="en-US" sz="4000" dirty="0"/>
              <a:t>Another call/cc example</a:t>
            </a:r>
          </a:p>
        </p:txBody>
      </p:sp>
      <p:sp>
        <p:nvSpPr>
          <p:cNvPr id="94211" name="Rectangle 3"/>
          <p:cNvSpPr>
            <a:spLocks noGrp="1" noChangeArrowheads="1"/>
          </p:cNvSpPr>
          <p:nvPr>
            <p:ph type="body" idx="1"/>
          </p:nvPr>
        </p:nvSpPr>
        <p:spPr>
          <a:xfrm>
            <a:off x="381000" y="838200"/>
            <a:ext cx="8763000" cy="6019800"/>
          </a:xfrm>
        </p:spPr>
        <p:txBody>
          <a:bodyPr/>
          <a:lstStyle/>
          <a:p>
            <a:pPr>
              <a:lnSpc>
                <a:spcPct val="80000"/>
              </a:lnSpc>
              <a:spcBef>
                <a:spcPct val="5000"/>
              </a:spcBef>
              <a:buFontTx/>
              <a:buNone/>
            </a:pPr>
            <a:r>
              <a:rPr lang="en-US" sz="2800" dirty="0">
                <a:latin typeface="Courier New" pitchFamily="49" charset="0"/>
              </a:rPr>
              <a:t>&gt; </a:t>
            </a:r>
            <a:r>
              <a:rPr lang="en-US" sz="2800" b="1" dirty="0">
                <a:latin typeface="Courier New" pitchFamily="49" charset="0"/>
              </a:rPr>
              <a:t>(define </a:t>
            </a:r>
            <a:r>
              <a:rPr lang="en-US" sz="2800" b="1" dirty="0" err="1">
                <a:latin typeface="Courier New" pitchFamily="49" charset="0"/>
              </a:rPr>
              <a:t>abc</a:t>
            </a:r>
            <a:r>
              <a:rPr lang="en-US" sz="2800" b="1" dirty="0">
                <a:latin typeface="Courier New" pitchFamily="49" charset="0"/>
              </a:rPr>
              <a:t>)</a:t>
            </a:r>
          </a:p>
          <a:p>
            <a:pPr>
              <a:lnSpc>
                <a:spcPct val="80000"/>
              </a:lnSpc>
              <a:spcBef>
                <a:spcPct val="5000"/>
              </a:spcBef>
              <a:buFontTx/>
              <a:buNone/>
            </a:pPr>
            <a:r>
              <a:rPr lang="en-US" sz="2800" dirty="0">
                <a:latin typeface="Courier New" pitchFamily="49" charset="0"/>
              </a:rPr>
              <a:t>&gt; </a:t>
            </a:r>
            <a:r>
              <a:rPr lang="en-US" sz="2800" b="1" dirty="0">
                <a:latin typeface="Courier New" pitchFamily="49" charset="0"/>
              </a:rPr>
              <a:t>(define fact</a:t>
            </a:r>
          </a:p>
          <a:p>
            <a:pPr>
              <a:lnSpc>
                <a:spcPct val="80000"/>
              </a:lnSpc>
              <a:spcBef>
                <a:spcPct val="5000"/>
              </a:spcBef>
              <a:buFontTx/>
              <a:buNone/>
            </a:pPr>
            <a:r>
              <a:rPr lang="en-US" sz="2800" b="1" dirty="0">
                <a:latin typeface="Courier New" pitchFamily="49" charset="0"/>
              </a:rPr>
              <a:t>    (lambda (n)</a:t>
            </a:r>
          </a:p>
          <a:p>
            <a:pPr>
              <a:lnSpc>
                <a:spcPct val="80000"/>
              </a:lnSpc>
              <a:spcBef>
                <a:spcPct val="5000"/>
              </a:spcBef>
              <a:buFontTx/>
              <a:buNone/>
            </a:pPr>
            <a:r>
              <a:rPr lang="en-US" sz="2800" b="1" dirty="0">
                <a:latin typeface="Courier New" pitchFamily="49" charset="0"/>
              </a:rPr>
              <a:t>     (</a:t>
            </a:r>
            <a:r>
              <a:rPr lang="en-US" sz="2800" b="1" dirty="0" err="1">
                <a:latin typeface="Courier New" pitchFamily="49" charset="0"/>
              </a:rPr>
              <a:t>cond</a:t>
            </a:r>
            <a:r>
              <a:rPr lang="en-US" sz="2800" b="1" dirty="0">
                <a:latin typeface="Courier New" pitchFamily="49" charset="0"/>
              </a:rPr>
              <a:t>  [(= n 1)</a:t>
            </a:r>
          </a:p>
          <a:p>
            <a:pPr>
              <a:lnSpc>
                <a:spcPct val="80000"/>
              </a:lnSpc>
              <a:spcBef>
                <a:spcPct val="5000"/>
              </a:spcBef>
              <a:buFontTx/>
              <a:buNone/>
            </a:pPr>
            <a:r>
              <a:rPr lang="en-US" sz="2800" b="1" dirty="0">
                <a:latin typeface="Courier New" pitchFamily="49" charset="0"/>
              </a:rPr>
              <a:t>             (call/cc (lambda (k)</a:t>
            </a:r>
          </a:p>
          <a:p>
            <a:pPr>
              <a:lnSpc>
                <a:spcPct val="80000"/>
              </a:lnSpc>
              <a:spcBef>
                <a:spcPct val="5000"/>
              </a:spcBef>
              <a:buFontTx/>
              <a:buNone/>
            </a:pPr>
            <a:r>
              <a:rPr lang="en-US" sz="2800" b="1" dirty="0">
                <a:latin typeface="Courier New" pitchFamily="49" charset="0"/>
              </a:rPr>
              <a:t>                        (set! </a:t>
            </a:r>
            <a:r>
              <a:rPr lang="en-US" sz="2800" b="1" dirty="0" err="1">
                <a:latin typeface="Courier New" pitchFamily="49" charset="0"/>
              </a:rPr>
              <a:t>abc</a:t>
            </a:r>
            <a:r>
              <a:rPr lang="en-US" sz="2800" b="1" dirty="0">
                <a:latin typeface="Courier New" pitchFamily="49" charset="0"/>
              </a:rPr>
              <a:t> k)</a:t>
            </a:r>
          </a:p>
          <a:p>
            <a:pPr>
              <a:lnSpc>
                <a:spcPct val="80000"/>
              </a:lnSpc>
              <a:spcBef>
                <a:spcPct val="5000"/>
              </a:spcBef>
              <a:buFontTx/>
              <a:buNone/>
            </a:pPr>
            <a:r>
              <a:rPr lang="en-US" sz="2800" b="1" dirty="0">
                <a:latin typeface="Courier New" pitchFamily="49" charset="0"/>
              </a:rPr>
              <a:t>                        (k 1)))]</a:t>
            </a:r>
          </a:p>
          <a:p>
            <a:pPr>
              <a:lnSpc>
                <a:spcPct val="80000"/>
              </a:lnSpc>
              <a:spcBef>
                <a:spcPct val="5000"/>
              </a:spcBef>
              <a:buFontTx/>
              <a:buNone/>
            </a:pPr>
            <a:r>
              <a:rPr lang="en-US" sz="2800" b="1" dirty="0">
                <a:latin typeface="Courier New" pitchFamily="49" charset="0"/>
              </a:rPr>
              <a:t>            [else </a:t>
            </a:r>
          </a:p>
          <a:p>
            <a:pPr>
              <a:lnSpc>
                <a:spcPct val="80000"/>
              </a:lnSpc>
              <a:spcBef>
                <a:spcPct val="5000"/>
              </a:spcBef>
              <a:buFontTx/>
              <a:buNone/>
            </a:pPr>
            <a:r>
              <a:rPr lang="en-US" sz="2800" b="1" dirty="0">
                <a:latin typeface="Courier New" pitchFamily="49" charset="0"/>
              </a:rPr>
              <a:t>              (* n (fact (- n 1)))])))</a:t>
            </a:r>
          </a:p>
          <a:p>
            <a:pPr>
              <a:lnSpc>
                <a:spcPct val="80000"/>
              </a:lnSpc>
              <a:spcBef>
                <a:spcPct val="5000"/>
              </a:spcBef>
              <a:buFontTx/>
              <a:buNone/>
            </a:pPr>
            <a:endParaRPr lang="en-US" sz="2800" dirty="0">
              <a:latin typeface="Courier New" pitchFamily="49" charset="0"/>
            </a:endParaRPr>
          </a:p>
          <a:p>
            <a:pPr>
              <a:lnSpc>
                <a:spcPct val="80000"/>
              </a:lnSpc>
              <a:spcBef>
                <a:spcPct val="5000"/>
              </a:spcBef>
              <a:buFontTx/>
              <a:buNone/>
            </a:pPr>
            <a:r>
              <a:rPr lang="en-US" sz="2800" dirty="0">
                <a:latin typeface="Courier New" pitchFamily="49" charset="0"/>
              </a:rPr>
              <a:t>&gt; </a:t>
            </a:r>
            <a:r>
              <a:rPr lang="en-US" sz="2800" b="1" dirty="0">
                <a:latin typeface="Courier New" pitchFamily="49" charset="0"/>
              </a:rPr>
              <a:t>(fact 4)</a:t>
            </a:r>
          </a:p>
          <a:p>
            <a:pPr>
              <a:lnSpc>
                <a:spcPct val="80000"/>
              </a:lnSpc>
              <a:spcBef>
                <a:spcPct val="5000"/>
              </a:spcBef>
              <a:buFontTx/>
              <a:buNone/>
            </a:pPr>
            <a:r>
              <a:rPr lang="en-US" sz="2800" dirty="0">
                <a:latin typeface="Courier New" pitchFamily="49" charset="0"/>
              </a:rPr>
              <a:t>24</a:t>
            </a:r>
          </a:p>
          <a:p>
            <a:pPr>
              <a:lnSpc>
                <a:spcPct val="80000"/>
              </a:lnSpc>
              <a:spcBef>
                <a:spcPct val="5000"/>
              </a:spcBef>
              <a:buFontTx/>
              <a:buNone/>
            </a:pPr>
            <a:endParaRPr lang="en-US" sz="2800" dirty="0">
              <a:latin typeface="Courier New" pitchFamily="49" charset="0"/>
            </a:endParaRPr>
          </a:p>
          <a:p>
            <a:pPr>
              <a:lnSpc>
                <a:spcPct val="80000"/>
              </a:lnSpc>
              <a:spcBef>
                <a:spcPct val="5000"/>
              </a:spcBef>
              <a:buFontTx/>
              <a:buNone/>
            </a:pPr>
            <a:r>
              <a:rPr lang="en-US" sz="2800" dirty="0">
                <a:latin typeface="Courier New" pitchFamily="49" charset="0"/>
              </a:rPr>
              <a:t>&gt; </a:t>
            </a:r>
            <a:r>
              <a:rPr lang="en-US" sz="2800" b="1" dirty="0">
                <a:latin typeface="Courier New" pitchFamily="49" charset="0"/>
              </a:rPr>
              <a:t>(</a:t>
            </a:r>
            <a:r>
              <a:rPr lang="en-US" sz="2800" b="1" dirty="0" err="1">
                <a:latin typeface="Courier New" pitchFamily="49" charset="0"/>
              </a:rPr>
              <a:t>abc</a:t>
            </a:r>
            <a:r>
              <a:rPr lang="en-US" sz="2800" b="1" dirty="0">
                <a:latin typeface="Courier New" pitchFamily="49" charset="0"/>
              </a:rPr>
              <a:t> 2)</a:t>
            </a:r>
          </a:p>
          <a:p>
            <a:pPr>
              <a:lnSpc>
                <a:spcPct val="80000"/>
              </a:lnSpc>
              <a:spcBef>
                <a:spcPct val="5000"/>
              </a:spcBef>
              <a:buFontTx/>
              <a:buNone/>
            </a:pPr>
            <a:r>
              <a:rPr lang="en-US" sz="2800" dirty="0">
                <a:latin typeface="Courier New" pitchFamily="49" charset="0"/>
              </a:rPr>
              <a:t>48</a:t>
            </a:r>
          </a:p>
          <a:p>
            <a:pPr>
              <a:lnSpc>
                <a:spcPct val="80000"/>
              </a:lnSpc>
              <a:spcBef>
                <a:spcPct val="5000"/>
              </a:spcBef>
              <a:buFontTx/>
              <a:buNone/>
            </a:pPr>
            <a:endParaRPr lang="en-US" sz="2800" dirty="0">
              <a:latin typeface="Courier New" pitchFamily="49" charset="0"/>
            </a:endParaRPr>
          </a:p>
        </p:txBody>
      </p:sp>
    </p:spTree>
    <p:extLst>
      <p:ext uri="{BB962C8B-B14F-4D97-AF65-F5344CB8AC3E}">
        <p14:creationId xmlns:p14="http://schemas.microsoft.com/office/powerpoint/2010/main" val="314483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4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2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2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2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2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2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2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21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211">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4211">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4211">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42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8229600" cy="563562"/>
          </a:xfrm>
        </p:spPr>
        <p:txBody>
          <a:bodyPr/>
          <a:lstStyle/>
          <a:p>
            <a:pPr eaLnBrk="1" hangingPunct="1">
              <a:lnSpc>
                <a:spcPct val="95000"/>
              </a:lnSpc>
            </a:pPr>
            <a:r>
              <a:rPr lang="en-US" sz="4000" dirty="0"/>
              <a:t>Some PL Concepts</a:t>
            </a:r>
            <a:br>
              <a:rPr lang="en-US" sz="4000" dirty="0"/>
            </a:br>
            <a:r>
              <a:rPr lang="en-US" sz="4000" dirty="0"/>
              <a:t>a.k.a. final exam review list</a:t>
            </a:r>
          </a:p>
        </p:txBody>
      </p:sp>
      <p:sp>
        <p:nvSpPr>
          <p:cNvPr id="6147" name="Rectangle 4"/>
          <p:cNvSpPr>
            <a:spLocks noGrp="1" noChangeArrowheads="1"/>
          </p:cNvSpPr>
          <p:nvPr>
            <p:ph type="body" sz="half" idx="1"/>
          </p:nvPr>
        </p:nvSpPr>
        <p:spPr>
          <a:xfrm>
            <a:off x="228600" y="1219200"/>
            <a:ext cx="4267200" cy="5638800"/>
          </a:xfrm>
        </p:spPr>
        <p:txBody>
          <a:bodyPr/>
          <a:lstStyle/>
          <a:p>
            <a:pPr eaLnBrk="1" hangingPunct="1">
              <a:lnSpc>
                <a:spcPct val="80000"/>
              </a:lnSpc>
            </a:pPr>
            <a:r>
              <a:rPr lang="en-US" sz="2000" dirty="0"/>
              <a:t>binding (via lambda, let, letrec, named‑let)</a:t>
            </a:r>
          </a:p>
          <a:p>
            <a:pPr eaLnBrk="1" hangingPunct="1">
              <a:lnSpc>
                <a:spcPct val="80000"/>
              </a:lnSpc>
            </a:pPr>
            <a:r>
              <a:rPr lang="en-US" sz="2000" dirty="0"/>
              <a:t>variable‑arity procedure interface (lambda x ...)</a:t>
            </a:r>
          </a:p>
          <a:p>
            <a:pPr eaLnBrk="1" hangingPunct="1">
              <a:lnSpc>
                <a:spcPct val="80000"/>
              </a:lnSpc>
            </a:pPr>
            <a:r>
              <a:rPr lang="en-US" sz="2000" dirty="0"/>
              <a:t>syntactic extension  (e.g., let can be written in terms of lambda)</a:t>
            </a:r>
          </a:p>
          <a:p>
            <a:pPr eaLnBrk="1" hangingPunct="1">
              <a:lnSpc>
                <a:spcPct val="80000"/>
              </a:lnSpc>
            </a:pPr>
            <a:r>
              <a:rPr lang="en-US" sz="2000" dirty="0"/>
              <a:t>procedure vs syntactic form</a:t>
            </a:r>
          </a:p>
          <a:p>
            <a:pPr eaLnBrk="1" hangingPunct="1">
              <a:lnSpc>
                <a:spcPct val="80000"/>
              </a:lnSpc>
            </a:pPr>
            <a:r>
              <a:rPr lang="en-US" sz="2000" dirty="0"/>
              <a:t>predicate</a:t>
            </a:r>
          </a:p>
          <a:p>
            <a:pPr eaLnBrk="1" hangingPunct="1">
              <a:lnSpc>
                <a:spcPct val="80000"/>
              </a:lnSpc>
            </a:pPr>
            <a:r>
              <a:rPr lang="en-US" sz="2000" dirty="0"/>
              <a:t>application of a procedure</a:t>
            </a:r>
          </a:p>
          <a:p>
            <a:pPr eaLnBrk="1" hangingPunct="1">
              <a:lnSpc>
                <a:spcPct val="80000"/>
              </a:lnSpc>
            </a:pPr>
            <a:r>
              <a:rPr lang="en-US" sz="2000" dirty="0"/>
              <a:t>higher‑order procedure</a:t>
            </a:r>
          </a:p>
          <a:p>
            <a:pPr eaLnBrk="1" hangingPunct="1">
              <a:lnSpc>
                <a:spcPct val="80000"/>
              </a:lnSpc>
            </a:pPr>
            <a:r>
              <a:rPr lang="en-US" sz="2000" dirty="0"/>
              <a:t>read-eval-print-loop</a:t>
            </a:r>
          </a:p>
          <a:p>
            <a:pPr eaLnBrk="1" hangingPunct="1">
              <a:lnSpc>
                <a:spcPct val="80000"/>
              </a:lnSpc>
            </a:pPr>
            <a:r>
              <a:rPr lang="en-US" sz="2000" dirty="0"/>
              <a:t>lambda-calculus expressions</a:t>
            </a:r>
          </a:p>
          <a:p>
            <a:pPr eaLnBrk="1" hangingPunct="1">
              <a:lnSpc>
                <a:spcPct val="80000"/>
              </a:lnSpc>
            </a:pPr>
            <a:r>
              <a:rPr lang="en-US" sz="2000" dirty="0"/>
              <a:t>free variables</a:t>
            </a:r>
          </a:p>
          <a:p>
            <a:pPr eaLnBrk="1" hangingPunct="1">
              <a:lnSpc>
                <a:spcPct val="80000"/>
              </a:lnSpc>
            </a:pPr>
            <a:r>
              <a:rPr lang="en-US" sz="2000" dirty="0"/>
              <a:t>syntactic extension</a:t>
            </a:r>
          </a:p>
          <a:p>
            <a:pPr eaLnBrk="1" hangingPunct="1">
              <a:lnSpc>
                <a:spcPct val="80000"/>
              </a:lnSpc>
            </a:pPr>
            <a:r>
              <a:rPr lang="en-US" sz="2000" dirty="0"/>
              <a:t>abstract datatypes</a:t>
            </a:r>
          </a:p>
          <a:p>
            <a:pPr>
              <a:lnSpc>
                <a:spcPct val="90000"/>
              </a:lnSpc>
            </a:pPr>
            <a:r>
              <a:rPr lang="en-US" sz="2000" dirty="0">
                <a:solidFill>
                  <a:srgbClr val="FF0000"/>
                </a:solidFill>
              </a:rPr>
              <a:t>representation-independent code</a:t>
            </a:r>
          </a:p>
          <a:p>
            <a:pPr eaLnBrk="1" hangingPunct="1">
              <a:lnSpc>
                <a:spcPct val="80000"/>
              </a:lnSpc>
            </a:pPr>
            <a:endParaRPr lang="en-US" sz="2000" dirty="0"/>
          </a:p>
          <a:p>
            <a:pPr eaLnBrk="1" hangingPunct="1">
              <a:lnSpc>
                <a:spcPct val="80000"/>
              </a:lnSpc>
            </a:pPr>
            <a:endParaRPr lang="en-US" sz="2000" dirty="0"/>
          </a:p>
        </p:txBody>
      </p:sp>
      <p:sp>
        <p:nvSpPr>
          <p:cNvPr id="6148" name="Rectangle 5"/>
          <p:cNvSpPr>
            <a:spLocks noGrp="1" noChangeArrowheads="1"/>
          </p:cNvSpPr>
          <p:nvPr>
            <p:ph type="body" sz="half" idx="2"/>
          </p:nvPr>
        </p:nvSpPr>
        <p:spPr>
          <a:xfrm>
            <a:off x="4648200" y="1219200"/>
            <a:ext cx="4267200" cy="5337175"/>
          </a:xfrm>
        </p:spPr>
        <p:txBody>
          <a:bodyPr/>
          <a:lstStyle/>
          <a:p>
            <a:pPr eaLnBrk="1" hangingPunct="1">
              <a:lnSpc>
                <a:spcPct val="80000"/>
              </a:lnSpc>
              <a:spcBef>
                <a:spcPct val="30000"/>
              </a:spcBef>
            </a:pPr>
            <a:r>
              <a:rPr lang="en-US" sz="2000" dirty="0"/>
              <a:t>mapping a procedure over a list</a:t>
            </a:r>
          </a:p>
          <a:p>
            <a:pPr eaLnBrk="1" hangingPunct="1">
              <a:lnSpc>
                <a:spcPct val="80000"/>
              </a:lnSpc>
              <a:spcBef>
                <a:spcPct val="30000"/>
              </a:spcBef>
            </a:pPr>
            <a:r>
              <a:rPr lang="en-US" sz="2000" dirty="0"/>
              <a:t>dynamic vs static typing of variables.</a:t>
            </a:r>
          </a:p>
          <a:p>
            <a:pPr eaLnBrk="1" hangingPunct="1">
              <a:lnSpc>
                <a:spcPct val="80000"/>
              </a:lnSpc>
              <a:spcBef>
                <a:spcPct val="30000"/>
              </a:spcBef>
            </a:pPr>
            <a:r>
              <a:rPr lang="en-US" sz="2000" dirty="0"/>
              <a:t>vectors </a:t>
            </a:r>
            <a:r>
              <a:rPr lang="en-US" sz="2000" i="1" dirty="0"/>
              <a:t>vs</a:t>
            </a:r>
            <a:r>
              <a:rPr lang="en-US" sz="2000" dirty="0"/>
              <a:t> lists </a:t>
            </a:r>
          </a:p>
          <a:p>
            <a:pPr eaLnBrk="1" hangingPunct="1">
              <a:lnSpc>
                <a:spcPct val="80000"/>
              </a:lnSpc>
              <a:spcBef>
                <a:spcPct val="30000"/>
              </a:spcBef>
            </a:pPr>
            <a:r>
              <a:rPr lang="en-US" sz="2000" dirty="0"/>
              <a:t>sublist‑sharing </a:t>
            </a:r>
          </a:p>
          <a:p>
            <a:pPr eaLnBrk="1" hangingPunct="1">
              <a:lnSpc>
                <a:spcPct val="80000"/>
              </a:lnSpc>
              <a:spcBef>
                <a:spcPct val="30000"/>
              </a:spcBef>
            </a:pPr>
            <a:r>
              <a:rPr lang="en-US" sz="2000" dirty="0"/>
              <a:t>anonymous procedure</a:t>
            </a:r>
          </a:p>
          <a:p>
            <a:pPr eaLnBrk="1" hangingPunct="1">
              <a:lnSpc>
                <a:spcPct val="80000"/>
              </a:lnSpc>
              <a:spcBef>
                <a:spcPct val="30000"/>
              </a:spcBef>
            </a:pPr>
            <a:r>
              <a:rPr lang="en-US" sz="2000" dirty="0"/>
              <a:t>first‑class procedure</a:t>
            </a:r>
          </a:p>
          <a:p>
            <a:pPr eaLnBrk="1" hangingPunct="1">
              <a:lnSpc>
                <a:spcPct val="80000"/>
              </a:lnSpc>
              <a:spcBef>
                <a:spcPct val="30000"/>
              </a:spcBef>
            </a:pPr>
            <a:r>
              <a:rPr lang="en-US" sz="2000" dirty="0"/>
              <a:t>currying</a:t>
            </a:r>
          </a:p>
          <a:p>
            <a:pPr eaLnBrk="1" hangingPunct="1">
              <a:lnSpc>
                <a:spcPct val="80000"/>
              </a:lnSpc>
              <a:spcBef>
                <a:spcPct val="30000"/>
              </a:spcBef>
            </a:pPr>
            <a:r>
              <a:rPr lang="en-US" sz="2000" dirty="0"/>
              <a:t>short‑circuit evaluation</a:t>
            </a:r>
          </a:p>
          <a:p>
            <a:pPr eaLnBrk="1" hangingPunct="1">
              <a:lnSpc>
                <a:spcPct val="80000"/>
              </a:lnSpc>
              <a:spcBef>
                <a:spcPct val="30000"/>
              </a:spcBef>
            </a:pPr>
            <a:r>
              <a:rPr lang="en-US" sz="2000" dirty="0"/>
              <a:t>Backus‑Naur Form (BNF), a.k.a. context‑free grammars</a:t>
            </a:r>
          </a:p>
          <a:p>
            <a:pPr eaLnBrk="1" hangingPunct="1">
              <a:lnSpc>
                <a:spcPct val="80000"/>
              </a:lnSpc>
              <a:spcBef>
                <a:spcPct val="30000"/>
              </a:spcBef>
            </a:pPr>
            <a:r>
              <a:rPr lang="en-US" sz="2000" dirty="0"/>
              <a:t>Kleene star and plus</a:t>
            </a:r>
          </a:p>
          <a:p>
            <a:pPr eaLnBrk="1" hangingPunct="1">
              <a:lnSpc>
                <a:spcPct val="80000"/>
              </a:lnSpc>
              <a:spcBef>
                <a:spcPct val="30000"/>
              </a:spcBef>
            </a:pPr>
            <a:r>
              <a:rPr lang="en-US" sz="2000" dirty="0"/>
              <a:t>syntactic derivation from a BNF grammar</a:t>
            </a:r>
          </a:p>
          <a:p>
            <a:pPr>
              <a:lnSpc>
                <a:spcPct val="90000"/>
              </a:lnSpc>
            </a:pPr>
            <a:r>
              <a:rPr lang="en-US" sz="2000" dirty="0">
                <a:solidFill>
                  <a:srgbClr val="FF0000"/>
                </a:solidFill>
              </a:rPr>
              <a:t>multi-value returns </a:t>
            </a:r>
          </a:p>
          <a:p>
            <a:pPr>
              <a:lnSpc>
                <a:spcPct val="90000"/>
              </a:lnSpc>
            </a:pPr>
            <a:r>
              <a:rPr lang="en-US" sz="2000" dirty="0">
                <a:solidFill>
                  <a:srgbClr val="FF0000"/>
                </a:solidFill>
              </a:rPr>
              <a:t>receivers</a:t>
            </a:r>
          </a:p>
        </p:txBody>
      </p:sp>
    </p:spTree>
    <p:extLst>
      <p:ext uri="{BB962C8B-B14F-4D97-AF65-F5344CB8AC3E}">
        <p14:creationId xmlns:p14="http://schemas.microsoft.com/office/powerpoint/2010/main" val="42929107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8" name="Text Box 6"/>
          <p:cNvSpPr txBox="1">
            <a:spLocks noChangeArrowheads="1"/>
          </p:cNvSpPr>
          <p:nvPr/>
        </p:nvSpPr>
        <p:spPr bwMode="auto">
          <a:xfrm>
            <a:off x="1752600" y="4568825"/>
            <a:ext cx="6553200" cy="2289175"/>
          </a:xfrm>
          <a:prstGeom prst="rect">
            <a:avLst/>
          </a:prstGeom>
          <a:solidFill>
            <a:srgbClr val="75FFFF"/>
          </a:solidFill>
          <a:ln w="9525">
            <a:noFill/>
            <a:miter lim="800000"/>
            <a:headEnd/>
            <a:tailEnd/>
          </a:ln>
          <a:effectLst/>
        </p:spPr>
        <p:txBody>
          <a:bodyPr>
            <a:spAutoFit/>
          </a:bodyPr>
          <a:lstStyle/>
          <a:p>
            <a:r>
              <a:rPr lang="en-US" b="1">
                <a:solidFill>
                  <a:srgbClr val="FF3300"/>
                </a:solidFill>
                <a:latin typeface="Courier New" pitchFamily="49" charset="0"/>
              </a:rPr>
              <a:t>(define fact</a:t>
            </a:r>
          </a:p>
          <a:p>
            <a:r>
              <a:rPr lang="en-US" b="1">
                <a:solidFill>
                  <a:srgbClr val="FF3300"/>
                </a:solidFill>
                <a:latin typeface="Courier New" pitchFamily="49" charset="0"/>
              </a:rPr>
              <a:t>    (lambda (n)</a:t>
            </a:r>
          </a:p>
          <a:p>
            <a:r>
              <a:rPr lang="en-US" b="1">
                <a:solidFill>
                  <a:srgbClr val="FF3300"/>
                </a:solidFill>
                <a:latin typeface="Courier New" pitchFamily="49" charset="0"/>
              </a:rPr>
              <a:t>     (cond  [(= n 1)</a:t>
            </a:r>
          </a:p>
          <a:p>
            <a:r>
              <a:rPr lang="en-US" b="1">
                <a:solidFill>
                  <a:srgbClr val="FF3300"/>
                </a:solidFill>
                <a:latin typeface="Courier New" pitchFamily="49" charset="0"/>
              </a:rPr>
              <a:t>             (call/cc (lambda (k)</a:t>
            </a:r>
          </a:p>
          <a:p>
            <a:r>
              <a:rPr lang="en-US" b="1">
                <a:solidFill>
                  <a:srgbClr val="FF3300"/>
                </a:solidFill>
                <a:latin typeface="Courier New" pitchFamily="49" charset="0"/>
              </a:rPr>
              <a:t>                        (set! abc k)</a:t>
            </a:r>
          </a:p>
          <a:p>
            <a:r>
              <a:rPr lang="en-US" b="1">
                <a:solidFill>
                  <a:srgbClr val="FF3300"/>
                </a:solidFill>
                <a:latin typeface="Courier New" pitchFamily="49" charset="0"/>
              </a:rPr>
              <a:t>                        (k 1)))]</a:t>
            </a:r>
          </a:p>
          <a:p>
            <a:r>
              <a:rPr lang="en-US" b="1">
                <a:solidFill>
                  <a:srgbClr val="FF3300"/>
                </a:solidFill>
                <a:latin typeface="Courier New" pitchFamily="49" charset="0"/>
              </a:rPr>
              <a:t>            [else </a:t>
            </a:r>
          </a:p>
          <a:p>
            <a:r>
              <a:rPr lang="en-US" b="1">
                <a:solidFill>
                  <a:srgbClr val="FF3300"/>
                </a:solidFill>
                <a:latin typeface="Courier New" pitchFamily="49" charset="0"/>
              </a:rPr>
              <a:t>              (* n (fact (- n 1)))])))</a:t>
            </a:r>
          </a:p>
        </p:txBody>
      </p:sp>
      <p:sp>
        <p:nvSpPr>
          <p:cNvPr id="95234" name="Rectangle 2"/>
          <p:cNvSpPr>
            <a:spLocks noGrp="1" noChangeArrowheads="1"/>
          </p:cNvSpPr>
          <p:nvPr>
            <p:ph type="title"/>
          </p:nvPr>
        </p:nvSpPr>
        <p:spPr>
          <a:xfrm>
            <a:off x="0" y="0"/>
            <a:ext cx="9601200" cy="609600"/>
          </a:xfrm>
        </p:spPr>
        <p:txBody>
          <a:bodyPr/>
          <a:lstStyle/>
          <a:p>
            <a:r>
              <a:rPr lang="en-US" sz="4000" dirty="0"/>
              <a:t>More of the </a:t>
            </a:r>
            <a:r>
              <a:rPr lang="en-US" sz="4000" dirty="0">
                <a:latin typeface="Courier New" pitchFamily="49" charset="0"/>
              </a:rPr>
              <a:t>fact call/cc</a:t>
            </a:r>
            <a:r>
              <a:rPr lang="en-US" sz="4000" dirty="0"/>
              <a:t> example</a:t>
            </a:r>
          </a:p>
        </p:txBody>
      </p:sp>
      <p:sp>
        <p:nvSpPr>
          <p:cNvPr id="95235" name="Rectangle 3"/>
          <p:cNvSpPr>
            <a:spLocks noGrp="1" noChangeArrowheads="1"/>
          </p:cNvSpPr>
          <p:nvPr>
            <p:ph type="body" sz="half" idx="1"/>
          </p:nvPr>
        </p:nvSpPr>
        <p:spPr>
          <a:xfrm>
            <a:off x="304800" y="914400"/>
            <a:ext cx="3962400" cy="5638800"/>
          </a:xfrm>
          <a:noFill/>
        </p:spPr>
        <p:txBody>
          <a:bodyPr/>
          <a:lstStyle/>
          <a:p>
            <a:pPr>
              <a:lnSpc>
                <a:spcPct val="80000"/>
              </a:lnSpc>
              <a:buFontTx/>
              <a:buNone/>
            </a:pPr>
            <a:r>
              <a:rPr lang="en-US" sz="2400" dirty="0">
                <a:latin typeface="Courier New" pitchFamily="49" charset="0"/>
              </a:rPr>
              <a:t>&gt; </a:t>
            </a:r>
            <a:r>
              <a:rPr lang="en-US" sz="2400" b="1" dirty="0">
                <a:latin typeface="Courier New" pitchFamily="49" charset="0"/>
              </a:rPr>
              <a:t>(trace fact)</a:t>
            </a:r>
          </a:p>
          <a:p>
            <a:pPr>
              <a:lnSpc>
                <a:spcPct val="80000"/>
              </a:lnSpc>
              <a:buFontTx/>
              <a:buNone/>
            </a:pPr>
            <a:r>
              <a:rPr lang="en-US" sz="2400" dirty="0">
                <a:latin typeface="Courier New" pitchFamily="49" charset="0"/>
              </a:rPr>
              <a:t>(fact)</a:t>
            </a:r>
          </a:p>
          <a:p>
            <a:pPr>
              <a:lnSpc>
                <a:spcPct val="80000"/>
              </a:lnSpc>
              <a:buFontTx/>
              <a:buNone/>
            </a:pPr>
            <a:r>
              <a:rPr lang="en-US" sz="2400" dirty="0">
                <a:latin typeface="Courier New" pitchFamily="49" charset="0"/>
              </a:rPr>
              <a:t>&gt; </a:t>
            </a:r>
            <a:r>
              <a:rPr lang="en-US" sz="2400" b="1" dirty="0">
                <a:latin typeface="Courier New" pitchFamily="49" charset="0"/>
              </a:rPr>
              <a:t>(fact 6)</a:t>
            </a:r>
          </a:p>
          <a:p>
            <a:pPr>
              <a:lnSpc>
                <a:spcPct val="80000"/>
              </a:lnSpc>
              <a:buFontTx/>
              <a:buNone/>
            </a:pPr>
            <a:r>
              <a:rPr lang="en-US" sz="2400" dirty="0">
                <a:latin typeface="Courier New" pitchFamily="49" charset="0"/>
              </a:rPr>
              <a:t>|(fact 6)</a:t>
            </a:r>
          </a:p>
          <a:p>
            <a:pPr>
              <a:lnSpc>
                <a:spcPct val="80000"/>
              </a:lnSpc>
              <a:buFontTx/>
              <a:buNone/>
            </a:pPr>
            <a:r>
              <a:rPr lang="en-US" sz="2400" dirty="0">
                <a:latin typeface="Courier New" pitchFamily="49" charset="0"/>
              </a:rPr>
              <a:t>| (fact 5)</a:t>
            </a:r>
          </a:p>
          <a:p>
            <a:pPr>
              <a:lnSpc>
                <a:spcPct val="80000"/>
              </a:lnSpc>
              <a:buFontTx/>
              <a:buNone/>
            </a:pPr>
            <a:r>
              <a:rPr lang="en-US" sz="2400" dirty="0">
                <a:latin typeface="Courier New" pitchFamily="49" charset="0"/>
              </a:rPr>
              <a:t>| |(fact 4)</a:t>
            </a:r>
          </a:p>
          <a:p>
            <a:pPr>
              <a:lnSpc>
                <a:spcPct val="80000"/>
              </a:lnSpc>
              <a:buFontTx/>
              <a:buNone/>
            </a:pPr>
            <a:r>
              <a:rPr lang="en-US" sz="2400" dirty="0">
                <a:latin typeface="Courier New" pitchFamily="49" charset="0"/>
              </a:rPr>
              <a:t>| | (fact 3)</a:t>
            </a:r>
          </a:p>
          <a:p>
            <a:pPr>
              <a:lnSpc>
                <a:spcPct val="80000"/>
              </a:lnSpc>
              <a:buFontTx/>
              <a:buNone/>
            </a:pPr>
            <a:r>
              <a:rPr lang="en-US" sz="2400" dirty="0">
                <a:latin typeface="Courier New" pitchFamily="49" charset="0"/>
              </a:rPr>
              <a:t>| | |(fact 2)</a:t>
            </a:r>
          </a:p>
          <a:p>
            <a:pPr>
              <a:lnSpc>
                <a:spcPct val="80000"/>
              </a:lnSpc>
              <a:buFontTx/>
              <a:buNone/>
            </a:pPr>
            <a:r>
              <a:rPr lang="en-US" sz="2400" dirty="0">
                <a:latin typeface="Courier New" pitchFamily="49" charset="0"/>
              </a:rPr>
              <a:t>| | | (fact 1)</a:t>
            </a:r>
          </a:p>
          <a:p>
            <a:pPr>
              <a:lnSpc>
                <a:spcPct val="80000"/>
              </a:lnSpc>
              <a:buFontTx/>
              <a:buNone/>
            </a:pPr>
            <a:r>
              <a:rPr lang="en-US" sz="2400" dirty="0">
                <a:latin typeface="Courier New" pitchFamily="49" charset="0"/>
              </a:rPr>
              <a:t>| | | 1</a:t>
            </a:r>
          </a:p>
          <a:p>
            <a:pPr>
              <a:lnSpc>
                <a:spcPct val="80000"/>
              </a:lnSpc>
              <a:buFontTx/>
              <a:buNone/>
            </a:pPr>
            <a:r>
              <a:rPr lang="en-US" sz="2400" dirty="0">
                <a:latin typeface="Courier New" pitchFamily="49" charset="0"/>
              </a:rPr>
              <a:t>| | |2</a:t>
            </a:r>
          </a:p>
          <a:p>
            <a:pPr>
              <a:lnSpc>
                <a:spcPct val="80000"/>
              </a:lnSpc>
              <a:buFontTx/>
              <a:buNone/>
            </a:pPr>
            <a:r>
              <a:rPr lang="en-US" sz="2400" dirty="0">
                <a:latin typeface="Courier New" pitchFamily="49" charset="0"/>
              </a:rPr>
              <a:t>| | 6</a:t>
            </a:r>
          </a:p>
          <a:p>
            <a:pPr>
              <a:lnSpc>
                <a:spcPct val="80000"/>
              </a:lnSpc>
              <a:buFontTx/>
              <a:buNone/>
            </a:pPr>
            <a:r>
              <a:rPr lang="en-US" sz="2400" dirty="0">
                <a:latin typeface="Courier New" pitchFamily="49" charset="0"/>
              </a:rPr>
              <a:t>| |24</a:t>
            </a:r>
          </a:p>
          <a:p>
            <a:pPr>
              <a:lnSpc>
                <a:spcPct val="80000"/>
              </a:lnSpc>
              <a:buFontTx/>
              <a:buNone/>
            </a:pPr>
            <a:r>
              <a:rPr lang="en-US" sz="2400" dirty="0">
                <a:latin typeface="Courier New" pitchFamily="49" charset="0"/>
              </a:rPr>
              <a:t>| 120</a:t>
            </a:r>
          </a:p>
          <a:p>
            <a:pPr>
              <a:lnSpc>
                <a:spcPct val="80000"/>
              </a:lnSpc>
              <a:buFontTx/>
              <a:buNone/>
            </a:pPr>
            <a:r>
              <a:rPr lang="en-US" sz="2400" dirty="0">
                <a:latin typeface="Courier New" pitchFamily="49" charset="0"/>
              </a:rPr>
              <a:t>|720</a:t>
            </a:r>
          </a:p>
          <a:p>
            <a:pPr>
              <a:lnSpc>
                <a:spcPct val="80000"/>
              </a:lnSpc>
              <a:buFontTx/>
              <a:buNone/>
            </a:pPr>
            <a:r>
              <a:rPr lang="en-US" sz="2400" dirty="0">
                <a:latin typeface="Courier New" pitchFamily="49" charset="0"/>
              </a:rPr>
              <a:t>720</a:t>
            </a:r>
          </a:p>
          <a:p>
            <a:pPr>
              <a:lnSpc>
                <a:spcPct val="80000"/>
              </a:lnSpc>
              <a:buFontTx/>
              <a:buNone/>
            </a:pPr>
            <a:endParaRPr lang="en-US" sz="2400" dirty="0">
              <a:latin typeface="Courier New" pitchFamily="49" charset="0"/>
            </a:endParaRPr>
          </a:p>
        </p:txBody>
      </p:sp>
      <p:sp>
        <p:nvSpPr>
          <p:cNvPr id="95236" name="Rectangle 4"/>
          <p:cNvSpPr>
            <a:spLocks noGrp="1" noChangeArrowheads="1"/>
          </p:cNvSpPr>
          <p:nvPr>
            <p:ph type="body" sz="half" idx="2"/>
          </p:nvPr>
        </p:nvSpPr>
        <p:spPr>
          <a:xfrm>
            <a:off x="6553200" y="990600"/>
            <a:ext cx="2819400" cy="3657600"/>
          </a:xfrm>
          <a:noFill/>
        </p:spPr>
        <p:txBody>
          <a:bodyPr/>
          <a:lstStyle/>
          <a:p>
            <a:pPr>
              <a:buFontTx/>
              <a:buNone/>
            </a:pPr>
            <a:r>
              <a:rPr lang="en-US" sz="2400">
                <a:latin typeface="Courier New" pitchFamily="49" charset="0"/>
              </a:rPr>
              <a:t>&gt; </a:t>
            </a:r>
            <a:r>
              <a:rPr lang="en-US" sz="2400" b="1">
                <a:latin typeface="Courier New" pitchFamily="49" charset="0"/>
              </a:rPr>
              <a:t>(abc 11)</a:t>
            </a:r>
          </a:p>
          <a:p>
            <a:pPr>
              <a:buFontTx/>
              <a:buNone/>
            </a:pPr>
            <a:r>
              <a:rPr lang="en-US" sz="2400">
                <a:latin typeface="Courier New" pitchFamily="49" charset="0"/>
              </a:rPr>
              <a:t>| | | 11</a:t>
            </a:r>
          </a:p>
          <a:p>
            <a:pPr>
              <a:buFontTx/>
              <a:buNone/>
            </a:pPr>
            <a:r>
              <a:rPr lang="en-US" sz="2400">
                <a:latin typeface="Courier New" pitchFamily="49" charset="0"/>
              </a:rPr>
              <a:t>| | |22</a:t>
            </a:r>
          </a:p>
          <a:p>
            <a:pPr>
              <a:buFontTx/>
              <a:buNone/>
            </a:pPr>
            <a:r>
              <a:rPr lang="en-US" sz="2400">
                <a:latin typeface="Courier New" pitchFamily="49" charset="0"/>
              </a:rPr>
              <a:t>| | 66</a:t>
            </a:r>
          </a:p>
          <a:p>
            <a:pPr>
              <a:buFontTx/>
              <a:buNone/>
            </a:pPr>
            <a:r>
              <a:rPr lang="en-US" sz="2400">
                <a:latin typeface="Courier New" pitchFamily="49" charset="0"/>
              </a:rPr>
              <a:t>| |264</a:t>
            </a:r>
          </a:p>
          <a:p>
            <a:pPr>
              <a:buFontTx/>
              <a:buNone/>
            </a:pPr>
            <a:r>
              <a:rPr lang="en-US" sz="2400">
                <a:latin typeface="Courier New" pitchFamily="49" charset="0"/>
              </a:rPr>
              <a:t>| 1320</a:t>
            </a:r>
          </a:p>
          <a:p>
            <a:pPr>
              <a:buFontTx/>
              <a:buNone/>
            </a:pPr>
            <a:r>
              <a:rPr lang="en-US" sz="2400">
                <a:latin typeface="Courier New" pitchFamily="49" charset="0"/>
              </a:rPr>
              <a:t>|7920</a:t>
            </a:r>
          </a:p>
          <a:p>
            <a:pPr>
              <a:buFontTx/>
              <a:buNone/>
            </a:pPr>
            <a:r>
              <a:rPr lang="en-US" sz="2400">
                <a:latin typeface="Courier New" pitchFamily="49" charset="0"/>
              </a:rPr>
              <a:t>7920</a:t>
            </a:r>
          </a:p>
          <a:p>
            <a:pPr>
              <a:buFontTx/>
              <a:buNone/>
            </a:pPr>
            <a:endParaRPr lang="en-US" sz="2400">
              <a:latin typeface="Courier New" pitchFamily="49" charset="0"/>
            </a:endParaRPr>
          </a:p>
        </p:txBody>
      </p:sp>
      <p:sp>
        <p:nvSpPr>
          <p:cNvPr id="95237" name="Text Box 5"/>
          <p:cNvSpPr txBox="1">
            <a:spLocks noChangeArrowheads="1"/>
          </p:cNvSpPr>
          <p:nvPr/>
        </p:nvSpPr>
        <p:spPr bwMode="auto">
          <a:xfrm>
            <a:off x="3276600" y="685799"/>
            <a:ext cx="2819400" cy="2246769"/>
          </a:xfrm>
          <a:prstGeom prst="rect">
            <a:avLst/>
          </a:prstGeom>
          <a:noFill/>
          <a:ln w="19050">
            <a:solidFill>
              <a:srgbClr val="FF0000"/>
            </a:solidFill>
            <a:miter lim="800000"/>
            <a:headEnd/>
            <a:tailEnd/>
          </a:ln>
          <a:effectLst/>
        </p:spPr>
        <p:txBody>
          <a:bodyPr wrap="square">
            <a:spAutoFit/>
          </a:bodyPr>
          <a:lstStyle/>
          <a:p>
            <a:pPr>
              <a:spcBef>
                <a:spcPct val="50000"/>
              </a:spcBef>
            </a:pPr>
            <a:r>
              <a:rPr lang="en-US" sz="2000" dirty="0">
                <a:solidFill>
                  <a:srgbClr val="FF0000"/>
                </a:solidFill>
              </a:rPr>
              <a:t>Back to the café in Paris… </a:t>
            </a:r>
            <a:br>
              <a:rPr lang="en-US" sz="2000" dirty="0">
                <a:solidFill>
                  <a:srgbClr val="FF0000"/>
                </a:solidFill>
              </a:rPr>
            </a:br>
            <a:r>
              <a:rPr lang="en-US" sz="2000" dirty="0">
                <a:solidFill>
                  <a:srgbClr val="FF0000"/>
                </a:solidFill>
              </a:rPr>
              <a:t>the waiter may look a little older, we might be heavier, but we experience the same things as before.</a:t>
            </a:r>
          </a:p>
        </p:txBody>
      </p:sp>
    </p:spTree>
    <p:extLst>
      <p:ext uri="{BB962C8B-B14F-4D97-AF65-F5344CB8AC3E}">
        <p14:creationId xmlns:p14="http://schemas.microsoft.com/office/powerpoint/2010/main" val="1797794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2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2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2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23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23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23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523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523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5235">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5235">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5235">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5236">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5236">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5236">
                                            <p:txEl>
                                              <p:pRg st="2" end="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5236">
                                            <p:txEl>
                                              <p:pRg st="3" end="3"/>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5236">
                                            <p:txEl>
                                              <p:pRg st="4" end="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5236">
                                            <p:txEl>
                                              <p:pRg st="5" end="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5236">
                                            <p:txEl>
                                              <p:pRg st="6" end="6"/>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5236">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5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P spid="95236" grpId="0" build="p"/>
      <p:bldP spid="952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81000" y="152400"/>
            <a:ext cx="7086600" cy="762000"/>
          </a:xfrm>
        </p:spPr>
        <p:txBody>
          <a:bodyPr/>
          <a:lstStyle/>
          <a:p>
            <a:r>
              <a:rPr lang="en-US" dirty="0"/>
              <a:t>Engine intro</a:t>
            </a:r>
          </a:p>
        </p:txBody>
      </p:sp>
      <p:sp>
        <p:nvSpPr>
          <p:cNvPr id="73731" name="Rectangle 3"/>
          <p:cNvSpPr>
            <a:spLocks noGrp="1" noChangeArrowheads="1"/>
          </p:cNvSpPr>
          <p:nvPr>
            <p:ph type="body" idx="1"/>
          </p:nvPr>
        </p:nvSpPr>
        <p:spPr>
          <a:xfrm>
            <a:off x="0" y="914400"/>
            <a:ext cx="8915400" cy="5257800"/>
          </a:xfrm>
        </p:spPr>
        <p:txBody>
          <a:bodyPr/>
          <a:lstStyle/>
          <a:p>
            <a:r>
              <a:rPr lang="en-US" dirty="0"/>
              <a:t>See the engine-intro.ss file</a:t>
            </a:r>
          </a:p>
          <a:p>
            <a:r>
              <a:rPr lang="en-US" b="1" dirty="0"/>
              <a:t>Engines</a:t>
            </a:r>
            <a:r>
              <a:rPr lang="en-US" dirty="0"/>
              <a:t> abstract </a:t>
            </a:r>
            <a:r>
              <a:rPr lang="en-US" b="1" dirty="0">
                <a:solidFill>
                  <a:srgbClr val="FF3300"/>
                </a:solidFill>
              </a:rPr>
              <a:t>timed pre-emption</a:t>
            </a:r>
            <a:r>
              <a:rPr lang="en-US" dirty="0"/>
              <a:t>. </a:t>
            </a:r>
          </a:p>
          <a:p>
            <a:r>
              <a:rPr lang="en-US" dirty="0"/>
              <a:t>Introduced into Scheme by Haynes and Friedman </a:t>
            </a:r>
          </a:p>
          <a:p>
            <a:pPr lvl="1"/>
            <a:r>
              <a:rPr lang="en-US" dirty="0"/>
              <a:t>A simpler implementation by Dybvig and </a:t>
            </a:r>
            <a:r>
              <a:rPr lang="en-US" dirty="0" err="1"/>
              <a:t>Hieb</a:t>
            </a:r>
            <a:r>
              <a:rPr lang="en-US" dirty="0"/>
              <a:t> is built into </a:t>
            </a:r>
            <a:r>
              <a:rPr lang="en-US" i="1" dirty="0"/>
              <a:t>Chez</a:t>
            </a:r>
            <a:r>
              <a:rPr lang="en-US" dirty="0"/>
              <a:t> Scheme.</a:t>
            </a:r>
          </a:p>
          <a:p>
            <a:pPr lvl="2"/>
            <a:r>
              <a:rPr lang="en-US" dirty="0"/>
              <a:t>engines do not have to be Scheme built-ins, but can be  built using </a:t>
            </a:r>
            <a:r>
              <a:rPr lang="en-US" dirty="0">
                <a:latin typeface="Consolas" panose="020B0609020204030204" pitchFamily="49" charset="0"/>
                <a:cs typeface="Consolas" panose="020B0609020204030204" pitchFamily="49" charset="0"/>
              </a:rPr>
              <a:t>call/cc</a:t>
            </a:r>
            <a:r>
              <a:rPr lang="en-US" dirty="0"/>
              <a:t>.</a:t>
            </a:r>
          </a:p>
          <a:p>
            <a:pPr lvl="3"/>
            <a:r>
              <a:rPr lang="en-US" dirty="0"/>
              <a:t> Documented in TSPL (near the end of </a:t>
            </a:r>
            <a:r>
              <a:rPr lang="en-US" dirty="0">
                <a:hlinkClick r:id="rId2"/>
              </a:rPr>
              <a:t>http://www.scheme.com/tspl4/examples.html#./examples:h11</a:t>
            </a:r>
            <a:r>
              <a:rPr lang="en-US" dirty="0"/>
              <a:t> ). You should be able to use that code to make engines work in other Scheme environments.</a:t>
            </a:r>
          </a:p>
        </p:txBody>
      </p:sp>
    </p:spTree>
    <p:extLst>
      <p:ext uri="{BB962C8B-B14F-4D97-AF65-F5344CB8AC3E}">
        <p14:creationId xmlns:p14="http://schemas.microsoft.com/office/powerpoint/2010/main" val="2674718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How engines work</a:t>
            </a:r>
          </a:p>
        </p:txBody>
      </p:sp>
      <p:sp>
        <p:nvSpPr>
          <p:cNvPr id="74755" name="Rectangle 3"/>
          <p:cNvSpPr>
            <a:spLocks noGrp="1" noChangeArrowheads="1"/>
          </p:cNvSpPr>
          <p:nvPr>
            <p:ph type="body" idx="1"/>
          </p:nvPr>
        </p:nvSpPr>
        <p:spPr/>
        <p:txBody>
          <a:bodyPr/>
          <a:lstStyle/>
          <a:p>
            <a:pPr>
              <a:lnSpc>
                <a:spcPct val="90000"/>
              </a:lnSpc>
            </a:pPr>
            <a:r>
              <a:rPr lang="en-US" dirty="0">
                <a:latin typeface="Courier New" pitchFamily="49" charset="0"/>
              </a:rPr>
              <a:t>(make-engine </a:t>
            </a:r>
            <a:r>
              <a:rPr lang="en-US" dirty="0" err="1">
                <a:latin typeface="Courier New" pitchFamily="49" charset="0"/>
              </a:rPr>
              <a:t>thunk</a:t>
            </a:r>
            <a:r>
              <a:rPr lang="en-US" dirty="0">
                <a:latin typeface="Courier New" pitchFamily="49" charset="0"/>
              </a:rPr>
              <a:t>)</a:t>
            </a:r>
            <a:r>
              <a:rPr lang="en-US" dirty="0"/>
              <a:t> creates an engine that will, when applied to  three arguments</a:t>
            </a:r>
          </a:p>
          <a:p>
            <a:pPr lvl="1">
              <a:lnSpc>
                <a:spcPct val="90000"/>
              </a:lnSpc>
            </a:pPr>
            <a:r>
              <a:rPr lang="en-US" dirty="0"/>
              <a:t>activate a timer-interrupt mechanism and then</a:t>
            </a:r>
          </a:p>
          <a:p>
            <a:pPr lvl="1">
              <a:lnSpc>
                <a:spcPct val="90000"/>
              </a:lnSpc>
            </a:pPr>
            <a:r>
              <a:rPr lang="en-US" dirty="0"/>
              <a:t>evaluate the body of </a:t>
            </a:r>
            <a:r>
              <a:rPr lang="en-US" dirty="0" err="1">
                <a:latin typeface="Courier New" pitchFamily="49" charset="0"/>
              </a:rPr>
              <a:t>thunk</a:t>
            </a:r>
            <a:r>
              <a:rPr lang="en-US" dirty="0"/>
              <a:t>.  </a:t>
            </a:r>
          </a:p>
          <a:p>
            <a:pPr>
              <a:lnSpc>
                <a:spcPct val="90000"/>
              </a:lnSpc>
            </a:pPr>
            <a:r>
              <a:rPr lang="en-US" dirty="0"/>
              <a:t>A </a:t>
            </a:r>
            <a:r>
              <a:rPr lang="en-US" i="1" dirty="0" err="1"/>
              <a:t>thunk</a:t>
            </a:r>
            <a:r>
              <a:rPr lang="en-US" dirty="0"/>
              <a:t> is simply a procedure that takes no arguments</a:t>
            </a:r>
          </a:p>
        </p:txBody>
      </p:sp>
    </p:spTree>
    <p:extLst>
      <p:ext uri="{BB962C8B-B14F-4D97-AF65-F5344CB8AC3E}">
        <p14:creationId xmlns:p14="http://schemas.microsoft.com/office/powerpoint/2010/main" val="4284436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47738" y="427038"/>
            <a:ext cx="5737225" cy="930275"/>
          </a:xfrm>
        </p:spPr>
        <p:txBody>
          <a:bodyPr/>
          <a:lstStyle/>
          <a:p>
            <a:r>
              <a:rPr lang="en-US" sz="4000"/>
              <a:t>How Engines work</a:t>
            </a:r>
          </a:p>
        </p:txBody>
      </p:sp>
      <p:sp>
        <p:nvSpPr>
          <p:cNvPr id="80899" name="Rectangle 3"/>
          <p:cNvSpPr>
            <a:spLocks noGrp="1" noChangeArrowheads="1"/>
          </p:cNvSpPr>
          <p:nvPr>
            <p:ph type="body" idx="1"/>
          </p:nvPr>
        </p:nvSpPr>
        <p:spPr>
          <a:xfrm>
            <a:off x="0" y="1447800"/>
            <a:ext cx="8909050" cy="5410200"/>
          </a:xfrm>
        </p:spPr>
        <p:txBody>
          <a:bodyPr/>
          <a:lstStyle/>
          <a:p>
            <a:pPr>
              <a:lnSpc>
                <a:spcPct val="90000"/>
              </a:lnSpc>
            </a:pPr>
            <a:r>
              <a:rPr lang="en-US" sz="2400" dirty="0"/>
              <a:t>The three arguments passed  to an engine are:</a:t>
            </a:r>
          </a:p>
          <a:p>
            <a:pPr>
              <a:lnSpc>
                <a:spcPct val="90000"/>
              </a:lnSpc>
            </a:pPr>
            <a:r>
              <a:rPr lang="en-US" sz="2400" dirty="0">
                <a:solidFill>
                  <a:srgbClr val="FF0000"/>
                </a:solidFill>
              </a:rPr>
              <a:t>ticks:</a:t>
            </a:r>
            <a:r>
              <a:rPr lang="en-US" sz="2400" dirty="0"/>
              <a:t>   a positive integer specifying the amount of "fuel" given to the engine.</a:t>
            </a:r>
          </a:p>
          <a:p>
            <a:pPr>
              <a:lnSpc>
                <a:spcPct val="90000"/>
              </a:lnSpc>
            </a:pPr>
            <a:r>
              <a:rPr lang="en-US" sz="2400" dirty="0">
                <a:solidFill>
                  <a:srgbClr val="FF0000"/>
                </a:solidFill>
              </a:rPr>
              <a:t>complete:</a:t>
            </a:r>
            <a:r>
              <a:rPr lang="en-US" sz="2400" dirty="0"/>
              <a:t>  a procedure that specifies what to do if the evaluation of </a:t>
            </a:r>
            <a:r>
              <a:rPr lang="en-US" sz="2400" dirty="0">
                <a:latin typeface="Courier New" pitchFamily="49" charset="0"/>
              </a:rPr>
              <a:t>thunk</a:t>
            </a:r>
            <a:r>
              <a:rPr lang="en-US" sz="2400" dirty="0"/>
              <a:t> finishes before the fuel expires.  </a:t>
            </a:r>
          </a:p>
          <a:p>
            <a:pPr lvl="1">
              <a:lnSpc>
                <a:spcPct val="90000"/>
              </a:lnSpc>
            </a:pPr>
            <a:r>
              <a:rPr lang="en-US" sz="2400" dirty="0">
                <a:latin typeface="Courier New" pitchFamily="49" charset="0"/>
              </a:rPr>
              <a:t>complete</a:t>
            </a:r>
            <a:r>
              <a:rPr lang="en-US" sz="2400" dirty="0"/>
              <a:t> is a procedure of two arguments: amount of fuel "left over" and the result of the computation.</a:t>
            </a:r>
          </a:p>
          <a:p>
            <a:pPr>
              <a:lnSpc>
                <a:spcPct val="90000"/>
              </a:lnSpc>
            </a:pPr>
            <a:r>
              <a:rPr lang="en-US" sz="2400" dirty="0">
                <a:solidFill>
                  <a:srgbClr val="FF0000"/>
                </a:solidFill>
              </a:rPr>
              <a:t>expire:</a:t>
            </a:r>
            <a:r>
              <a:rPr lang="en-US" sz="2400" dirty="0"/>
              <a:t>  a one-argument procedure to be executed if the computation runs out of fuel before it completes.  </a:t>
            </a:r>
          </a:p>
          <a:p>
            <a:pPr lvl="1">
              <a:lnSpc>
                <a:spcPct val="90000"/>
              </a:lnSpc>
            </a:pPr>
            <a:r>
              <a:rPr lang="en-US" sz="2400" dirty="0"/>
              <a:t>The argument that will be passed to </a:t>
            </a:r>
            <a:r>
              <a:rPr lang="en-US" sz="2400" dirty="0">
                <a:latin typeface="Courier New" pitchFamily="49" charset="0"/>
              </a:rPr>
              <a:t>expire</a:t>
            </a:r>
            <a:r>
              <a:rPr lang="en-US" sz="2400" dirty="0"/>
              <a:t> is a new engine that can finish the computation from where it left off.</a:t>
            </a:r>
          </a:p>
        </p:txBody>
      </p:sp>
    </p:spTree>
    <p:extLst>
      <p:ext uri="{BB962C8B-B14F-4D97-AF65-F5344CB8AC3E}">
        <p14:creationId xmlns:p14="http://schemas.microsoft.com/office/powerpoint/2010/main" val="3372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089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274638"/>
            <a:ext cx="8229600" cy="735012"/>
          </a:xfrm>
        </p:spPr>
        <p:txBody>
          <a:bodyPr/>
          <a:lstStyle/>
          <a:p>
            <a:r>
              <a:rPr lang="en-US" sz="4000" dirty="0"/>
              <a:t>Example</a:t>
            </a:r>
          </a:p>
        </p:txBody>
      </p:sp>
      <p:sp>
        <p:nvSpPr>
          <p:cNvPr id="76803" name="Rectangle 3"/>
          <p:cNvSpPr>
            <a:spLocks noGrp="1" noChangeArrowheads="1"/>
          </p:cNvSpPr>
          <p:nvPr>
            <p:ph type="body" idx="1"/>
          </p:nvPr>
        </p:nvSpPr>
        <p:spPr>
          <a:xfrm>
            <a:off x="0" y="1066800"/>
            <a:ext cx="8686800" cy="5791200"/>
          </a:xfrm>
        </p:spPr>
        <p:txBody>
          <a:bodyPr/>
          <a:lstStyle/>
          <a:p>
            <a:pPr>
              <a:lnSpc>
                <a:spcPct val="80000"/>
              </a:lnSpc>
              <a:buFontTx/>
              <a:buNone/>
            </a:pPr>
            <a:r>
              <a:rPr lang="en-US" sz="2000" b="1" dirty="0">
                <a:latin typeface="Courier New" pitchFamily="49" charset="0"/>
              </a:rPr>
              <a:t>(define fib</a:t>
            </a:r>
          </a:p>
          <a:p>
            <a:pPr>
              <a:lnSpc>
                <a:spcPct val="80000"/>
              </a:lnSpc>
              <a:buFontTx/>
              <a:buNone/>
            </a:pPr>
            <a:r>
              <a:rPr lang="en-US" sz="2000" b="1" dirty="0">
                <a:latin typeface="Courier New" pitchFamily="49" charset="0"/>
              </a:rPr>
              <a:t>  (lambda (n)</a:t>
            </a:r>
          </a:p>
          <a:p>
            <a:pPr>
              <a:lnSpc>
                <a:spcPct val="80000"/>
              </a:lnSpc>
              <a:buFontTx/>
              <a:buNone/>
            </a:pPr>
            <a:r>
              <a:rPr lang="en-US" sz="2000" b="1" dirty="0">
                <a:latin typeface="Courier New" pitchFamily="49" charset="0"/>
              </a:rPr>
              <a:t>    (cond [(zero? n) 0]</a:t>
            </a:r>
          </a:p>
          <a:p>
            <a:pPr>
              <a:lnSpc>
                <a:spcPct val="80000"/>
              </a:lnSpc>
              <a:buFontTx/>
              <a:buNone/>
            </a:pPr>
            <a:r>
              <a:rPr lang="en-US" sz="2000" b="1" dirty="0">
                <a:latin typeface="Courier New" pitchFamily="49" charset="0"/>
              </a:rPr>
              <a:t>          [(= n 1) 1]</a:t>
            </a:r>
          </a:p>
          <a:p>
            <a:pPr>
              <a:lnSpc>
                <a:spcPct val="80000"/>
              </a:lnSpc>
              <a:buFontTx/>
              <a:buNone/>
            </a:pPr>
            <a:r>
              <a:rPr lang="en-US" sz="2000" b="1" dirty="0">
                <a:latin typeface="Courier New" pitchFamily="49" charset="0"/>
              </a:rPr>
              <a:t>          [else (+ (fib (- n 1)) </a:t>
            </a:r>
          </a:p>
          <a:p>
            <a:pPr>
              <a:lnSpc>
                <a:spcPct val="80000"/>
              </a:lnSpc>
              <a:buFontTx/>
              <a:buNone/>
            </a:pPr>
            <a:r>
              <a:rPr lang="en-US" sz="2000" b="1" dirty="0">
                <a:latin typeface="Courier New" pitchFamily="49" charset="0"/>
              </a:rPr>
              <a:t>                   (fib (- n 2)))])))</a:t>
            </a:r>
          </a:p>
          <a:p>
            <a:pPr>
              <a:lnSpc>
                <a:spcPct val="80000"/>
              </a:lnSpc>
              <a:buFontTx/>
              <a:buNone/>
            </a:pPr>
            <a:r>
              <a:rPr lang="en-US" sz="2000" b="1" dirty="0">
                <a:solidFill>
                  <a:srgbClr val="FF0000"/>
                </a:solidFill>
                <a:latin typeface="Courier New" pitchFamily="49" charset="0"/>
              </a:rPr>
              <a:t>(define engine-fib</a:t>
            </a:r>
          </a:p>
          <a:p>
            <a:pPr>
              <a:lnSpc>
                <a:spcPct val="80000"/>
              </a:lnSpc>
              <a:buFontTx/>
              <a:buNone/>
            </a:pPr>
            <a:r>
              <a:rPr lang="en-US" sz="2000" b="1" dirty="0">
                <a:solidFill>
                  <a:srgbClr val="FF0000"/>
                </a:solidFill>
                <a:latin typeface="Courier New" pitchFamily="49" charset="0"/>
              </a:rPr>
              <a:t>  (lambda (n)</a:t>
            </a:r>
          </a:p>
          <a:p>
            <a:pPr>
              <a:lnSpc>
                <a:spcPct val="80000"/>
              </a:lnSpc>
              <a:buFontTx/>
              <a:buNone/>
            </a:pPr>
            <a:r>
              <a:rPr lang="en-US" sz="2000" b="1" dirty="0">
                <a:solidFill>
                  <a:srgbClr val="FF0000"/>
                </a:solidFill>
                <a:latin typeface="Courier New" pitchFamily="49" charset="0"/>
              </a:rPr>
              <a:t>    (make-engine </a:t>
            </a:r>
          </a:p>
          <a:p>
            <a:pPr>
              <a:lnSpc>
                <a:spcPct val="80000"/>
              </a:lnSpc>
              <a:buFontTx/>
              <a:buNone/>
            </a:pPr>
            <a:r>
              <a:rPr lang="en-US" sz="2000" b="1" dirty="0">
                <a:solidFill>
                  <a:srgbClr val="FF0000"/>
                </a:solidFill>
                <a:latin typeface="Courier New" pitchFamily="49" charset="0"/>
              </a:rPr>
              <a:t>       (lambda () (fib n)))))</a:t>
            </a:r>
          </a:p>
          <a:p>
            <a:pPr>
              <a:lnSpc>
                <a:spcPct val="80000"/>
              </a:lnSpc>
              <a:buFontTx/>
              <a:buNone/>
            </a:pPr>
            <a:r>
              <a:rPr lang="en-US" sz="2000" dirty="0">
                <a:latin typeface="Courier New" pitchFamily="49" charset="0"/>
              </a:rPr>
              <a:t>&gt; </a:t>
            </a:r>
            <a:r>
              <a:rPr lang="en-US" sz="2000" b="1" dirty="0">
                <a:latin typeface="Courier New" pitchFamily="49" charset="0"/>
              </a:rPr>
              <a:t>(define eng (engine-fib 6))</a:t>
            </a:r>
          </a:p>
          <a:p>
            <a:pPr>
              <a:lnSpc>
                <a:spcPct val="80000"/>
              </a:lnSpc>
              <a:buFontTx/>
              <a:buNone/>
            </a:pPr>
            <a:r>
              <a:rPr lang="en-US" sz="2000" dirty="0">
                <a:latin typeface="Courier New" pitchFamily="49" charset="0"/>
              </a:rPr>
              <a:t>&gt; </a:t>
            </a:r>
            <a:r>
              <a:rPr lang="en-US" sz="2000" b="1" dirty="0">
                <a:latin typeface="Courier New" pitchFamily="49" charset="0"/>
              </a:rPr>
              <a:t>(eng 50 cons (lambda (new-eng) (set! eng new-eng)))</a:t>
            </a:r>
          </a:p>
          <a:p>
            <a:pPr>
              <a:lnSpc>
                <a:spcPct val="80000"/>
              </a:lnSpc>
              <a:buFontTx/>
              <a:buNone/>
            </a:pPr>
            <a:r>
              <a:rPr lang="en-US" sz="2000" dirty="0">
                <a:latin typeface="Courier New" pitchFamily="49" charset="0"/>
              </a:rPr>
              <a:t>&gt; </a:t>
            </a:r>
            <a:r>
              <a:rPr lang="en-US" sz="2000" b="1" dirty="0">
                <a:latin typeface="Courier New" pitchFamily="49" charset="0"/>
              </a:rPr>
              <a:t>(eng 50 cons (lambda (new-eng) (set! eng new-eng)))</a:t>
            </a:r>
          </a:p>
          <a:p>
            <a:pPr>
              <a:lnSpc>
                <a:spcPct val="80000"/>
              </a:lnSpc>
              <a:buFontTx/>
              <a:buNone/>
            </a:pPr>
            <a:r>
              <a:rPr lang="en-US" sz="2000" dirty="0">
                <a:latin typeface="Courier New" pitchFamily="49" charset="0"/>
              </a:rPr>
              <a:t>&gt; </a:t>
            </a:r>
            <a:r>
              <a:rPr lang="en-US" sz="2000" b="1" dirty="0">
                <a:latin typeface="Courier New" pitchFamily="49" charset="0"/>
              </a:rPr>
              <a:t>(eng 50 cons (lambda (new-eng) (set! eng new-eng)))</a:t>
            </a:r>
          </a:p>
          <a:p>
            <a:pPr>
              <a:lnSpc>
                <a:spcPct val="80000"/>
              </a:lnSpc>
              <a:buFontTx/>
              <a:buNone/>
            </a:pPr>
            <a:r>
              <a:rPr lang="en-US" sz="2000" dirty="0">
                <a:latin typeface="Courier New" pitchFamily="49" charset="0"/>
              </a:rPr>
              <a:t>&gt; </a:t>
            </a:r>
            <a:r>
              <a:rPr lang="en-US" sz="2000" b="1" dirty="0">
                <a:latin typeface="Courier New" pitchFamily="49" charset="0"/>
              </a:rPr>
              <a:t>(eng 50 cons (lambda (new-eng) (set! eng new-eng)))</a:t>
            </a:r>
          </a:p>
          <a:p>
            <a:pPr>
              <a:lnSpc>
                <a:spcPct val="80000"/>
              </a:lnSpc>
              <a:buFontTx/>
              <a:buNone/>
            </a:pPr>
            <a:r>
              <a:rPr lang="en-US" sz="2000" dirty="0">
                <a:latin typeface="Courier New" pitchFamily="49" charset="0"/>
              </a:rPr>
              <a:t>&gt; </a:t>
            </a:r>
            <a:r>
              <a:rPr lang="en-US" sz="2000" b="1" dirty="0">
                <a:latin typeface="Courier New" pitchFamily="49" charset="0"/>
              </a:rPr>
              <a:t>(eng 50 cons (lambda (new-eng) (set! eng new-eng)))</a:t>
            </a:r>
          </a:p>
          <a:p>
            <a:pPr>
              <a:lnSpc>
                <a:spcPct val="80000"/>
              </a:lnSpc>
              <a:buFontTx/>
              <a:buNone/>
            </a:pPr>
            <a:r>
              <a:rPr lang="en-US" sz="2000" dirty="0">
                <a:latin typeface="Courier New" pitchFamily="49" charset="0"/>
              </a:rPr>
              <a:t>(47 . 8)</a:t>
            </a:r>
          </a:p>
          <a:p>
            <a:pPr>
              <a:lnSpc>
                <a:spcPct val="80000"/>
              </a:lnSpc>
              <a:buFontTx/>
              <a:buNone/>
            </a:pPr>
            <a:endParaRPr lang="en-US" sz="2000" dirty="0">
              <a:latin typeface="Courier New" pitchFamily="49" charset="0"/>
            </a:endParaRPr>
          </a:p>
          <a:p>
            <a:pPr>
              <a:lnSpc>
                <a:spcPct val="80000"/>
              </a:lnSpc>
              <a:buFontTx/>
              <a:buNone/>
            </a:pPr>
            <a:endParaRPr lang="en-US" sz="2000" dirty="0">
              <a:latin typeface="Courier New" pitchFamily="49" charset="0"/>
            </a:endParaRPr>
          </a:p>
        </p:txBody>
      </p:sp>
      <p:sp>
        <p:nvSpPr>
          <p:cNvPr id="4" name="TextBox 3"/>
          <p:cNvSpPr txBox="1"/>
          <p:nvPr/>
        </p:nvSpPr>
        <p:spPr>
          <a:xfrm>
            <a:off x="5943600" y="838200"/>
            <a:ext cx="2819400" cy="3416320"/>
          </a:xfrm>
          <a:prstGeom prst="rect">
            <a:avLst/>
          </a:prstGeom>
          <a:noFill/>
          <a:ln w="34925">
            <a:solidFill>
              <a:srgbClr val="FF0000"/>
            </a:solidFill>
          </a:ln>
        </p:spPr>
        <p:txBody>
          <a:bodyPr wrap="square" rtlCol="0">
            <a:spAutoFit/>
          </a:bodyPr>
          <a:lstStyle/>
          <a:p>
            <a:r>
              <a:rPr lang="en-US" b="1" dirty="0"/>
              <a:t>Engine arguments:</a:t>
            </a:r>
          </a:p>
          <a:p>
            <a:r>
              <a:rPr lang="en-US" b="1" dirty="0">
                <a:solidFill>
                  <a:srgbClr val="FF0000"/>
                </a:solidFill>
              </a:rPr>
              <a:t>ticks </a:t>
            </a:r>
            <a:r>
              <a:rPr lang="en-US" dirty="0"/>
              <a:t>(initial  amount of fuel)</a:t>
            </a:r>
          </a:p>
          <a:p>
            <a:r>
              <a:rPr lang="en-US" dirty="0">
                <a:solidFill>
                  <a:srgbClr val="FF0000"/>
                </a:solidFill>
              </a:rPr>
              <a:t>complete</a:t>
            </a:r>
            <a:r>
              <a:rPr lang="en-US" dirty="0"/>
              <a:t> (receives # remaining ticks and answer if computation finishes)</a:t>
            </a:r>
          </a:p>
          <a:p>
            <a:r>
              <a:rPr lang="en-US" b="1" dirty="0">
                <a:solidFill>
                  <a:srgbClr val="FF0000"/>
                </a:solidFill>
              </a:rPr>
              <a:t>expire</a:t>
            </a:r>
            <a:r>
              <a:rPr lang="en-US" dirty="0"/>
              <a:t> (receives engine capable of completing the computation if fuel expires before computation finishes)</a:t>
            </a:r>
          </a:p>
        </p:txBody>
      </p:sp>
    </p:spTree>
    <p:extLst>
      <p:ext uri="{BB962C8B-B14F-4D97-AF65-F5344CB8AC3E}">
        <p14:creationId xmlns:p14="http://schemas.microsoft.com/office/powerpoint/2010/main" val="16126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8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8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8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80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80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8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8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80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80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80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680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80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680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6803">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680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Interlude</a:t>
            </a:r>
          </a:p>
        </p:txBody>
      </p:sp>
      <p:pic>
        <p:nvPicPr>
          <p:cNvPr id="4" name="Content Placeholder 3" descr="milk-squirter-image.jpg"/>
          <p:cNvPicPr>
            <a:picLocks noGrp="1" noChangeAspect="1"/>
          </p:cNvPicPr>
          <p:nvPr>
            <p:ph idx="1"/>
          </p:nvPr>
        </p:nvPicPr>
        <p:blipFill>
          <a:blip r:embed="rId2" cstate="print"/>
          <a:stretch>
            <a:fillRect/>
          </a:stretch>
        </p:blipFill>
        <p:spPr>
          <a:xfrm>
            <a:off x="228600" y="1524000"/>
            <a:ext cx="3236777" cy="4525963"/>
          </a:xfrm>
        </p:spPr>
      </p:pic>
      <p:pic>
        <p:nvPicPr>
          <p:cNvPr id="5" name="Picture 4" descr="milk-squirter-text.jpg"/>
          <p:cNvPicPr>
            <a:picLocks noChangeAspect="1"/>
          </p:cNvPicPr>
          <p:nvPr/>
        </p:nvPicPr>
        <p:blipFill>
          <a:blip r:embed="rId3" cstate="print"/>
          <a:stretch>
            <a:fillRect/>
          </a:stretch>
        </p:blipFill>
        <p:spPr>
          <a:xfrm>
            <a:off x="3552825" y="685800"/>
            <a:ext cx="5743575" cy="6162675"/>
          </a:xfrm>
          <a:prstGeom prst="rect">
            <a:avLst/>
          </a:prstGeom>
        </p:spPr>
      </p:pic>
      <p:sp>
        <p:nvSpPr>
          <p:cNvPr id="3" name="TextBox 2"/>
          <p:cNvSpPr txBox="1"/>
          <p:nvPr/>
        </p:nvSpPr>
        <p:spPr>
          <a:xfrm>
            <a:off x="228600" y="381000"/>
            <a:ext cx="2514600" cy="954107"/>
          </a:xfrm>
          <a:prstGeom prst="rect">
            <a:avLst/>
          </a:prstGeom>
          <a:noFill/>
        </p:spPr>
        <p:txBody>
          <a:bodyPr wrap="square" rtlCol="0">
            <a:spAutoFit/>
          </a:bodyPr>
          <a:lstStyle/>
          <a:p>
            <a:r>
              <a:rPr lang="en-US" sz="2800" dirty="0"/>
              <a:t>Note: It's </a:t>
            </a:r>
            <a:r>
              <a:rPr lang="en-US" sz="2800" i="1" dirty="0" err="1"/>
              <a:t>ilker</a:t>
            </a:r>
            <a:r>
              <a:rPr lang="en-US" sz="2800" dirty="0"/>
              <a:t>, not </a:t>
            </a:r>
            <a:r>
              <a:rPr lang="en-US" sz="2800" i="1" dirty="0"/>
              <a:t>liker</a:t>
            </a:r>
          </a:p>
        </p:txBody>
      </p:sp>
    </p:spTree>
    <p:extLst>
      <p:ext uri="{BB962C8B-B14F-4D97-AF65-F5344CB8AC3E}">
        <p14:creationId xmlns:p14="http://schemas.microsoft.com/office/powerpoint/2010/main" val="2607486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209800" y="381000"/>
            <a:ext cx="5334000" cy="381000"/>
          </a:xfrm>
        </p:spPr>
        <p:txBody>
          <a:bodyPr/>
          <a:lstStyle/>
          <a:p>
            <a:r>
              <a:rPr lang="en-US" sz="4000"/>
              <a:t>round robin example</a:t>
            </a:r>
          </a:p>
        </p:txBody>
      </p:sp>
      <p:sp>
        <p:nvSpPr>
          <p:cNvPr id="78851" name="Rectangle 3"/>
          <p:cNvSpPr>
            <a:spLocks noGrp="1" noChangeArrowheads="1"/>
          </p:cNvSpPr>
          <p:nvPr>
            <p:ph type="body" idx="1"/>
          </p:nvPr>
        </p:nvSpPr>
        <p:spPr>
          <a:xfrm>
            <a:off x="304800" y="1295400"/>
            <a:ext cx="8839200" cy="5562600"/>
          </a:xfrm>
        </p:spPr>
        <p:txBody>
          <a:bodyPr/>
          <a:lstStyle/>
          <a:p>
            <a:pPr>
              <a:lnSpc>
                <a:spcPct val="80000"/>
              </a:lnSpc>
              <a:buFontTx/>
              <a:buNone/>
            </a:pPr>
            <a:r>
              <a:rPr lang="en-US" sz="2000" b="1" dirty="0">
                <a:latin typeface="Courier New" pitchFamily="49" charset="0"/>
              </a:rPr>
              <a:t>(define round-robin</a:t>
            </a:r>
          </a:p>
          <a:p>
            <a:pPr>
              <a:lnSpc>
                <a:spcPct val="80000"/>
              </a:lnSpc>
              <a:buFontTx/>
              <a:buNone/>
            </a:pPr>
            <a:r>
              <a:rPr lang="en-US" sz="2000" b="1" dirty="0">
                <a:latin typeface="Courier New" pitchFamily="49" charset="0"/>
              </a:rPr>
              <a:t>  (let ([</a:t>
            </a:r>
            <a:r>
              <a:rPr lang="en-US" sz="2000" b="1" dirty="0" err="1">
                <a:latin typeface="Courier New" pitchFamily="49" charset="0"/>
              </a:rPr>
              <a:t>snoc</a:t>
            </a:r>
            <a:r>
              <a:rPr lang="en-US" sz="2000" b="1" dirty="0">
                <a:latin typeface="Courier New" pitchFamily="49" charset="0"/>
              </a:rPr>
              <a:t> (lambda (L x) (append L (list x)))])</a:t>
            </a:r>
          </a:p>
          <a:p>
            <a:pPr>
              <a:lnSpc>
                <a:spcPct val="80000"/>
              </a:lnSpc>
              <a:buFontTx/>
              <a:buNone/>
            </a:pPr>
            <a:r>
              <a:rPr lang="en-US" sz="2000" b="1" dirty="0">
                <a:latin typeface="Courier New" pitchFamily="49" charset="0"/>
              </a:rPr>
              <a:t>    (lambda (list-of-engines)</a:t>
            </a:r>
          </a:p>
          <a:p>
            <a:pPr>
              <a:lnSpc>
                <a:spcPct val="80000"/>
              </a:lnSpc>
              <a:buFontTx/>
              <a:buNone/>
            </a:pPr>
            <a:r>
              <a:rPr lang="en-US" sz="2000" b="1" dirty="0">
                <a:latin typeface="Courier New" pitchFamily="49" charset="0"/>
              </a:rPr>
              <a:t>      (if (null? list-of-engines)</a:t>
            </a:r>
          </a:p>
          <a:p>
            <a:pPr>
              <a:lnSpc>
                <a:spcPct val="80000"/>
              </a:lnSpc>
              <a:buFontTx/>
              <a:buNone/>
            </a:pPr>
            <a:r>
              <a:rPr lang="en-US" sz="2000" b="1" dirty="0">
                <a:latin typeface="Courier New" pitchFamily="49" charset="0"/>
              </a:rPr>
              <a:t>          '()</a:t>
            </a:r>
          </a:p>
          <a:p>
            <a:pPr>
              <a:lnSpc>
                <a:spcPct val="80000"/>
              </a:lnSpc>
              <a:buFontTx/>
              <a:buNone/>
            </a:pPr>
            <a:r>
              <a:rPr lang="en-US" sz="2000" b="1" dirty="0">
                <a:latin typeface="Courier New" pitchFamily="49" charset="0"/>
              </a:rPr>
              <a:t>          ((car list-of-engines) </a:t>
            </a:r>
            <a:r>
              <a:rPr lang="en-US" sz="1800" b="1" dirty="0">
                <a:solidFill>
                  <a:srgbClr val="FF0000"/>
                </a:solidFill>
                <a:latin typeface="Courier New" pitchFamily="49" charset="0"/>
              </a:rPr>
              <a:t>;run 1st engine in list.</a:t>
            </a:r>
          </a:p>
          <a:p>
            <a:pPr>
              <a:lnSpc>
                <a:spcPct val="80000"/>
              </a:lnSpc>
              <a:buFontTx/>
              <a:buNone/>
            </a:pPr>
            <a:r>
              <a:rPr lang="en-US" sz="2000" b="1" dirty="0">
                <a:latin typeface="Courier New" pitchFamily="49" charset="0"/>
              </a:rPr>
              <a:t>           1   </a:t>
            </a:r>
            <a:r>
              <a:rPr lang="en-US" sz="2000" b="1" dirty="0">
                <a:solidFill>
                  <a:srgbClr val="FF0000"/>
                </a:solidFill>
                <a:latin typeface="Courier New" pitchFamily="49" charset="0"/>
              </a:rPr>
              <a:t>; it's only allowed to run for one tick.</a:t>
            </a:r>
          </a:p>
          <a:p>
            <a:pPr>
              <a:lnSpc>
                <a:spcPct val="80000"/>
              </a:lnSpc>
              <a:buFontTx/>
              <a:buNone/>
            </a:pPr>
            <a:r>
              <a:rPr lang="en-US" sz="2000" b="1" dirty="0">
                <a:latin typeface="Courier New" pitchFamily="49" charset="0"/>
              </a:rPr>
              <a:t>           (lambda (ticks value)  </a:t>
            </a:r>
            <a:r>
              <a:rPr lang="en-US" sz="2000" b="1" dirty="0">
                <a:solidFill>
                  <a:srgbClr val="FF0000"/>
                </a:solidFill>
                <a:latin typeface="Courier New" pitchFamily="49" charset="0"/>
              </a:rPr>
              <a:t>; </a:t>
            </a:r>
            <a:r>
              <a:rPr lang="en-US" sz="2000" b="1" i="1" dirty="0">
                <a:solidFill>
                  <a:srgbClr val="FF0000"/>
                </a:solidFill>
                <a:latin typeface="Courier New" pitchFamily="49" charset="0"/>
              </a:rPr>
              <a:t>complete</a:t>
            </a:r>
            <a:r>
              <a:rPr lang="en-US" sz="2000" b="1" dirty="0">
                <a:solidFill>
                  <a:srgbClr val="FF0000"/>
                </a:solidFill>
                <a:latin typeface="Courier New" pitchFamily="49" charset="0"/>
              </a:rPr>
              <a:t> procedure</a:t>
            </a:r>
          </a:p>
          <a:p>
            <a:pPr>
              <a:lnSpc>
                <a:spcPct val="80000"/>
              </a:lnSpc>
              <a:buFontTx/>
              <a:buNone/>
            </a:pPr>
            <a:r>
              <a:rPr lang="en-US" sz="2000" b="1" dirty="0">
                <a:latin typeface="Courier New" pitchFamily="49" charset="0"/>
              </a:rPr>
              <a:t>             (cons value (round-robin </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cdr</a:t>
            </a:r>
            <a:r>
              <a:rPr lang="en-US" sz="2000" b="1" dirty="0">
                <a:latin typeface="Courier New" pitchFamily="49" charset="0"/>
              </a:rPr>
              <a:t> list-of-engines))))</a:t>
            </a:r>
          </a:p>
          <a:p>
            <a:pPr>
              <a:lnSpc>
                <a:spcPct val="80000"/>
              </a:lnSpc>
              <a:buFontTx/>
              <a:buNone/>
            </a:pPr>
            <a:r>
              <a:rPr lang="en-US" sz="2000" b="1" dirty="0">
                <a:latin typeface="Courier New" pitchFamily="49" charset="0"/>
              </a:rPr>
              <a:t>           (lambda (new-engine)   </a:t>
            </a:r>
            <a:r>
              <a:rPr lang="en-US" sz="2000" b="1" dirty="0">
                <a:solidFill>
                  <a:srgbClr val="FF0000"/>
                </a:solidFill>
                <a:latin typeface="Courier New" pitchFamily="49" charset="0"/>
              </a:rPr>
              <a:t>; </a:t>
            </a:r>
            <a:r>
              <a:rPr lang="en-US" sz="2000" b="1" i="1" dirty="0">
                <a:solidFill>
                  <a:srgbClr val="FF0000"/>
                </a:solidFill>
                <a:latin typeface="Courier New" pitchFamily="49" charset="0"/>
              </a:rPr>
              <a:t>expire</a:t>
            </a:r>
            <a:r>
              <a:rPr lang="en-US" sz="2000" b="1" dirty="0">
                <a:solidFill>
                  <a:srgbClr val="FF0000"/>
                </a:solidFill>
                <a:latin typeface="Courier New" pitchFamily="49" charset="0"/>
              </a:rPr>
              <a:t> procedure</a:t>
            </a:r>
          </a:p>
          <a:p>
            <a:pPr>
              <a:lnSpc>
                <a:spcPct val="80000"/>
              </a:lnSpc>
              <a:buFontTx/>
              <a:buNone/>
            </a:pPr>
            <a:r>
              <a:rPr lang="en-US" sz="2000" b="1" dirty="0">
                <a:latin typeface="Courier New" pitchFamily="49" charset="0"/>
              </a:rPr>
              <a:t>             (round-robin (</a:t>
            </a:r>
            <a:r>
              <a:rPr lang="en-US" sz="2000" b="1" dirty="0" err="1">
                <a:latin typeface="Courier New" pitchFamily="49" charset="0"/>
              </a:rPr>
              <a:t>snoc</a:t>
            </a:r>
            <a:r>
              <a:rPr lang="en-US" sz="2000" b="1" dirty="0">
                <a:latin typeface="Courier New" pitchFamily="49" charset="0"/>
              </a:rPr>
              <a:t> (</a:t>
            </a:r>
            <a:r>
              <a:rPr lang="en-US" sz="2000" b="1" dirty="0" err="1">
                <a:latin typeface="Courier New" pitchFamily="49" charset="0"/>
              </a:rPr>
              <a:t>cdr</a:t>
            </a:r>
            <a:r>
              <a:rPr lang="en-US" sz="2000" b="1" dirty="0">
                <a:latin typeface="Courier New" pitchFamily="49" charset="0"/>
              </a:rPr>
              <a:t> list-of-engines) </a:t>
            </a:r>
          </a:p>
          <a:p>
            <a:pPr>
              <a:lnSpc>
                <a:spcPct val="80000"/>
              </a:lnSpc>
              <a:buFontTx/>
              <a:buNone/>
            </a:pPr>
            <a:r>
              <a:rPr lang="en-US" sz="2000" b="1" dirty="0">
                <a:latin typeface="Courier New" pitchFamily="49" charset="0"/>
              </a:rPr>
              <a:t>                                 new-engine))))))))</a:t>
            </a:r>
          </a:p>
          <a:p>
            <a:pPr>
              <a:lnSpc>
                <a:spcPct val="80000"/>
              </a:lnSpc>
              <a:buFontTx/>
              <a:buNone/>
            </a:pPr>
            <a:r>
              <a:rPr lang="en-US" sz="2000" dirty="0">
                <a:latin typeface="Courier New" pitchFamily="49" charset="0"/>
              </a:rPr>
              <a:t>             </a:t>
            </a:r>
          </a:p>
          <a:p>
            <a:pPr>
              <a:lnSpc>
                <a:spcPct val="80000"/>
              </a:lnSpc>
              <a:buFontTx/>
              <a:buNone/>
            </a:pPr>
            <a:r>
              <a:rPr lang="en-US" sz="2000" dirty="0">
                <a:latin typeface="Courier New" pitchFamily="49" charset="0"/>
              </a:rPr>
              <a:t>&gt; </a:t>
            </a:r>
            <a:r>
              <a:rPr lang="en-US" sz="2000" b="1" dirty="0">
                <a:latin typeface="Courier New" pitchFamily="49" charset="0"/>
              </a:rPr>
              <a:t>(round-robin (map engine-fib </a:t>
            </a:r>
          </a:p>
          <a:p>
            <a:pPr>
              <a:lnSpc>
                <a:spcPct val="80000"/>
              </a:lnSpc>
              <a:buFontTx/>
              <a:buNone/>
            </a:pPr>
            <a:r>
              <a:rPr lang="en-US" sz="2000" b="1" dirty="0">
                <a:latin typeface="Courier New" pitchFamily="49" charset="0"/>
              </a:rPr>
              <a:t>                 '(3 7 11 4 12 9 1 6 10 8 2 5)))</a:t>
            </a:r>
          </a:p>
          <a:p>
            <a:pPr>
              <a:lnSpc>
                <a:spcPct val="80000"/>
              </a:lnSpc>
              <a:buFontTx/>
              <a:buNone/>
            </a:pPr>
            <a:endParaRPr lang="en-US" sz="2000" dirty="0">
              <a:latin typeface="Courier New" pitchFamily="49" charset="0"/>
            </a:endParaRPr>
          </a:p>
        </p:txBody>
      </p:sp>
      <p:sp>
        <p:nvSpPr>
          <p:cNvPr id="4" name="TextBox 3"/>
          <p:cNvSpPr txBox="1"/>
          <p:nvPr/>
        </p:nvSpPr>
        <p:spPr>
          <a:xfrm>
            <a:off x="381000" y="3200400"/>
            <a:ext cx="1524000" cy="1477328"/>
          </a:xfrm>
          <a:prstGeom prst="rect">
            <a:avLst/>
          </a:prstGeom>
          <a:noFill/>
          <a:ln w="34925">
            <a:solidFill>
              <a:srgbClr val="FF3300"/>
            </a:solidFill>
          </a:ln>
        </p:spPr>
        <p:txBody>
          <a:bodyPr wrap="square" rtlCol="0">
            <a:spAutoFit/>
          </a:bodyPr>
          <a:lstStyle/>
          <a:p>
            <a:r>
              <a:rPr lang="en-US" b="1" dirty="0"/>
              <a:t>Engine arguments:</a:t>
            </a:r>
          </a:p>
          <a:p>
            <a:r>
              <a:rPr lang="en-US" b="1" dirty="0">
                <a:solidFill>
                  <a:srgbClr val="FF0000"/>
                </a:solidFill>
              </a:rPr>
              <a:t>Ticks complete</a:t>
            </a:r>
            <a:endParaRPr lang="en-US" dirty="0"/>
          </a:p>
          <a:p>
            <a:r>
              <a:rPr lang="en-US" b="1" dirty="0">
                <a:solidFill>
                  <a:srgbClr val="FF0000"/>
                </a:solidFill>
              </a:rPr>
              <a:t>expire</a:t>
            </a:r>
            <a:endParaRPr lang="en-US" dirty="0"/>
          </a:p>
        </p:txBody>
      </p:sp>
    </p:spTree>
    <p:extLst>
      <p:ext uri="{BB962C8B-B14F-4D97-AF65-F5344CB8AC3E}">
        <p14:creationId xmlns:p14="http://schemas.microsoft.com/office/powerpoint/2010/main" val="289640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8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885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885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85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851">
                                            <p:txEl>
                                              <p:pRg st="11" end="1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8851">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8851">
                                            <p:txEl>
                                              <p:pRg st="13" end="1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88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2209800" y="381000"/>
            <a:ext cx="5334000" cy="381000"/>
          </a:xfrm>
        </p:spPr>
        <p:txBody>
          <a:bodyPr/>
          <a:lstStyle/>
          <a:p>
            <a:r>
              <a:rPr lang="en-US" sz="4000"/>
              <a:t>round robin example</a:t>
            </a:r>
          </a:p>
        </p:txBody>
      </p:sp>
      <p:sp>
        <p:nvSpPr>
          <p:cNvPr id="78851" name="Rectangle 3"/>
          <p:cNvSpPr>
            <a:spLocks noGrp="1" noChangeArrowheads="1"/>
          </p:cNvSpPr>
          <p:nvPr>
            <p:ph type="body" idx="1"/>
          </p:nvPr>
        </p:nvSpPr>
        <p:spPr>
          <a:xfrm>
            <a:off x="304800" y="1295400"/>
            <a:ext cx="8839200" cy="5562600"/>
          </a:xfrm>
        </p:spPr>
        <p:txBody>
          <a:bodyPr/>
          <a:lstStyle/>
          <a:p>
            <a:pPr>
              <a:lnSpc>
                <a:spcPct val="80000"/>
              </a:lnSpc>
              <a:buFontTx/>
              <a:buNone/>
            </a:pPr>
            <a:r>
              <a:rPr lang="en-US" sz="2000" b="1" dirty="0">
                <a:latin typeface="Courier New" pitchFamily="49" charset="0"/>
              </a:rPr>
              <a:t>(define round-robin</a:t>
            </a:r>
          </a:p>
          <a:p>
            <a:pPr>
              <a:lnSpc>
                <a:spcPct val="80000"/>
              </a:lnSpc>
              <a:buFontTx/>
              <a:buNone/>
            </a:pPr>
            <a:r>
              <a:rPr lang="en-US" sz="2000" b="1" dirty="0">
                <a:latin typeface="Courier New" pitchFamily="49" charset="0"/>
              </a:rPr>
              <a:t>  (let ([</a:t>
            </a:r>
            <a:r>
              <a:rPr lang="en-US" sz="2000" b="1" dirty="0" err="1">
                <a:latin typeface="Courier New" pitchFamily="49" charset="0"/>
              </a:rPr>
              <a:t>snoc</a:t>
            </a:r>
            <a:r>
              <a:rPr lang="en-US" sz="2000" b="1" dirty="0">
                <a:latin typeface="Courier New" pitchFamily="49" charset="0"/>
              </a:rPr>
              <a:t> (lambda (L x) (append L (list x)))])</a:t>
            </a:r>
          </a:p>
          <a:p>
            <a:pPr>
              <a:lnSpc>
                <a:spcPct val="80000"/>
              </a:lnSpc>
              <a:buFontTx/>
              <a:buNone/>
            </a:pPr>
            <a:r>
              <a:rPr lang="en-US" sz="2000" b="1" dirty="0">
                <a:latin typeface="Courier New" pitchFamily="49" charset="0"/>
              </a:rPr>
              <a:t>    (lambda (list-of-engines)</a:t>
            </a:r>
          </a:p>
          <a:p>
            <a:pPr>
              <a:lnSpc>
                <a:spcPct val="80000"/>
              </a:lnSpc>
              <a:buFontTx/>
              <a:buNone/>
            </a:pPr>
            <a:r>
              <a:rPr lang="en-US" sz="2000" b="1" dirty="0">
                <a:latin typeface="Courier New" pitchFamily="49" charset="0"/>
              </a:rPr>
              <a:t>      (if (null? list-of-engines)</a:t>
            </a:r>
          </a:p>
          <a:p>
            <a:pPr>
              <a:lnSpc>
                <a:spcPct val="80000"/>
              </a:lnSpc>
              <a:buFontTx/>
              <a:buNone/>
            </a:pPr>
            <a:r>
              <a:rPr lang="en-US" sz="2000" b="1" dirty="0">
                <a:latin typeface="Courier New" pitchFamily="49" charset="0"/>
              </a:rPr>
              <a:t>          '()</a:t>
            </a:r>
          </a:p>
          <a:p>
            <a:pPr>
              <a:lnSpc>
                <a:spcPct val="80000"/>
              </a:lnSpc>
              <a:buFontTx/>
              <a:buNone/>
            </a:pPr>
            <a:r>
              <a:rPr lang="en-US" sz="2000" b="1" dirty="0">
                <a:latin typeface="Courier New" pitchFamily="49" charset="0"/>
              </a:rPr>
              <a:t>          ((car list-of-engines) </a:t>
            </a:r>
            <a:r>
              <a:rPr lang="en-US" sz="1800" b="1" dirty="0">
                <a:solidFill>
                  <a:srgbClr val="FF0000"/>
                </a:solidFill>
                <a:latin typeface="Courier New" pitchFamily="49" charset="0"/>
              </a:rPr>
              <a:t>;run 1st engine in list.</a:t>
            </a:r>
          </a:p>
          <a:p>
            <a:pPr>
              <a:lnSpc>
                <a:spcPct val="80000"/>
              </a:lnSpc>
              <a:buFontTx/>
              <a:buNone/>
            </a:pPr>
            <a:r>
              <a:rPr lang="en-US" sz="2000" b="1" dirty="0">
                <a:latin typeface="Courier New" pitchFamily="49" charset="0"/>
              </a:rPr>
              <a:t>           1   </a:t>
            </a:r>
            <a:r>
              <a:rPr lang="en-US" sz="2000" b="1" dirty="0">
                <a:solidFill>
                  <a:srgbClr val="FF0000"/>
                </a:solidFill>
                <a:latin typeface="Courier New" pitchFamily="49" charset="0"/>
              </a:rPr>
              <a:t>; it's only allowed to run for one tick.</a:t>
            </a:r>
          </a:p>
          <a:p>
            <a:pPr>
              <a:lnSpc>
                <a:spcPct val="80000"/>
              </a:lnSpc>
              <a:buFontTx/>
              <a:buNone/>
            </a:pPr>
            <a:r>
              <a:rPr lang="en-US" sz="2000" b="1" dirty="0">
                <a:latin typeface="Courier New" pitchFamily="49" charset="0"/>
              </a:rPr>
              <a:t>           (lambda (ticks value)  </a:t>
            </a:r>
            <a:r>
              <a:rPr lang="en-US" sz="2000" b="1" dirty="0">
                <a:solidFill>
                  <a:srgbClr val="FF0000"/>
                </a:solidFill>
                <a:latin typeface="Courier New" pitchFamily="49" charset="0"/>
              </a:rPr>
              <a:t>; complete procedure</a:t>
            </a:r>
          </a:p>
          <a:p>
            <a:pPr>
              <a:lnSpc>
                <a:spcPct val="80000"/>
              </a:lnSpc>
              <a:buFontTx/>
              <a:buNone/>
            </a:pPr>
            <a:r>
              <a:rPr lang="en-US" sz="2000" b="1" dirty="0">
                <a:latin typeface="Courier New" pitchFamily="49" charset="0"/>
              </a:rPr>
              <a:t>             (cons value (round-robin </a:t>
            </a:r>
            <a:br>
              <a:rPr lang="en-US" sz="2000" b="1" dirty="0">
                <a:latin typeface="Courier New" pitchFamily="49" charset="0"/>
              </a:rPr>
            </a:br>
            <a:r>
              <a:rPr lang="en-US" sz="2000" b="1" dirty="0">
                <a:latin typeface="Courier New" pitchFamily="49" charset="0"/>
              </a:rPr>
              <a:t>                        (</a:t>
            </a:r>
            <a:r>
              <a:rPr lang="en-US" sz="2000" b="1" dirty="0" err="1">
                <a:latin typeface="Courier New" pitchFamily="49" charset="0"/>
              </a:rPr>
              <a:t>cdr</a:t>
            </a:r>
            <a:r>
              <a:rPr lang="en-US" sz="2000" b="1" dirty="0">
                <a:latin typeface="Courier New" pitchFamily="49" charset="0"/>
              </a:rPr>
              <a:t> list-of-engines))))</a:t>
            </a:r>
          </a:p>
          <a:p>
            <a:pPr>
              <a:lnSpc>
                <a:spcPct val="80000"/>
              </a:lnSpc>
              <a:buFontTx/>
              <a:buNone/>
            </a:pPr>
            <a:r>
              <a:rPr lang="en-US" sz="2000" b="1" dirty="0">
                <a:latin typeface="Courier New" pitchFamily="49" charset="0"/>
              </a:rPr>
              <a:t>           (lambda (new-engine)   </a:t>
            </a:r>
            <a:r>
              <a:rPr lang="en-US" sz="2000" b="1" dirty="0">
                <a:solidFill>
                  <a:srgbClr val="FF0000"/>
                </a:solidFill>
                <a:latin typeface="Courier New" pitchFamily="49" charset="0"/>
              </a:rPr>
              <a:t>; expire procedure</a:t>
            </a:r>
          </a:p>
          <a:p>
            <a:pPr>
              <a:lnSpc>
                <a:spcPct val="80000"/>
              </a:lnSpc>
              <a:buFontTx/>
              <a:buNone/>
            </a:pPr>
            <a:r>
              <a:rPr lang="en-US" sz="2000" b="1" dirty="0">
                <a:latin typeface="Courier New" pitchFamily="49" charset="0"/>
              </a:rPr>
              <a:t>             (round-robin (</a:t>
            </a:r>
            <a:r>
              <a:rPr lang="en-US" sz="2000" b="1" dirty="0" err="1">
                <a:latin typeface="Courier New" pitchFamily="49" charset="0"/>
              </a:rPr>
              <a:t>snoc</a:t>
            </a:r>
            <a:r>
              <a:rPr lang="en-US" sz="2000" b="1" dirty="0">
                <a:latin typeface="Courier New" pitchFamily="49" charset="0"/>
              </a:rPr>
              <a:t> (</a:t>
            </a:r>
            <a:r>
              <a:rPr lang="en-US" sz="2000" b="1" dirty="0" err="1">
                <a:latin typeface="Courier New" pitchFamily="49" charset="0"/>
              </a:rPr>
              <a:t>cdr</a:t>
            </a:r>
            <a:r>
              <a:rPr lang="en-US" sz="2000" b="1" dirty="0">
                <a:latin typeface="Courier New" pitchFamily="49" charset="0"/>
              </a:rPr>
              <a:t> list-of-engines) </a:t>
            </a:r>
          </a:p>
          <a:p>
            <a:pPr>
              <a:lnSpc>
                <a:spcPct val="80000"/>
              </a:lnSpc>
              <a:buFontTx/>
              <a:buNone/>
            </a:pPr>
            <a:r>
              <a:rPr lang="en-US" sz="2000" b="1" dirty="0">
                <a:latin typeface="Courier New" pitchFamily="49" charset="0"/>
              </a:rPr>
              <a:t>                                 new-engine))))))))</a:t>
            </a:r>
          </a:p>
          <a:p>
            <a:pPr>
              <a:lnSpc>
                <a:spcPct val="80000"/>
              </a:lnSpc>
              <a:buFontTx/>
              <a:buNone/>
            </a:pPr>
            <a:r>
              <a:rPr lang="en-US" sz="2000" dirty="0">
                <a:latin typeface="Courier New" pitchFamily="49" charset="0"/>
              </a:rPr>
              <a:t>             </a:t>
            </a:r>
          </a:p>
          <a:p>
            <a:pPr>
              <a:lnSpc>
                <a:spcPct val="80000"/>
              </a:lnSpc>
              <a:buFontTx/>
              <a:buNone/>
            </a:pPr>
            <a:r>
              <a:rPr lang="en-US" sz="2000" dirty="0">
                <a:latin typeface="Courier New" pitchFamily="49" charset="0"/>
              </a:rPr>
              <a:t>&gt; </a:t>
            </a:r>
            <a:r>
              <a:rPr lang="en-US" sz="2000" b="1" dirty="0">
                <a:latin typeface="Courier New" pitchFamily="49" charset="0"/>
              </a:rPr>
              <a:t>(round-robin (map engine-fib </a:t>
            </a:r>
          </a:p>
          <a:p>
            <a:pPr>
              <a:lnSpc>
                <a:spcPct val="80000"/>
              </a:lnSpc>
              <a:buFontTx/>
              <a:buNone/>
            </a:pPr>
            <a:r>
              <a:rPr lang="en-US" sz="2000" b="1" dirty="0">
                <a:latin typeface="Courier New" pitchFamily="49" charset="0"/>
              </a:rPr>
              <a:t>                 '(3 7 11 4 12 9 1 6 10 8 2 5)))</a:t>
            </a:r>
          </a:p>
          <a:p>
            <a:pPr>
              <a:lnSpc>
                <a:spcPct val="80000"/>
              </a:lnSpc>
              <a:buFontTx/>
              <a:buNone/>
            </a:pPr>
            <a:r>
              <a:rPr lang="en-US" sz="2000" dirty="0">
                <a:latin typeface="Courier New" pitchFamily="49" charset="0"/>
              </a:rPr>
              <a:t>(1 1 2 3 5 8 13 21 34 55 89 144)</a:t>
            </a:r>
          </a:p>
        </p:txBody>
      </p:sp>
      <p:sp>
        <p:nvSpPr>
          <p:cNvPr id="4" name="TextBox 3"/>
          <p:cNvSpPr txBox="1"/>
          <p:nvPr/>
        </p:nvSpPr>
        <p:spPr>
          <a:xfrm>
            <a:off x="381000" y="3200400"/>
            <a:ext cx="1524000" cy="1477328"/>
          </a:xfrm>
          <a:prstGeom prst="rect">
            <a:avLst/>
          </a:prstGeom>
          <a:noFill/>
          <a:ln w="34925">
            <a:solidFill>
              <a:srgbClr val="FF3300"/>
            </a:solidFill>
          </a:ln>
        </p:spPr>
        <p:txBody>
          <a:bodyPr wrap="square" rtlCol="0">
            <a:spAutoFit/>
          </a:bodyPr>
          <a:lstStyle/>
          <a:p>
            <a:r>
              <a:rPr lang="en-US" b="1" dirty="0"/>
              <a:t>Engine arguments:</a:t>
            </a:r>
          </a:p>
          <a:p>
            <a:r>
              <a:rPr lang="en-US" b="1" dirty="0">
                <a:solidFill>
                  <a:srgbClr val="FF0000"/>
                </a:solidFill>
              </a:rPr>
              <a:t>Ticks complete</a:t>
            </a:r>
            <a:endParaRPr lang="en-US" dirty="0"/>
          </a:p>
          <a:p>
            <a:r>
              <a:rPr lang="en-US" b="1" dirty="0">
                <a:solidFill>
                  <a:srgbClr val="FF0000"/>
                </a:solidFill>
              </a:rPr>
              <a:t>expire</a:t>
            </a:r>
            <a:endParaRPr lang="en-US" dirty="0"/>
          </a:p>
        </p:txBody>
      </p:sp>
    </p:spTree>
    <p:extLst>
      <p:ext uri="{BB962C8B-B14F-4D97-AF65-F5344CB8AC3E}">
        <p14:creationId xmlns:p14="http://schemas.microsoft.com/office/powerpoint/2010/main" val="2732025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A more complex example</a:t>
            </a:r>
          </a:p>
        </p:txBody>
      </p:sp>
      <p:sp>
        <p:nvSpPr>
          <p:cNvPr id="79875" name="Rectangle 3"/>
          <p:cNvSpPr>
            <a:spLocks noGrp="1" noChangeArrowheads="1"/>
          </p:cNvSpPr>
          <p:nvPr>
            <p:ph type="body" idx="1"/>
          </p:nvPr>
        </p:nvSpPr>
        <p:spPr/>
        <p:txBody>
          <a:bodyPr/>
          <a:lstStyle/>
          <a:p>
            <a:r>
              <a:rPr lang="en-US"/>
              <a:t>Simulating a multi-tasking operating system.</a:t>
            </a:r>
          </a:p>
        </p:txBody>
      </p:sp>
    </p:spTree>
    <p:extLst>
      <p:ext uri="{BB962C8B-B14F-4D97-AF65-F5344CB8AC3E}">
        <p14:creationId xmlns:p14="http://schemas.microsoft.com/office/powerpoint/2010/main" val="34170770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Text Box 4"/>
          <p:cNvSpPr txBox="1">
            <a:spLocks noChangeArrowheads="1"/>
          </p:cNvSpPr>
          <p:nvPr/>
        </p:nvSpPr>
        <p:spPr bwMode="auto">
          <a:xfrm>
            <a:off x="152400" y="228600"/>
            <a:ext cx="8763000" cy="6944978"/>
          </a:xfrm>
          <a:prstGeom prst="rect">
            <a:avLst/>
          </a:prstGeom>
          <a:noFill/>
          <a:ln w="9525">
            <a:noFill/>
            <a:miter lim="800000"/>
            <a:headEnd/>
            <a:tailEnd/>
          </a:ln>
          <a:effectLst/>
        </p:spPr>
        <p:txBody>
          <a:bodyPr>
            <a:spAutoFit/>
          </a:bodyPr>
          <a:lstStyle/>
          <a:p>
            <a:pPr>
              <a:lnSpc>
                <a:spcPct val="90000"/>
              </a:lnSpc>
            </a:pPr>
            <a:r>
              <a:rPr lang="en-US" sz="1600" b="1" dirty="0">
                <a:latin typeface="Courier New" pitchFamily="49" charset="0"/>
              </a:rPr>
              <a:t>;          Simulating a multi-tasking operating system</a:t>
            </a:r>
          </a:p>
          <a:p>
            <a:pPr>
              <a:lnSpc>
                <a:spcPct val="90000"/>
              </a:lnSpc>
            </a:pPr>
            <a:endParaRPr lang="en-US" sz="1000" b="1" dirty="0">
              <a:latin typeface="Courier New" pitchFamily="49" charset="0"/>
            </a:endParaRPr>
          </a:p>
          <a:p>
            <a:pPr>
              <a:lnSpc>
                <a:spcPct val="90000"/>
              </a:lnSpc>
            </a:pPr>
            <a:r>
              <a:rPr lang="en-US" sz="1600" b="1" dirty="0">
                <a:latin typeface="Courier New" pitchFamily="49" charset="0"/>
              </a:rPr>
              <a:t>(load "queue.ss")</a:t>
            </a:r>
          </a:p>
          <a:p>
            <a:pPr>
              <a:lnSpc>
                <a:spcPct val="90000"/>
              </a:lnSpc>
            </a:pPr>
            <a:endParaRPr lang="en-US" sz="1000" b="1" dirty="0">
              <a:latin typeface="Courier New" pitchFamily="49" charset="0"/>
            </a:endParaRPr>
          </a:p>
          <a:p>
            <a:pPr>
              <a:lnSpc>
                <a:spcPct val="90000"/>
              </a:lnSpc>
            </a:pPr>
            <a:r>
              <a:rPr lang="en-US" sz="1600" b="1" dirty="0">
                <a:latin typeface="Courier New" pitchFamily="49" charset="0"/>
              </a:rPr>
              <a:t>(define time-slice (lambda () (add1 (random 100))))</a:t>
            </a:r>
          </a:p>
          <a:p>
            <a:pPr>
              <a:lnSpc>
                <a:spcPct val="90000"/>
              </a:lnSpc>
            </a:pPr>
            <a:endParaRPr lang="en-US" sz="1000" b="1" dirty="0">
              <a:latin typeface="Courier New" pitchFamily="49" charset="0"/>
            </a:endParaRPr>
          </a:p>
          <a:p>
            <a:pPr>
              <a:lnSpc>
                <a:spcPct val="90000"/>
              </a:lnSpc>
            </a:pPr>
            <a:r>
              <a:rPr lang="en-US" sz="1600" b="1" dirty="0">
                <a:latin typeface="Courier New" pitchFamily="49" charset="0"/>
              </a:rPr>
              <a:t>(define kernel</a:t>
            </a:r>
          </a:p>
          <a:p>
            <a:pPr>
              <a:lnSpc>
                <a:spcPct val="90000"/>
              </a:lnSpc>
            </a:pPr>
            <a:r>
              <a:rPr lang="en-US" sz="1600" b="1" dirty="0">
                <a:latin typeface="Courier New" pitchFamily="49" charset="0"/>
              </a:rPr>
              <a:t>  (lambda (proc)</a:t>
            </a:r>
          </a:p>
          <a:p>
            <a:pPr>
              <a:lnSpc>
                <a:spcPct val="90000"/>
              </a:lnSpc>
            </a:pPr>
            <a:r>
              <a:rPr lang="en-US" sz="1600" b="1" dirty="0">
                <a:latin typeface="Courier New" pitchFamily="49" charset="0"/>
              </a:rPr>
              <a:t>     (define ready-queue (make-queue))</a:t>
            </a:r>
          </a:p>
          <a:p>
            <a:pPr>
              <a:lnSpc>
                <a:spcPct val="90000"/>
              </a:lnSpc>
            </a:pPr>
            <a:r>
              <a:rPr lang="en-US" sz="1600" b="1" dirty="0">
                <a:latin typeface="Courier New" pitchFamily="49" charset="0"/>
              </a:rPr>
              <a:t>     (define start</a:t>
            </a:r>
          </a:p>
          <a:p>
            <a:pPr>
              <a:lnSpc>
                <a:spcPct val="90000"/>
              </a:lnSpc>
            </a:pPr>
            <a:r>
              <a:rPr lang="en-US" sz="1600" b="1" dirty="0">
                <a:latin typeface="Courier New" pitchFamily="49" charset="0"/>
              </a:rPr>
              <a:t>       (lambda (proc)</a:t>
            </a:r>
          </a:p>
          <a:p>
            <a:pPr>
              <a:lnSpc>
                <a:spcPct val="90000"/>
              </a:lnSpc>
            </a:pPr>
            <a:r>
              <a:rPr lang="en-US" sz="1600" b="1" dirty="0">
                <a:latin typeface="Courier New" pitchFamily="49" charset="0"/>
              </a:rPr>
              <a:t>          (</a:t>
            </a:r>
            <a:r>
              <a:rPr lang="en-US" sz="1600" b="1" dirty="0" err="1">
                <a:latin typeface="Courier New" pitchFamily="49" charset="0"/>
              </a:rPr>
              <a:t>enqueue</a:t>
            </a:r>
            <a:r>
              <a:rPr lang="en-US" sz="1600" b="1" dirty="0">
                <a:latin typeface="Courier New" pitchFamily="49" charset="0"/>
              </a:rPr>
              <a:t> (make-engine (lambda () (proc trap)))</a:t>
            </a:r>
          </a:p>
          <a:p>
            <a:pPr>
              <a:lnSpc>
                <a:spcPct val="90000"/>
              </a:lnSpc>
            </a:pPr>
            <a:r>
              <a:rPr lang="en-US" sz="1600" b="1" dirty="0">
                <a:latin typeface="Courier New" pitchFamily="49" charset="0"/>
              </a:rPr>
              <a:t>                   ready-queue)))</a:t>
            </a:r>
          </a:p>
          <a:p>
            <a:pPr>
              <a:lnSpc>
                <a:spcPct val="90000"/>
              </a:lnSpc>
            </a:pPr>
            <a:r>
              <a:rPr lang="en-US" sz="1600" b="1" dirty="0">
                <a:latin typeface="Courier New" pitchFamily="49" charset="0"/>
              </a:rPr>
              <a:t>     (define restart</a:t>
            </a:r>
          </a:p>
          <a:p>
            <a:pPr>
              <a:lnSpc>
                <a:spcPct val="90000"/>
              </a:lnSpc>
            </a:pPr>
            <a:r>
              <a:rPr lang="en-US" sz="1600" b="1" dirty="0">
                <a:latin typeface="Courier New" pitchFamily="49" charset="0"/>
              </a:rPr>
              <a:t>        (lambda (k v)</a:t>
            </a:r>
          </a:p>
          <a:p>
            <a:pPr>
              <a:lnSpc>
                <a:spcPct val="90000"/>
              </a:lnSpc>
            </a:pPr>
            <a:r>
              <a:rPr lang="en-US" sz="1600" b="1" dirty="0">
                <a:latin typeface="Courier New" pitchFamily="49" charset="0"/>
              </a:rPr>
              <a:t>           (</a:t>
            </a:r>
            <a:r>
              <a:rPr lang="en-US" sz="1600" b="1" dirty="0" err="1">
                <a:latin typeface="Courier New" pitchFamily="49" charset="0"/>
              </a:rPr>
              <a:t>enqueue</a:t>
            </a:r>
            <a:r>
              <a:rPr lang="en-US" sz="1600" b="1" dirty="0">
                <a:latin typeface="Courier New" pitchFamily="49" charset="0"/>
              </a:rPr>
              <a:t> (make-engine (lambda () (k v))) </a:t>
            </a:r>
          </a:p>
          <a:p>
            <a:pPr>
              <a:lnSpc>
                <a:spcPct val="90000"/>
              </a:lnSpc>
            </a:pPr>
            <a:r>
              <a:rPr lang="en-US" sz="1600" b="1" dirty="0">
                <a:latin typeface="Courier New" pitchFamily="49" charset="0"/>
              </a:rPr>
              <a:t>                    ready-queue)))</a:t>
            </a:r>
          </a:p>
          <a:p>
            <a:pPr>
              <a:lnSpc>
                <a:spcPct val="90000"/>
              </a:lnSpc>
            </a:pPr>
            <a:r>
              <a:rPr lang="en-US" sz="1600" b="1" dirty="0">
                <a:latin typeface="Courier New" pitchFamily="49" charset="0"/>
              </a:rPr>
              <a:t>     (define trap</a:t>
            </a:r>
          </a:p>
          <a:p>
            <a:pPr>
              <a:lnSpc>
                <a:spcPct val="90000"/>
              </a:lnSpc>
            </a:pPr>
            <a:r>
              <a:rPr lang="en-US" sz="1600" b="1" dirty="0">
                <a:latin typeface="Courier New" pitchFamily="49" charset="0"/>
              </a:rPr>
              <a:t>         (lambda (</a:t>
            </a:r>
            <a:r>
              <a:rPr lang="en-US" sz="1600" b="1" dirty="0" err="1">
                <a:latin typeface="Courier New" pitchFamily="49" charset="0"/>
              </a:rPr>
              <a:t>msg</a:t>
            </a:r>
            <a:r>
              <a:rPr lang="en-US" sz="1600" b="1" dirty="0">
                <a:latin typeface="Courier New" pitchFamily="49" charset="0"/>
              </a:rPr>
              <a:t> </a:t>
            </a:r>
            <a:r>
              <a:rPr lang="en-US" sz="1600" b="1" dirty="0" err="1">
                <a:latin typeface="Courier New" pitchFamily="49" charset="0"/>
              </a:rPr>
              <a:t>arg</a:t>
            </a:r>
            <a:r>
              <a:rPr lang="en-US" sz="1600" b="1" dirty="0">
                <a:latin typeface="Courier New" pitchFamily="49" charset="0"/>
              </a:rPr>
              <a:t>)</a:t>
            </a:r>
          </a:p>
          <a:p>
            <a:pPr>
              <a:lnSpc>
                <a:spcPct val="90000"/>
              </a:lnSpc>
            </a:pPr>
            <a:r>
              <a:rPr lang="en-US" sz="1600" b="1" dirty="0">
                <a:latin typeface="Courier New" pitchFamily="49" charset="0"/>
              </a:rPr>
              <a:t>           (call/cc</a:t>
            </a:r>
          </a:p>
          <a:p>
            <a:pPr>
              <a:lnSpc>
                <a:spcPct val="90000"/>
              </a:lnSpc>
            </a:pPr>
            <a:r>
              <a:rPr lang="en-US" sz="1600" b="1" dirty="0">
                <a:latin typeface="Courier New" pitchFamily="49" charset="0"/>
              </a:rPr>
              <a:t>             (lambda (k)</a:t>
            </a:r>
          </a:p>
          <a:p>
            <a:pPr>
              <a:lnSpc>
                <a:spcPct val="90000"/>
              </a:lnSpc>
            </a:pPr>
            <a:r>
              <a:rPr lang="en-US" sz="1600" b="1" dirty="0">
                <a:latin typeface="Courier New" pitchFamily="49" charset="0"/>
              </a:rPr>
              <a:t>                (engine-return</a:t>
            </a:r>
          </a:p>
          <a:p>
            <a:pPr>
              <a:lnSpc>
                <a:spcPct val="90000"/>
              </a:lnSpc>
            </a:pPr>
            <a:r>
              <a:rPr lang="en-US" sz="1600" b="1" dirty="0">
                <a:latin typeface="Courier New" pitchFamily="49" charset="0"/>
              </a:rPr>
              <a:t>                  (lambda ()</a:t>
            </a:r>
          </a:p>
          <a:p>
            <a:pPr>
              <a:lnSpc>
                <a:spcPct val="90000"/>
              </a:lnSpc>
            </a:pPr>
            <a:r>
              <a:rPr lang="en-US" sz="1600" b="1" dirty="0">
                <a:latin typeface="Courier New" pitchFamily="49" charset="0"/>
              </a:rPr>
              <a:t>                    (case </a:t>
            </a:r>
            <a:r>
              <a:rPr lang="en-US" sz="1600" b="1" dirty="0" err="1">
                <a:latin typeface="Courier New" pitchFamily="49" charset="0"/>
              </a:rPr>
              <a:t>msg</a:t>
            </a:r>
            <a:endParaRPr lang="en-US" sz="1600" b="1" dirty="0">
              <a:latin typeface="Courier New" pitchFamily="49" charset="0"/>
            </a:endParaRPr>
          </a:p>
          <a:p>
            <a:pPr>
              <a:lnSpc>
                <a:spcPct val="90000"/>
              </a:lnSpc>
            </a:pPr>
            <a:r>
              <a:rPr lang="en-US" sz="1600" b="1" dirty="0">
                <a:latin typeface="Courier New" pitchFamily="49" charset="0"/>
              </a:rPr>
              <a:t>                      (uninterruptible</a:t>
            </a:r>
          </a:p>
          <a:p>
            <a:pPr>
              <a:lnSpc>
                <a:spcPct val="90000"/>
              </a:lnSpc>
            </a:pPr>
            <a:r>
              <a:rPr lang="en-US" sz="1600" b="1" dirty="0">
                <a:latin typeface="Courier New" pitchFamily="49" charset="0"/>
              </a:rPr>
              <a:t>                       (restart k (</a:t>
            </a:r>
            <a:r>
              <a:rPr lang="en-US" sz="1600" b="1" dirty="0" err="1">
                <a:latin typeface="Courier New" pitchFamily="49" charset="0"/>
              </a:rPr>
              <a:t>arg</a:t>
            </a:r>
            <a:r>
              <a:rPr lang="en-US" sz="1600" b="1" dirty="0">
                <a:latin typeface="Courier New" pitchFamily="49" charset="0"/>
              </a:rPr>
              <a:t>)))</a:t>
            </a:r>
          </a:p>
          <a:p>
            <a:pPr>
              <a:lnSpc>
                <a:spcPct val="90000"/>
              </a:lnSpc>
            </a:pPr>
            <a:r>
              <a:rPr lang="en-US" sz="1600" b="1" dirty="0">
                <a:latin typeface="Courier New" pitchFamily="49" charset="0"/>
              </a:rPr>
              <a:t>                      (start-process</a:t>
            </a:r>
          </a:p>
          <a:p>
            <a:pPr>
              <a:lnSpc>
                <a:spcPct val="90000"/>
              </a:lnSpc>
            </a:pPr>
            <a:r>
              <a:rPr lang="en-US" sz="1600" b="1" dirty="0">
                <a:latin typeface="Courier New" pitchFamily="49" charset="0"/>
              </a:rPr>
              <a:t>                       (start </a:t>
            </a:r>
            <a:r>
              <a:rPr lang="en-US" sz="1600" b="1" dirty="0" err="1">
                <a:latin typeface="Courier New" pitchFamily="49" charset="0"/>
              </a:rPr>
              <a:t>arg</a:t>
            </a:r>
            <a:r>
              <a:rPr lang="en-US" sz="1600" b="1" dirty="0">
                <a:latin typeface="Courier New" pitchFamily="49" charset="0"/>
              </a:rPr>
              <a:t>)</a:t>
            </a:r>
          </a:p>
          <a:p>
            <a:pPr>
              <a:lnSpc>
                <a:spcPct val="90000"/>
              </a:lnSpc>
            </a:pPr>
            <a:r>
              <a:rPr lang="en-US" sz="1600" b="1" dirty="0">
                <a:latin typeface="Courier New" pitchFamily="49" charset="0"/>
              </a:rPr>
              <a:t>                       (restart k #f))</a:t>
            </a:r>
          </a:p>
          <a:p>
            <a:pPr>
              <a:lnSpc>
                <a:spcPct val="90000"/>
              </a:lnSpc>
            </a:pPr>
            <a:r>
              <a:rPr lang="en-US" sz="1600" b="1" dirty="0">
                <a:latin typeface="Courier New" pitchFamily="49" charset="0"/>
              </a:rPr>
              <a:t>                      (stop-process #f))))))))</a:t>
            </a:r>
          </a:p>
          <a:p>
            <a:pPr>
              <a:lnSpc>
                <a:spcPct val="95000"/>
              </a:lnSpc>
            </a:pPr>
            <a:r>
              <a:rPr lang="en-US" sz="1400" b="1" dirty="0">
                <a:latin typeface="Courier New" pitchFamily="49" charset="0"/>
              </a:rPr>
              <a:t>     </a:t>
            </a:r>
          </a:p>
        </p:txBody>
      </p:sp>
    </p:spTree>
    <p:extLst>
      <p:ext uri="{BB962C8B-B14F-4D97-AF65-F5344CB8AC3E}">
        <p14:creationId xmlns:p14="http://schemas.microsoft.com/office/powerpoint/2010/main" val="2790118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200" y="-152400"/>
            <a:ext cx="9067800" cy="1676400"/>
          </a:xfrm>
        </p:spPr>
        <p:txBody>
          <a:bodyPr/>
          <a:lstStyle/>
          <a:p>
            <a:pPr eaLnBrk="1" hangingPunct="1"/>
            <a:r>
              <a:rPr lang="en-US" sz="4000" dirty="0"/>
              <a:t>Some PL Concepts</a:t>
            </a:r>
            <a:br>
              <a:rPr lang="en-US" sz="4000" dirty="0"/>
            </a:br>
            <a:r>
              <a:rPr lang="en-US" sz="4000" dirty="0"/>
              <a:t>a.k.a. final exam review list</a:t>
            </a:r>
          </a:p>
        </p:txBody>
      </p:sp>
      <p:sp>
        <p:nvSpPr>
          <p:cNvPr id="7171" name="Rectangle 3"/>
          <p:cNvSpPr>
            <a:spLocks noGrp="1" noChangeArrowheads="1"/>
          </p:cNvSpPr>
          <p:nvPr>
            <p:ph type="body" sz="half" idx="1"/>
          </p:nvPr>
        </p:nvSpPr>
        <p:spPr>
          <a:xfrm>
            <a:off x="228600" y="1447800"/>
            <a:ext cx="4267200" cy="5257800"/>
          </a:xfrm>
        </p:spPr>
        <p:txBody>
          <a:bodyPr/>
          <a:lstStyle/>
          <a:p>
            <a:pPr eaLnBrk="1" hangingPunct="1">
              <a:lnSpc>
                <a:spcPct val="90000"/>
              </a:lnSpc>
            </a:pPr>
            <a:r>
              <a:rPr lang="en-US" sz="2000" dirty="0"/>
              <a:t>bound variables</a:t>
            </a:r>
          </a:p>
          <a:p>
            <a:pPr eaLnBrk="1" hangingPunct="1">
              <a:lnSpc>
                <a:spcPct val="90000"/>
              </a:lnSpc>
            </a:pPr>
            <a:r>
              <a:rPr lang="en-US" sz="2000" dirty="0"/>
              <a:t>static (lexical) scope</a:t>
            </a:r>
          </a:p>
          <a:p>
            <a:pPr eaLnBrk="1" hangingPunct="1">
              <a:lnSpc>
                <a:spcPct val="90000"/>
              </a:lnSpc>
            </a:pPr>
            <a:r>
              <a:rPr lang="en-US" sz="2000" dirty="0">
                <a:solidFill>
                  <a:srgbClr val="FF0000"/>
                </a:solidFill>
              </a:rPr>
              <a:t>lexical distance (</a:t>
            </a:r>
            <a:r>
              <a:rPr lang="en-US" sz="2000" dirty="0" err="1">
                <a:solidFill>
                  <a:srgbClr val="FF0000"/>
                </a:solidFill>
              </a:rPr>
              <a:t>a.k.a.lexical</a:t>
            </a:r>
            <a:r>
              <a:rPr lang="en-US" sz="2000" dirty="0">
                <a:solidFill>
                  <a:srgbClr val="FF0000"/>
                </a:solidFill>
              </a:rPr>
              <a:t> address)</a:t>
            </a:r>
            <a:endParaRPr lang="fr-FR" sz="2000" dirty="0">
              <a:solidFill>
                <a:srgbClr val="FF0000"/>
              </a:solidFill>
            </a:endParaRPr>
          </a:p>
          <a:p>
            <a:pPr eaLnBrk="1" hangingPunct="1">
              <a:lnSpc>
                <a:spcPct val="90000"/>
              </a:lnSpc>
            </a:pPr>
            <a:r>
              <a:rPr lang="fr-FR" sz="2000" dirty="0" err="1"/>
              <a:t>environment</a:t>
            </a:r>
            <a:endParaRPr lang="fr-FR" sz="2000" dirty="0"/>
          </a:p>
          <a:p>
            <a:pPr eaLnBrk="1" hangingPunct="1">
              <a:lnSpc>
                <a:spcPct val="90000"/>
              </a:lnSpc>
            </a:pPr>
            <a:r>
              <a:rPr lang="fr-FR" sz="2000" dirty="0" err="1"/>
              <a:t>closure</a:t>
            </a:r>
            <a:endParaRPr lang="fr-FR" sz="2000" dirty="0"/>
          </a:p>
          <a:p>
            <a:pPr eaLnBrk="1" hangingPunct="1">
              <a:lnSpc>
                <a:spcPct val="90000"/>
              </a:lnSpc>
            </a:pPr>
            <a:r>
              <a:rPr lang="fr-FR" sz="2000" dirty="0"/>
              <a:t>abstract </a:t>
            </a:r>
            <a:r>
              <a:rPr lang="fr-FR" sz="2000" dirty="0" err="1"/>
              <a:t>syntax</a:t>
            </a:r>
            <a:r>
              <a:rPr lang="fr-FR" sz="2000" dirty="0"/>
              <a:t> vs. </a:t>
            </a:r>
            <a:r>
              <a:rPr lang="fr-FR" sz="2000" dirty="0" err="1"/>
              <a:t>concrete</a:t>
            </a:r>
            <a:r>
              <a:rPr lang="fr-FR" sz="2000" dirty="0"/>
              <a:t> </a:t>
            </a:r>
            <a:r>
              <a:rPr lang="fr-FR" sz="2000" dirty="0" err="1"/>
              <a:t>syntax</a:t>
            </a:r>
            <a:endParaRPr lang="en-US" sz="2000" dirty="0"/>
          </a:p>
          <a:p>
            <a:pPr eaLnBrk="1" hangingPunct="1">
              <a:lnSpc>
                <a:spcPct val="90000"/>
              </a:lnSpc>
            </a:pPr>
            <a:r>
              <a:rPr lang="en-US" sz="2000" dirty="0"/>
              <a:t>parsing</a:t>
            </a:r>
          </a:p>
          <a:p>
            <a:pPr eaLnBrk="1" hangingPunct="1">
              <a:lnSpc>
                <a:spcPct val="90000"/>
              </a:lnSpc>
            </a:pPr>
            <a:r>
              <a:rPr lang="en-US" sz="2000" dirty="0"/>
              <a:t>functional programming (values of variables never change)</a:t>
            </a:r>
          </a:p>
          <a:p>
            <a:pPr eaLnBrk="1" hangingPunct="1">
              <a:lnSpc>
                <a:spcPct val="90000"/>
              </a:lnSpc>
            </a:pPr>
            <a:r>
              <a:rPr lang="en-US" sz="2000" dirty="0"/>
              <a:t>mutation</a:t>
            </a:r>
          </a:p>
          <a:p>
            <a:pPr eaLnBrk="1" hangingPunct="1">
              <a:lnSpc>
                <a:spcPct val="90000"/>
              </a:lnSpc>
            </a:pPr>
            <a:r>
              <a:rPr lang="en-US" sz="2000" dirty="0"/>
              <a:t>tail‑recursion</a:t>
            </a:r>
          </a:p>
          <a:p>
            <a:pPr eaLnBrk="1" hangingPunct="1">
              <a:lnSpc>
                <a:spcPct val="90000"/>
              </a:lnSpc>
            </a:pPr>
            <a:r>
              <a:rPr lang="en-US" sz="2000" dirty="0"/>
              <a:t>variant records</a:t>
            </a:r>
          </a:p>
          <a:p>
            <a:pPr>
              <a:lnSpc>
                <a:spcPct val="90000"/>
              </a:lnSpc>
            </a:pPr>
            <a:r>
              <a:rPr lang="en-US" sz="2000" dirty="0">
                <a:solidFill>
                  <a:srgbClr val="FF0000"/>
                </a:solidFill>
              </a:rPr>
              <a:t>memoization</a:t>
            </a:r>
          </a:p>
          <a:p>
            <a:pPr>
              <a:lnSpc>
                <a:spcPct val="90000"/>
              </a:lnSpc>
            </a:pPr>
            <a:r>
              <a:rPr lang="en-US" sz="2000" dirty="0">
                <a:solidFill>
                  <a:srgbClr val="FF0000"/>
                </a:solidFill>
              </a:rPr>
              <a:t>pass-by-reference</a:t>
            </a:r>
          </a:p>
          <a:p>
            <a:pPr eaLnBrk="1" hangingPunct="1">
              <a:lnSpc>
                <a:spcPct val="90000"/>
              </a:lnSpc>
            </a:pPr>
            <a:endParaRPr lang="en-US" sz="2000" dirty="0"/>
          </a:p>
        </p:txBody>
      </p:sp>
      <p:sp>
        <p:nvSpPr>
          <p:cNvPr id="7172" name="Rectangle 4"/>
          <p:cNvSpPr>
            <a:spLocks noGrp="1" noChangeArrowheads="1"/>
          </p:cNvSpPr>
          <p:nvPr>
            <p:ph type="body" sz="half" idx="2"/>
          </p:nvPr>
        </p:nvSpPr>
        <p:spPr>
          <a:xfrm>
            <a:off x="4648200" y="1371600"/>
            <a:ext cx="4495800" cy="5257800"/>
          </a:xfrm>
        </p:spPr>
        <p:txBody>
          <a:bodyPr/>
          <a:lstStyle/>
          <a:p>
            <a:pPr eaLnBrk="1" hangingPunct="1">
              <a:lnSpc>
                <a:spcPct val="90000"/>
              </a:lnSpc>
              <a:spcBef>
                <a:spcPts val="280"/>
              </a:spcBef>
            </a:pPr>
            <a:r>
              <a:rPr lang="en-US" sz="2000" dirty="0"/>
              <a:t>procedural abstraction (list-recur, </a:t>
            </a:r>
            <a:r>
              <a:rPr lang="en-US" sz="2000" dirty="0" err="1"/>
              <a:t>bt</a:t>
            </a:r>
            <a:r>
              <a:rPr lang="en-US" sz="2000" dirty="0"/>
              <a:t>-recur, </a:t>
            </a:r>
            <a:r>
              <a:rPr lang="en-US" sz="2000" dirty="0" err="1"/>
              <a:t>snlist</a:t>
            </a:r>
            <a:r>
              <a:rPr lang="en-US" sz="2000" dirty="0"/>
              <a:t>-recur, etc.)</a:t>
            </a:r>
          </a:p>
          <a:p>
            <a:pPr eaLnBrk="1" hangingPunct="1">
              <a:lnSpc>
                <a:spcPct val="90000"/>
              </a:lnSpc>
              <a:spcBef>
                <a:spcPts val="280"/>
              </a:spcBef>
            </a:pPr>
            <a:r>
              <a:rPr lang="en-US" sz="2000" dirty="0"/>
              <a:t>parser</a:t>
            </a:r>
          </a:p>
          <a:p>
            <a:pPr>
              <a:lnSpc>
                <a:spcPct val="90000"/>
              </a:lnSpc>
            </a:pPr>
            <a:r>
              <a:rPr lang="en-US" sz="2000" dirty="0">
                <a:solidFill>
                  <a:srgbClr val="FF0000"/>
                </a:solidFill>
              </a:rPr>
              <a:t>interpreter</a:t>
            </a:r>
          </a:p>
          <a:p>
            <a:pPr>
              <a:lnSpc>
                <a:spcPct val="90000"/>
              </a:lnSpc>
            </a:pPr>
            <a:r>
              <a:rPr lang="en-US" sz="2000" dirty="0">
                <a:solidFill>
                  <a:srgbClr val="FF0000"/>
                </a:solidFill>
              </a:rPr>
              <a:t>recursive environment extension</a:t>
            </a:r>
          </a:p>
          <a:p>
            <a:pPr>
              <a:lnSpc>
                <a:spcPct val="90000"/>
              </a:lnSpc>
            </a:pPr>
            <a:r>
              <a:rPr lang="en-US" sz="2000" dirty="0">
                <a:solidFill>
                  <a:srgbClr val="FF0000"/>
                </a:solidFill>
              </a:rPr>
              <a:t>escape procedure</a:t>
            </a:r>
          </a:p>
          <a:p>
            <a:pPr>
              <a:lnSpc>
                <a:spcPct val="90000"/>
              </a:lnSpc>
            </a:pPr>
            <a:r>
              <a:rPr lang="en-US" sz="2000" dirty="0">
                <a:solidFill>
                  <a:srgbClr val="FF0000"/>
                </a:solidFill>
              </a:rPr>
              <a:t>continuation</a:t>
            </a:r>
          </a:p>
          <a:p>
            <a:pPr>
              <a:lnSpc>
                <a:spcPct val="90000"/>
              </a:lnSpc>
            </a:pPr>
            <a:r>
              <a:rPr lang="en-US" sz="2000" dirty="0">
                <a:solidFill>
                  <a:srgbClr val="FF0000"/>
                </a:solidFill>
              </a:rPr>
              <a:t>continuation:  DS representation</a:t>
            </a:r>
          </a:p>
          <a:p>
            <a:pPr>
              <a:lnSpc>
                <a:spcPct val="90000"/>
              </a:lnSpc>
            </a:pPr>
            <a:r>
              <a:rPr lang="en-US" sz="2000" dirty="0">
                <a:solidFill>
                  <a:srgbClr val="FF0000"/>
                </a:solidFill>
              </a:rPr>
              <a:t>continuation-passing style (CPS)</a:t>
            </a:r>
          </a:p>
          <a:p>
            <a:pPr>
              <a:lnSpc>
                <a:spcPct val="90000"/>
              </a:lnSpc>
            </a:pPr>
            <a:r>
              <a:rPr lang="en-US" sz="2000" dirty="0">
                <a:solidFill>
                  <a:srgbClr val="FF0000"/>
                </a:solidFill>
              </a:rPr>
              <a:t>call/cc</a:t>
            </a:r>
          </a:p>
          <a:p>
            <a:pPr>
              <a:lnSpc>
                <a:spcPct val="90000"/>
              </a:lnSpc>
            </a:pPr>
            <a:r>
              <a:rPr lang="en-US" sz="2000" dirty="0">
                <a:solidFill>
                  <a:srgbClr val="FF0000"/>
                </a:solidFill>
              </a:rPr>
              <a:t>iterator</a:t>
            </a:r>
          </a:p>
          <a:p>
            <a:pPr>
              <a:lnSpc>
                <a:spcPct val="90000"/>
              </a:lnSpc>
            </a:pPr>
            <a:r>
              <a:rPr lang="en-US" sz="2000" dirty="0">
                <a:solidFill>
                  <a:srgbClr val="FF0000"/>
                </a:solidFill>
              </a:rPr>
              <a:t>imperative form</a:t>
            </a:r>
          </a:p>
          <a:p>
            <a:pPr>
              <a:lnSpc>
                <a:spcPct val="90000"/>
              </a:lnSpc>
            </a:pPr>
            <a:r>
              <a:rPr lang="en-US" sz="2000" dirty="0">
                <a:solidFill>
                  <a:srgbClr val="FF0000"/>
                </a:solidFill>
              </a:rPr>
              <a:t>engine</a:t>
            </a:r>
          </a:p>
          <a:p>
            <a:pPr>
              <a:lnSpc>
                <a:spcPct val="90000"/>
              </a:lnSpc>
            </a:pPr>
            <a:r>
              <a:rPr lang="en-US" sz="2000" dirty="0">
                <a:solidFill>
                  <a:srgbClr val="FF0000"/>
                </a:solidFill>
              </a:rPr>
              <a:t>coroutine</a:t>
            </a:r>
          </a:p>
          <a:p>
            <a:pPr>
              <a:lnSpc>
                <a:spcPct val="90000"/>
              </a:lnSpc>
            </a:pPr>
            <a:r>
              <a:rPr lang="en-US" sz="2000" dirty="0">
                <a:solidFill>
                  <a:srgbClr val="FF0000"/>
                </a:solidFill>
              </a:rPr>
              <a:t>abstraction</a:t>
            </a:r>
          </a:p>
          <a:p>
            <a:pPr eaLnBrk="1" hangingPunct="1">
              <a:lnSpc>
                <a:spcPct val="90000"/>
              </a:lnSpc>
              <a:spcBef>
                <a:spcPts val="280"/>
              </a:spcBef>
            </a:pPr>
            <a:r>
              <a:rPr lang="en-US" sz="2000" dirty="0">
                <a:solidFill>
                  <a:srgbClr val="FF0000"/>
                </a:solidFill>
              </a:rPr>
              <a:t>representation-independent</a:t>
            </a:r>
          </a:p>
          <a:p>
            <a:pPr eaLnBrk="1" hangingPunct="1">
              <a:lnSpc>
                <a:spcPct val="90000"/>
              </a:lnSpc>
              <a:buNone/>
            </a:pPr>
            <a:endParaRPr lang="en-US" sz="2000" dirty="0"/>
          </a:p>
        </p:txBody>
      </p:sp>
    </p:spTree>
    <p:extLst>
      <p:ext uri="{BB962C8B-B14F-4D97-AF65-F5344CB8AC3E}">
        <p14:creationId xmlns:p14="http://schemas.microsoft.com/office/powerpoint/2010/main" val="3848535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152400" y="228600"/>
            <a:ext cx="8763000" cy="3785652"/>
          </a:xfrm>
          <a:prstGeom prst="rect">
            <a:avLst/>
          </a:prstGeom>
          <a:noFill/>
          <a:ln w="9525">
            <a:noFill/>
            <a:miter lim="800000"/>
            <a:headEnd/>
            <a:tailEnd/>
          </a:ln>
          <a:effectLst/>
        </p:spPr>
        <p:txBody>
          <a:bodyPr>
            <a:spAutoFit/>
          </a:bodyPr>
          <a:lstStyle/>
          <a:p>
            <a:r>
              <a:rPr lang="en-US" sz="2000" b="1" dirty="0">
                <a:latin typeface="Courier New" pitchFamily="49" charset="0"/>
              </a:rPr>
              <a:t>(start proc)</a:t>
            </a:r>
          </a:p>
          <a:p>
            <a:r>
              <a:rPr lang="en-US" sz="2000" b="1" dirty="0">
                <a:latin typeface="Courier New" pitchFamily="49" charset="0"/>
              </a:rPr>
              <a:t>     (let dispatch ()</a:t>
            </a:r>
          </a:p>
          <a:p>
            <a:r>
              <a:rPr lang="en-US" sz="2000" b="1" dirty="0">
                <a:latin typeface="Courier New" pitchFamily="49" charset="0"/>
              </a:rPr>
              <a:t>        (if (empty-queue?  ready-queue)</a:t>
            </a:r>
          </a:p>
          <a:p>
            <a:r>
              <a:rPr lang="en-US" sz="2000" b="1" dirty="0">
                <a:latin typeface="Courier New" pitchFamily="49" charset="0"/>
              </a:rPr>
              <a:t>            'finished</a:t>
            </a:r>
          </a:p>
          <a:p>
            <a:r>
              <a:rPr lang="en-US" sz="2000" b="1" dirty="0">
                <a:latin typeface="Courier New" pitchFamily="49" charset="0"/>
              </a:rPr>
              <a:t>            ((</a:t>
            </a:r>
            <a:r>
              <a:rPr lang="en-US" sz="2000" b="1" dirty="0" err="1">
                <a:latin typeface="Courier New" pitchFamily="49" charset="0"/>
              </a:rPr>
              <a:t>dequeue</a:t>
            </a:r>
            <a:r>
              <a:rPr lang="en-US" sz="2000" b="1" dirty="0">
                <a:latin typeface="Courier New" pitchFamily="49" charset="0"/>
              </a:rPr>
              <a:t> ready-queue)</a:t>
            </a:r>
          </a:p>
          <a:p>
            <a:r>
              <a:rPr lang="en-US" sz="2000" b="1" dirty="0">
                <a:latin typeface="Courier New" pitchFamily="49" charset="0"/>
              </a:rPr>
              <a:t>             (time-slice)</a:t>
            </a:r>
          </a:p>
          <a:p>
            <a:r>
              <a:rPr lang="en-US" sz="2000" b="1" dirty="0">
                <a:latin typeface="Courier New" pitchFamily="49" charset="0"/>
              </a:rPr>
              <a:t>             (lambda (ticks trap-handler)</a:t>
            </a:r>
          </a:p>
          <a:p>
            <a:r>
              <a:rPr lang="en-US" sz="2000" b="1" dirty="0">
                <a:latin typeface="Courier New" pitchFamily="49" charset="0"/>
              </a:rPr>
              <a:t>               (trap-handler)</a:t>
            </a:r>
          </a:p>
          <a:p>
            <a:r>
              <a:rPr lang="en-US" sz="2000" b="1" dirty="0">
                <a:latin typeface="Courier New" pitchFamily="49" charset="0"/>
              </a:rPr>
              <a:t>               (dispatch))</a:t>
            </a:r>
          </a:p>
          <a:p>
            <a:r>
              <a:rPr lang="en-US" sz="2000" b="1" dirty="0">
                <a:latin typeface="Courier New" pitchFamily="49" charset="0"/>
              </a:rPr>
              <a:t>            (lambda (engine)</a:t>
            </a:r>
          </a:p>
          <a:p>
            <a:r>
              <a:rPr lang="en-US" sz="2000" b="1" dirty="0">
                <a:latin typeface="Courier New" pitchFamily="49" charset="0"/>
              </a:rPr>
              <a:t>               (</a:t>
            </a:r>
            <a:r>
              <a:rPr lang="en-US" sz="2000" b="1" dirty="0" err="1">
                <a:latin typeface="Courier New" pitchFamily="49" charset="0"/>
              </a:rPr>
              <a:t>enqueue</a:t>
            </a:r>
            <a:r>
              <a:rPr lang="en-US" sz="2000" b="1" dirty="0">
                <a:latin typeface="Courier New" pitchFamily="49" charset="0"/>
              </a:rPr>
              <a:t> engine ready-queue)</a:t>
            </a:r>
          </a:p>
          <a:p>
            <a:r>
              <a:rPr lang="en-US" sz="2000" b="1" dirty="0">
                <a:latin typeface="Courier New" pitchFamily="49" charset="0"/>
              </a:rPr>
              <a:t>               (dispatch)))))))</a:t>
            </a:r>
          </a:p>
        </p:txBody>
      </p:sp>
    </p:spTree>
    <p:extLst>
      <p:ext uri="{BB962C8B-B14F-4D97-AF65-F5344CB8AC3E}">
        <p14:creationId xmlns:p14="http://schemas.microsoft.com/office/powerpoint/2010/main" val="97531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0" y="228600"/>
            <a:ext cx="9296400" cy="5909310"/>
          </a:xfrm>
          <a:prstGeom prst="rect">
            <a:avLst/>
          </a:prstGeom>
          <a:noFill/>
          <a:ln w="9525">
            <a:noFill/>
            <a:miter lim="800000"/>
            <a:headEnd/>
            <a:tailEnd/>
          </a:ln>
          <a:effectLst/>
        </p:spPr>
        <p:txBody>
          <a:bodyPr wrap="square">
            <a:spAutoFit/>
          </a:bodyPr>
          <a:lstStyle/>
          <a:p>
            <a:r>
              <a:rPr lang="en-US" b="1" dirty="0">
                <a:latin typeface="Courier New" pitchFamily="49" charset="0"/>
              </a:rPr>
              <a:t>; An example that uses this multi-tasking simulator</a:t>
            </a:r>
          </a:p>
          <a:p>
            <a:endParaRPr lang="en-US" b="1" dirty="0">
              <a:latin typeface="Courier New" pitchFamily="49" charset="0"/>
            </a:endParaRPr>
          </a:p>
          <a:p>
            <a:r>
              <a:rPr lang="en-US" b="1" dirty="0">
                <a:latin typeface="Courier New" pitchFamily="49" charset="0"/>
              </a:rPr>
              <a:t>(define amoeba</a:t>
            </a:r>
          </a:p>
          <a:p>
            <a:r>
              <a:rPr lang="en-US" b="1" dirty="0">
                <a:latin typeface="Courier New" pitchFamily="49" charset="0"/>
              </a:rPr>
              <a:t>  (lambda (generation final)</a:t>
            </a:r>
          </a:p>
          <a:p>
            <a:r>
              <a:rPr lang="en-US" b="1" dirty="0">
                <a:latin typeface="Courier New" pitchFamily="49" charset="0"/>
              </a:rPr>
              <a:t>    (lambda (trap)</a:t>
            </a:r>
          </a:p>
          <a:p>
            <a:r>
              <a:rPr lang="en-US" b="1" dirty="0">
                <a:latin typeface="Courier New" pitchFamily="49" charset="0"/>
              </a:rPr>
              <a:t>      (when (&lt; generation final)</a:t>
            </a:r>
          </a:p>
          <a:p>
            <a:r>
              <a:rPr lang="en-US" b="1" dirty="0">
                <a:latin typeface="Courier New" pitchFamily="49" charset="0"/>
              </a:rPr>
              <a:t>            (trap 'uninterruptible</a:t>
            </a:r>
          </a:p>
          <a:p>
            <a:r>
              <a:rPr lang="en-US" b="1" dirty="0">
                <a:latin typeface="Courier New" pitchFamily="49" charset="0"/>
              </a:rPr>
              <a:t>                  (lambda ()</a:t>
            </a:r>
          </a:p>
          <a:p>
            <a:r>
              <a:rPr lang="en-US" b="1" dirty="0">
                <a:latin typeface="Courier New" pitchFamily="49" charset="0"/>
              </a:rPr>
              <a:t>                    (</a:t>
            </a:r>
            <a:r>
              <a:rPr lang="en-US" b="1" dirty="0" err="1">
                <a:latin typeface="Courier New" pitchFamily="49" charset="0"/>
              </a:rPr>
              <a:t>writeout</a:t>
            </a:r>
            <a:r>
              <a:rPr lang="en-US" b="1" dirty="0">
                <a:latin typeface="Courier New" pitchFamily="49" charset="0"/>
              </a:rPr>
              <a:t> generation)))</a:t>
            </a:r>
          </a:p>
          <a:p>
            <a:r>
              <a:rPr lang="en-US" b="1" dirty="0">
                <a:latin typeface="Courier New" pitchFamily="49" charset="0"/>
              </a:rPr>
              <a:t>            (trap 'start-process (amoeba (+ generation 1) final))</a:t>
            </a:r>
          </a:p>
          <a:p>
            <a:r>
              <a:rPr lang="en-US" b="1" dirty="0">
                <a:latin typeface="Courier New" pitchFamily="49" charset="0"/>
              </a:rPr>
              <a:t>            (trap 'start-process (amoeba (+ generation 1) final)))</a:t>
            </a:r>
          </a:p>
          <a:p>
            <a:r>
              <a:rPr lang="en-US" b="1" dirty="0">
                <a:latin typeface="Courier New" pitchFamily="49" charset="0"/>
              </a:rPr>
              <a:t>      (trap 'stop-process #f))))</a:t>
            </a:r>
          </a:p>
          <a:p>
            <a:endParaRPr lang="en-US" b="1" dirty="0">
              <a:latin typeface="Courier New" pitchFamily="49" charset="0"/>
            </a:endParaRPr>
          </a:p>
          <a:p>
            <a:r>
              <a:rPr lang="en-US" b="1" dirty="0">
                <a:latin typeface="Courier New" pitchFamily="49" charset="0"/>
              </a:rPr>
              <a:t>(define </a:t>
            </a:r>
            <a:r>
              <a:rPr lang="en-US" b="1" dirty="0" err="1">
                <a:latin typeface="Courier New" pitchFamily="49" charset="0"/>
              </a:rPr>
              <a:t>writeln</a:t>
            </a:r>
            <a:r>
              <a:rPr lang="en-US" b="1" dirty="0">
                <a:latin typeface="Courier New" pitchFamily="49" charset="0"/>
              </a:rPr>
              <a:t> (lambda x (for-each display x) (newline)))</a:t>
            </a:r>
          </a:p>
          <a:p>
            <a:endParaRPr lang="en-US" b="1" dirty="0">
              <a:latin typeface="Courier New" pitchFamily="49" charset="0"/>
            </a:endParaRPr>
          </a:p>
          <a:p>
            <a:r>
              <a:rPr lang="en-US" b="1" dirty="0">
                <a:latin typeface="Courier New" pitchFamily="49" charset="0"/>
              </a:rPr>
              <a:t>(define </a:t>
            </a:r>
            <a:r>
              <a:rPr lang="en-US" b="1" dirty="0" err="1">
                <a:latin typeface="Courier New" pitchFamily="49" charset="0"/>
              </a:rPr>
              <a:t>writeout</a:t>
            </a:r>
            <a:endParaRPr lang="en-US" b="1" dirty="0">
              <a:latin typeface="Courier New" pitchFamily="49" charset="0"/>
            </a:endParaRPr>
          </a:p>
          <a:p>
            <a:r>
              <a:rPr lang="en-US" b="1" dirty="0">
                <a:latin typeface="Courier New" pitchFamily="49" charset="0"/>
              </a:rPr>
              <a:t>  (let ([count 0])</a:t>
            </a:r>
          </a:p>
          <a:p>
            <a:r>
              <a:rPr lang="en-US" b="1" dirty="0">
                <a:latin typeface="Courier New" pitchFamily="49" charset="0"/>
              </a:rPr>
              <a:t>    (lambda (n)</a:t>
            </a:r>
          </a:p>
          <a:p>
            <a:r>
              <a:rPr lang="en-US" b="1" dirty="0">
                <a:latin typeface="Courier New" pitchFamily="49" charset="0"/>
              </a:rPr>
              <a:t>      (</a:t>
            </a:r>
            <a:r>
              <a:rPr lang="en-US" b="1" dirty="0" err="1">
                <a:latin typeface="Courier New" pitchFamily="49" charset="0"/>
              </a:rPr>
              <a:t>printf</a:t>
            </a:r>
            <a:r>
              <a:rPr lang="en-US" b="1" dirty="0">
                <a:latin typeface="Courier New" pitchFamily="49" charset="0"/>
              </a:rPr>
              <a:t> "~s " n)</a:t>
            </a:r>
          </a:p>
          <a:p>
            <a:r>
              <a:rPr lang="en-US" b="1" dirty="0">
                <a:latin typeface="Courier New" pitchFamily="49" charset="0"/>
              </a:rPr>
              <a:t>      (set! count (+ count (if (&lt; n 10) 2 3)))</a:t>
            </a:r>
          </a:p>
          <a:p>
            <a:r>
              <a:rPr lang="en-US" b="1" dirty="0">
                <a:latin typeface="Courier New" pitchFamily="49" charset="0"/>
              </a:rPr>
              <a:t>      (when (&gt;= count 77) (newline) (set! count 0)))))</a:t>
            </a:r>
          </a:p>
        </p:txBody>
      </p:sp>
    </p:spTree>
    <p:extLst>
      <p:ext uri="{BB962C8B-B14F-4D97-AF65-F5344CB8AC3E}">
        <p14:creationId xmlns:p14="http://schemas.microsoft.com/office/powerpoint/2010/main" val="1291017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152400" y="228600"/>
            <a:ext cx="8763000" cy="4248150"/>
          </a:xfrm>
          <a:prstGeom prst="rect">
            <a:avLst/>
          </a:prstGeom>
          <a:noFill/>
          <a:ln w="9525">
            <a:noFill/>
            <a:miter lim="800000"/>
            <a:headEnd/>
            <a:tailEnd/>
          </a:ln>
          <a:effectLst/>
        </p:spPr>
        <p:txBody>
          <a:bodyPr>
            <a:spAutoFit/>
          </a:bodyPr>
          <a:lstStyle/>
          <a:p>
            <a:r>
              <a:rPr lang="en-US" sz="1600" b="1">
                <a:latin typeface="Courier New" pitchFamily="49" charset="0"/>
              </a:rPr>
              <a:t>&gt; (kernel (amoeba 0 9))</a:t>
            </a:r>
          </a:p>
          <a:p>
            <a:r>
              <a:rPr lang="en-US" sz="1600" b="1">
                <a:latin typeface="Courier New" pitchFamily="49" charset="0"/>
              </a:rPr>
              <a:t>0 1 2 1 3 2 2 2 4 3 4 3 3 3 3 5 4 3 4 3 5 4 4 6 5 5 5 4 4 4 4 5 6 </a:t>
            </a:r>
          </a:p>
          <a:p>
            <a:r>
              <a:rPr lang="en-US" sz="1600" b="1">
                <a:latin typeface="Courier New" pitchFamily="49" charset="0"/>
              </a:rPr>
              <a:t>4 4 5 4 5 4 7 6 6 6 5 5 5 5 4 6 5 4 6 5 6 5 5 5 5 8 7 7 7 6 7 7 5 </a:t>
            </a:r>
          </a:p>
          <a:p>
            <a:r>
              <a:rPr lang="en-US" sz="1600" b="1">
                <a:latin typeface="Courier New" pitchFamily="49" charset="0"/>
              </a:rPr>
              <a:t>5 6 6 6 5 6 6 5 5 6 5 5 5 8 7 7 7 6 6 5 7 6 6 6 5 6 6 5 7 7 6 6 5 </a:t>
            </a:r>
          </a:p>
          <a:p>
            <a:r>
              <a:rPr lang="en-US" sz="1600" b="1">
                <a:latin typeface="Courier New" pitchFamily="49" charset="0"/>
              </a:rPr>
              <a:t>5 8 8 7 7 7 8 8 7 6 6 7 7 7 6 6 6 7 6 6 6 6 6 6 6 6 6 6 8 8 8 7 8 </a:t>
            </a:r>
          </a:p>
          <a:p>
            <a:r>
              <a:rPr lang="en-US" sz="1600" b="1">
                <a:latin typeface="Courier New" pitchFamily="49" charset="0"/>
              </a:rPr>
              <a:t>8 8 8 7 6 7 7 7 7 6 7 7 7 6 7 7 6 6 6 6 8 7 7 7 6 6 8 8 8 8 7 7 6 </a:t>
            </a:r>
          </a:p>
          <a:p>
            <a:r>
              <a:rPr lang="en-US" sz="1600" b="1">
                <a:latin typeface="Courier New" pitchFamily="49" charset="0"/>
              </a:rPr>
              <a:t>7 6 7 6 8 8 8 8 7 7 7 7 6 6 7 5 7 6 8 8 7 7 7 7 7 6 7 6 8 8 8 8 7 </a:t>
            </a:r>
          </a:p>
          <a:p>
            <a:r>
              <a:rPr lang="en-US" sz="1600" b="1">
                <a:latin typeface="Courier New" pitchFamily="49" charset="0"/>
              </a:rPr>
              <a:t>7 6 8 8 8 8 8 7 7 7 8 7 7 8 7 8 7 7 7 7 6 8 7 8 7 7 7 7 7 8 7 8 7 </a:t>
            </a:r>
          </a:p>
          <a:p>
            <a:r>
              <a:rPr lang="en-US" sz="1600" b="1">
                <a:latin typeface="Courier New" pitchFamily="49" charset="0"/>
              </a:rPr>
              <a:t>8 7 6 6 6 6 7 7 8 8 8 8 8 8 7 8 7 7 7 8 8 8 8 8 8 7 7 7 8 8 8 8 8 </a:t>
            </a:r>
          </a:p>
          <a:p>
            <a:r>
              <a:rPr lang="en-US" sz="1600" b="1">
                <a:latin typeface="Courier New" pitchFamily="49" charset="0"/>
              </a:rPr>
              <a:t>7 8 7 8 7 8 7 7 7 7 8 8 8 8 7 8 7 8 7 7 7 8 8 8 8 8 7 8 8 7 8 8 7 </a:t>
            </a:r>
          </a:p>
          <a:p>
            <a:r>
              <a:rPr lang="en-US" sz="1600" b="1">
                <a:latin typeface="Courier New" pitchFamily="49" charset="0"/>
              </a:rPr>
              <a:t>7 8 8 8 8 8 8 7 8 8 7 8 7 8 8 7 7 6 6 8 8 8 7 8 8 8 8 8 8 8 8 8 8 </a:t>
            </a:r>
          </a:p>
          <a:p>
            <a:r>
              <a:rPr lang="en-US" sz="1600" b="1">
                <a:latin typeface="Courier New" pitchFamily="49" charset="0"/>
              </a:rPr>
              <a:t>8 7 7 7 8 8 7 8 7 8 8 8 8 8 7 8 8 8 7 8 8 8 8 8 8 8 8 7 8 8 8 7 7 </a:t>
            </a:r>
          </a:p>
          <a:p>
            <a:r>
              <a:rPr lang="en-US" sz="1600" b="1">
                <a:latin typeface="Courier New" pitchFamily="49" charset="0"/>
              </a:rPr>
              <a:t>7 8 8 8 8 7 8 8 8 7 8 8 8 8 8 8 7 7 7 7 7 8 8 8 7 8 8 8 8 8 8 8 8 </a:t>
            </a:r>
          </a:p>
          <a:p>
            <a:r>
              <a:rPr lang="en-US" sz="1600" b="1">
                <a:latin typeface="Courier New" pitchFamily="49" charset="0"/>
              </a:rPr>
              <a:t>8 7 8 8 8 8 8 8 8 8 8 8 7 8 8 7 8 8 8 8 8 8 8 8 8 8 8 8 8 8 8 8 8 </a:t>
            </a:r>
          </a:p>
          <a:p>
            <a:r>
              <a:rPr lang="en-US" sz="1600" b="1">
                <a:latin typeface="Courier New" pitchFamily="49" charset="0"/>
              </a:rPr>
              <a:t>8 8 8 8 8 8 8 8 8 8 8 8 8 8 8 8 8 7 7 8 8 8 8 8 8 8 8 7 8 8 8 8 8 </a:t>
            </a:r>
          </a:p>
          <a:p>
            <a:r>
              <a:rPr lang="en-US" sz="1600" b="1">
                <a:latin typeface="Courier New" pitchFamily="49" charset="0"/>
              </a:rPr>
              <a:t>8 8 8 8 8 8 8 8 8 8 8 8 8 8 8 8 8 8 7 8 8 8 8 8 8 8 8 8 8 8 8 8 8 </a:t>
            </a:r>
          </a:p>
          <a:p>
            <a:r>
              <a:rPr lang="en-US" sz="1600" b="1">
                <a:latin typeface="Courier New" pitchFamily="49" charset="0"/>
              </a:rPr>
              <a:t>8 8 8 8 8 8 8 8 8 8 8 8 8 8 8 8 finished</a:t>
            </a:r>
          </a:p>
        </p:txBody>
      </p:sp>
    </p:spTree>
    <p:extLst>
      <p:ext uri="{BB962C8B-B14F-4D97-AF65-F5344CB8AC3E}">
        <p14:creationId xmlns:p14="http://schemas.microsoft.com/office/powerpoint/2010/main" val="741549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Coroutines</a:t>
            </a:r>
          </a:p>
        </p:txBody>
      </p:sp>
      <p:sp>
        <p:nvSpPr>
          <p:cNvPr id="5" name="Text Placeholder 4"/>
          <p:cNvSpPr>
            <a:spLocks noGrp="1"/>
          </p:cNvSpPr>
          <p:nvPr>
            <p:ph type="body" idx="1"/>
          </p:nvPr>
        </p:nvSpPr>
        <p:spPr/>
        <p:txBody>
          <a:bodyPr/>
          <a:lstStyle/>
          <a:p>
            <a:r>
              <a:rPr lang="en-US" dirty="0"/>
              <a:t>Free the enslaved subroutines!</a:t>
            </a:r>
          </a:p>
        </p:txBody>
      </p:sp>
    </p:spTree>
    <p:extLst>
      <p:ext uri="{BB962C8B-B14F-4D97-AF65-F5344CB8AC3E}">
        <p14:creationId xmlns:p14="http://schemas.microsoft.com/office/powerpoint/2010/main" val="16503564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A reference</a:t>
            </a:r>
          </a:p>
        </p:txBody>
      </p:sp>
      <p:sp>
        <p:nvSpPr>
          <p:cNvPr id="62467" name="Rectangle 3"/>
          <p:cNvSpPr>
            <a:spLocks noGrp="1" noChangeArrowheads="1"/>
          </p:cNvSpPr>
          <p:nvPr>
            <p:ph type="body" idx="1"/>
          </p:nvPr>
        </p:nvSpPr>
        <p:spPr>
          <a:xfrm>
            <a:off x="304800" y="2057400"/>
            <a:ext cx="7772400" cy="4038600"/>
          </a:xfrm>
        </p:spPr>
        <p:txBody>
          <a:bodyPr/>
          <a:lstStyle/>
          <a:p>
            <a:r>
              <a:rPr lang="en-US" sz="3600" dirty="0"/>
              <a:t>Teach Yourself Scheme in </a:t>
            </a:r>
            <a:r>
              <a:rPr lang="en-US" sz="3600" dirty="0" err="1"/>
              <a:t>Fixnum</a:t>
            </a:r>
            <a:r>
              <a:rPr lang="en-US" sz="3600" dirty="0"/>
              <a:t> days by </a:t>
            </a:r>
            <a:r>
              <a:rPr lang="en-US" sz="3600" dirty="0" err="1"/>
              <a:t>Dorai</a:t>
            </a:r>
            <a:r>
              <a:rPr lang="en-US" sz="3600" dirty="0"/>
              <a:t> </a:t>
            </a:r>
            <a:r>
              <a:rPr lang="en-US" sz="3600" dirty="0" err="1"/>
              <a:t>Sitaram</a:t>
            </a:r>
            <a:endParaRPr lang="en-US" sz="3600" dirty="0"/>
          </a:p>
          <a:p>
            <a:pPr lvl="1"/>
            <a:r>
              <a:rPr lang="en-US" dirty="0" err="1"/>
              <a:t>Coroutine</a:t>
            </a:r>
            <a:r>
              <a:rPr lang="en-US" dirty="0"/>
              <a:t> presentation somewhat similar to this one.</a:t>
            </a:r>
            <a:endParaRPr lang="en-US" sz="3600" dirty="0"/>
          </a:p>
          <a:p>
            <a:r>
              <a:rPr lang="en-US" sz="3600" dirty="0">
                <a:hlinkClick r:id="rId3"/>
              </a:rPr>
              <a:t>http://www.ccs.neu.edu/home/dorai/t-y-scheme/t-y-scheme-Z-H-15.html#node_chap_13 </a:t>
            </a:r>
            <a:endParaRPr lang="en-US" sz="3600" dirty="0"/>
          </a:p>
        </p:txBody>
      </p:sp>
    </p:spTree>
    <p:extLst>
      <p:ext uri="{BB962C8B-B14F-4D97-AF65-F5344CB8AC3E}">
        <p14:creationId xmlns:p14="http://schemas.microsoft.com/office/powerpoint/2010/main" val="113324683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dirty="0"/>
              <a:t>Coroutine </a:t>
            </a:r>
            <a:r>
              <a:rPr lang="en-US" i="1" dirty="0"/>
              <a:t>vs</a:t>
            </a:r>
            <a:r>
              <a:rPr lang="en-US" dirty="0"/>
              <a:t>. subroutine</a:t>
            </a:r>
          </a:p>
        </p:txBody>
      </p:sp>
      <p:sp>
        <p:nvSpPr>
          <p:cNvPr id="106499" name="Rectangle 3"/>
          <p:cNvSpPr>
            <a:spLocks noGrp="1" noChangeArrowheads="1"/>
          </p:cNvSpPr>
          <p:nvPr>
            <p:ph type="body" idx="1"/>
          </p:nvPr>
        </p:nvSpPr>
        <p:spPr/>
        <p:txBody>
          <a:bodyPr/>
          <a:lstStyle/>
          <a:p>
            <a:r>
              <a:rPr lang="en-US" dirty="0"/>
              <a:t>Master-slave </a:t>
            </a:r>
            <a:r>
              <a:rPr lang="en-US" i="1" dirty="0"/>
              <a:t>vs</a:t>
            </a:r>
            <a:r>
              <a:rPr lang="en-US" dirty="0"/>
              <a:t>. equal partners</a:t>
            </a:r>
          </a:p>
          <a:p>
            <a:r>
              <a:rPr lang="en-US" i="1" dirty="0"/>
              <a:t>Apply a procedure vs</a:t>
            </a:r>
            <a:r>
              <a:rPr lang="en-US" dirty="0"/>
              <a:t>. </a:t>
            </a:r>
            <a:r>
              <a:rPr lang="en-US" i="1" dirty="0"/>
              <a:t>resume a coroutine</a:t>
            </a:r>
          </a:p>
          <a:p>
            <a:r>
              <a:rPr lang="en-US" dirty="0"/>
              <a:t>Monopoly analogy</a:t>
            </a:r>
          </a:p>
          <a:p>
            <a:r>
              <a:rPr lang="en-US" dirty="0"/>
              <a:t>Coroutines do not involve concurrency</a:t>
            </a:r>
          </a:p>
        </p:txBody>
      </p:sp>
    </p:spTree>
    <p:extLst>
      <p:ext uri="{BB962C8B-B14F-4D97-AF65-F5344CB8AC3E}">
        <p14:creationId xmlns:p14="http://schemas.microsoft.com/office/powerpoint/2010/main" val="1392108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4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1547813" y="381000"/>
            <a:ext cx="7086600" cy="914400"/>
          </a:xfrm>
        </p:spPr>
        <p:txBody>
          <a:bodyPr/>
          <a:lstStyle/>
          <a:p>
            <a:r>
              <a:rPr lang="en-US" sz="4000" dirty="0"/>
              <a:t>Example to illustrate coroutines</a:t>
            </a:r>
          </a:p>
        </p:txBody>
      </p:sp>
      <p:sp>
        <p:nvSpPr>
          <p:cNvPr id="107523" name="Rectangle 3"/>
          <p:cNvSpPr>
            <a:spLocks noGrp="1" noChangeArrowheads="1"/>
          </p:cNvSpPr>
          <p:nvPr>
            <p:ph type="body" idx="1"/>
          </p:nvPr>
        </p:nvSpPr>
        <p:spPr>
          <a:xfrm>
            <a:off x="457200" y="1600200"/>
            <a:ext cx="8915400" cy="4876800"/>
          </a:xfrm>
        </p:spPr>
        <p:txBody>
          <a:bodyPr/>
          <a:lstStyle/>
          <a:p>
            <a:r>
              <a:rPr lang="en-US" dirty="0">
                <a:latin typeface="Courier New" pitchFamily="49" charset="0"/>
              </a:rPr>
              <a:t>(make-</a:t>
            </a:r>
            <a:r>
              <a:rPr lang="en-US" dirty="0" err="1">
                <a:latin typeface="Courier New" pitchFamily="49" charset="0"/>
              </a:rPr>
              <a:t>coroutine</a:t>
            </a:r>
            <a:r>
              <a:rPr lang="en-US" dirty="0">
                <a:latin typeface="Courier New" pitchFamily="49" charset="0"/>
              </a:rPr>
              <a:t> receiver) </a:t>
            </a:r>
            <a:r>
              <a:rPr lang="en-US" dirty="0"/>
              <a:t>creates a </a:t>
            </a:r>
            <a:r>
              <a:rPr lang="en-US" dirty="0" err="1"/>
              <a:t>coroutine</a:t>
            </a:r>
            <a:r>
              <a:rPr lang="en-US" dirty="0"/>
              <a:t> that executes the code in </a:t>
            </a:r>
            <a:r>
              <a:rPr lang="en-US" dirty="0">
                <a:latin typeface="Courier New" pitchFamily="49" charset="0"/>
              </a:rPr>
              <a:t>receiver.</a:t>
            </a:r>
          </a:p>
          <a:p>
            <a:r>
              <a:rPr lang="en-US" dirty="0">
                <a:latin typeface="Courier New" pitchFamily="49" charset="0"/>
              </a:rPr>
              <a:t>(resume </a:t>
            </a:r>
            <a:r>
              <a:rPr lang="en-US" dirty="0" err="1">
                <a:latin typeface="Courier New" pitchFamily="49" charset="0"/>
              </a:rPr>
              <a:t>cor</a:t>
            </a:r>
            <a:r>
              <a:rPr lang="en-US" dirty="0">
                <a:latin typeface="Courier New" pitchFamily="49" charset="0"/>
              </a:rPr>
              <a:t> value) </a:t>
            </a:r>
            <a:r>
              <a:rPr lang="en-US" dirty="0"/>
              <a:t>resumes the </a:t>
            </a:r>
            <a:r>
              <a:rPr lang="en-US" dirty="0" err="1">
                <a:latin typeface="Courier New" pitchFamily="49" charset="0"/>
              </a:rPr>
              <a:t>cor</a:t>
            </a:r>
            <a:r>
              <a:rPr lang="en-US" dirty="0">
                <a:latin typeface="Courier New" pitchFamily="49" charset="0"/>
              </a:rPr>
              <a:t> </a:t>
            </a:r>
            <a:r>
              <a:rPr lang="en-US" dirty="0" err="1"/>
              <a:t>coroutine</a:t>
            </a:r>
            <a:r>
              <a:rPr lang="en-US" dirty="0"/>
              <a:t>.</a:t>
            </a:r>
          </a:p>
          <a:p>
            <a:pPr lvl="1">
              <a:buFontTx/>
              <a:buNone/>
            </a:pPr>
            <a:r>
              <a:rPr lang="en-US" dirty="0"/>
              <a:t>Examples are in </a:t>
            </a:r>
            <a:r>
              <a:rPr lang="en-US" dirty="0" err="1"/>
              <a:t>coroutines.ss</a:t>
            </a:r>
            <a:endParaRPr lang="en-US" dirty="0"/>
          </a:p>
          <a:p>
            <a:pPr lvl="1">
              <a:buFontTx/>
              <a:buNone/>
            </a:pPr>
            <a:r>
              <a:rPr lang="en-US" dirty="0"/>
              <a:t>Running the first example:</a:t>
            </a:r>
          </a:p>
          <a:p>
            <a:pPr lvl="1"/>
            <a:r>
              <a:rPr lang="en-US" dirty="0">
                <a:latin typeface="Courier New" pitchFamily="49" charset="0"/>
              </a:rPr>
              <a:t>&gt;</a:t>
            </a:r>
            <a:r>
              <a:rPr lang="en-US" b="1" dirty="0">
                <a:latin typeface="Courier New" pitchFamily="49" charset="0"/>
              </a:rPr>
              <a:t>(example)</a:t>
            </a:r>
            <a:endParaRPr lang="en-US" dirty="0">
              <a:latin typeface="Courier New" pitchFamily="49" charset="0"/>
            </a:endParaRPr>
          </a:p>
          <a:p>
            <a:pPr lvl="1"/>
            <a:r>
              <a:rPr lang="en-US" dirty="0">
                <a:latin typeface="Courier New" pitchFamily="49" charset="0"/>
              </a:rPr>
              <a:t>1-a 33 2-a 34 1-b 35 2-b 36 1-c 37</a:t>
            </a:r>
          </a:p>
        </p:txBody>
      </p:sp>
    </p:spTree>
    <p:extLst>
      <p:ext uri="{BB962C8B-B14F-4D97-AF65-F5344CB8AC3E}">
        <p14:creationId xmlns:p14="http://schemas.microsoft.com/office/powerpoint/2010/main" val="30463275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4800"/>
            <a:ext cx="8915400" cy="6463308"/>
          </a:xfrm>
          <a:prstGeom prst="rect">
            <a:avLst/>
          </a:prstGeom>
          <a:noFill/>
        </p:spPr>
        <p:txBody>
          <a:bodyPr wrap="square" rtlCol="0">
            <a:spAutoFit/>
          </a:bodyPr>
          <a:lstStyle/>
          <a:p>
            <a:r>
              <a:rPr lang="en-US" sz="2200" dirty="0"/>
              <a:t> </a:t>
            </a:r>
            <a:r>
              <a:rPr lang="en-US" sz="2200" b="1" dirty="0" err="1">
                <a:solidFill>
                  <a:srgbClr val="FF0000"/>
                </a:solidFill>
              </a:rPr>
              <a:t>Coroutine</a:t>
            </a:r>
            <a:r>
              <a:rPr lang="en-US" sz="2200" b="1" dirty="0">
                <a:solidFill>
                  <a:srgbClr val="FF0000"/>
                </a:solidFill>
              </a:rPr>
              <a:t> example  adapted from EoPL, first edition, Chapter 9</a:t>
            </a:r>
          </a:p>
          <a:p>
            <a:endParaRPr lang="en-US" dirty="0"/>
          </a:p>
          <a:p>
            <a:r>
              <a:rPr lang="en-US" dirty="0"/>
              <a:t>(define example </a:t>
            </a:r>
          </a:p>
          <a:p>
            <a:r>
              <a:rPr lang="en-US" dirty="0"/>
              <a:t>  (lambda ()</a:t>
            </a:r>
          </a:p>
          <a:p>
            <a:r>
              <a:rPr lang="en-US" dirty="0"/>
              <a:t>    (call/cc</a:t>
            </a:r>
          </a:p>
          <a:p>
            <a:r>
              <a:rPr lang="en-US" dirty="0"/>
              <a:t>     (lambda  (return-cont)</a:t>
            </a:r>
          </a:p>
          <a:p>
            <a:r>
              <a:rPr lang="en-US" dirty="0"/>
              <a:t>       (let ([co1 'undefined]</a:t>
            </a:r>
          </a:p>
          <a:p>
            <a:r>
              <a:rPr lang="en-US" dirty="0"/>
              <a:t>             [co2 'undefined])</a:t>
            </a:r>
          </a:p>
          <a:p>
            <a:r>
              <a:rPr lang="en-US" dirty="0"/>
              <a:t>         (set! co1 (make-</a:t>
            </a:r>
            <a:r>
              <a:rPr lang="en-US" dirty="0" err="1"/>
              <a:t>coroutine</a:t>
            </a:r>
            <a:endParaRPr lang="en-US" dirty="0"/>
          </a:p>
          <a:p>
            <a:r>
              <a:rPr lang="en-US" dirty="0"/>
              <a:t>                    (lambda (init-val1)</a:t>
            </a:r>
          </a:p>
          <a:p>
            <a:r>
              <a:rPr lang="en-US" dirty="0"/>
              <a:t>                      (display " 1-a ")</a:t>
            </a:r>
          </a:p>
          <a:p>
            <a:r>
              <a:rPr lang="en-US" dirty="0"/>
              <a:t>                      (display init-val1)</a:t>
            </a:r>
          </a:p>
          <a:p>
            <a:r>
              <a:rPr lang="en-US" dirty="0"/>
              <a:t>                      (set! init-val1</a:t>
            </a:r>
          </a:p>
          <a:p>
            <a:r>
              <a:rPr lang="en-US" dirty="0"/>
              <a:t>                            (resume co2 </a:t>
            </a:r>
            <a:br>
              <a:rPr lang="en-US" dirty="0"/>
            </a:br>
            <a:r>
              <a:rPr lang="en-US" dirty="0"/>
              <a:t>                                          (+ 1 init-val1)))</a:t>
            </a:r>
          </a:p>
          <a:p>
            <a:r>
              <a:rPr lang="en-US" dirty="0"/>
              <a:t>                      (display " 1-b ")</a:t>
            </a:r>
          </a:p>
          <a:p>
            <a:r>
              <a:rPr lang="en-US" dirty="0"/>
              <a:t>                      (display init-val1)</a:t>
            </a:r>
          </a:p>
          <a:p>
            <a:r>
              <a:rPr lang="en-US" dirty="0"/>
              <a:t>                      (set! init-val1</a:t>
            </a:r>
          </a:p>
          <a:p>
            <a:r>
              <a:rPr lang="en-US" dirty="0"/>
              <a:t>                            (resume co2 </a:t>
            </a:r>
            <a:br>
              <a:rPr lang="en-US" dirty="0"/>
            </a:br>
            <a:r>
              <a:rPr lang="en-US" dirty="0"/>
              <a:t>                                          (+ 1 init-val1)))</a:t>
            </a:r>
          </a:p>
          <a:p>
            <a:r>
              <a:rPr lang="en-US" dirty="0"/>
              <a:t>	        (display " 1-c ")</a:t>
            </a:r>
          </a:p>
          <a:p>
            <a:r>
              <a:rPr lang="en-US" dirty="0"/>
              <a:t>                      (return-cont init-val1))))</a:t>
            </a:r>
          </a:p>
          <a:p>
            <a:r>
              <a:rPr lang="en-US" dirty="0"/>
              <a:t>        </a:t>
            </a:r>
          </a:p>
        </p:txBody>
      </p:sp>
      <p:sp>
        <p:nvSpPr>
          <p:cNvPr id="5" name="TextBox 4"/>
          <p:cNvSpPr txBox="1"/>
          <p:nvPr/>
        </p:nvSpPr>
        <p:spPr>
          <a:xfrm>
            <a:off x="4876800" y="838200"/>
            <a:ext cx="4419600" cy="5078313"/>
          </a:xfrm>
          <a:prstGeom prst="rect">
            <a:avLst/>
          </a:prstGeom>
          <a:noFill/>
        </p:spPr>
        <p:txBody>
          <a:bodyPr wrap="square" rtlCol="0">
            <a:spAutoFit/>
          </a:bodyPr>
          <a:lstStyle/>
          <a:p>
            <a:r>
              <a:rPr lang="en-US" dirty="0"/>
              <a:t>  (set! co2 (make-</a:t>
            </a:r>
            <a:r>
              <a:rPr lang="en-US" dirty="0" err="1"/>
              <a:t>coroutine</a:t>
            </a:r>
            <a:endParaRPr lang="en-US" dirty="0"/>
          </a:p>
          <a:p>
            <a:r>
              <a:rPr lang="en-US" dirty="0"/>
              <a:t>                    (lambda  (init-val2)</a:t>
            </a:r>
          </a:p>
          <a:p>
            <a:r>
              <a:rPr lang="en-US" dirty="0"/>
              <a:t>                      (display " 2-a ")</a:t>
            </a:r>
          </a:p>
          <a:p>
            <a:r>
              <a:rPr lang="en-US" dirty="0"/>
              <a:t>                      (display init-val2)</a:t>
            </a:r>
          </a:p>
          <a:p>
            <a:r>
              <a:rPr lang="en-US" dirty="0"/>
              <a:t>                      (set! init-val2</a:t>
            </a:r>
          </a:p>
          <a:p>
            <a:r>
              <a:rPr lang="en-US" dirty="0"/>
              <a:t>                            (resume co1 </a:t>
            </a:r>
            <a:br>
              <a:rPr lang="en-US" dirty="0"/>
            </a:br>
            <a:r>
              <a:rPr lang="en-US" dirty="0"/>
              <a:t>                                         (+ 1 init-val2)))</a:t>
            </a:r>
          </a:p>
          <a:p>
            <a:r>
              <a:rPr lang="en-US" dirty="0"/>
              <a:t>                      (display " 2-b ")</a:t>
            </a:r>
          </a:p>
          <a:p>
            <a:r>
              <a:rPr lang="en-US" dirty="0"/>
              <a:t>                      (display init-val2)</a:t>
            </a:r>
          </a:p>
          <a:p>
            <a:r>
              <a:rPr lang="en-US" dirty="0"/>
              <a:t>                      (set! init-val2</a:t>
            </a:r>
          </a:p>
          <a:p>
            <a:r>
              <a:rPr lang="en-US" dirty="0"/>
              <a:t>                            (resume co1</a:t>
            </a:r>
            <a:br>
              <a:rPr lang="en-US" dirty="0"/>
            </a:br>
            <a:r>
              <a:rPr lang="en-US" dirty="0"/>
              <a:t>                                         (+ 1 init-val2)))</a:t>
            </a:r>
          </a:p>
          <a:p>
            <a:r>
              <a:rPr lang="en-US" dirty="0"/>
              <a:t>	        (display " 2-c "))))</a:t>
            </a:r>
          </a:p>
          <a:p>
            <a:r>
              <a:rPr lang="en-US" dirty="0"/>
              <a:t>         (co1 33))))))</a:t>
            </a:r>
          </a:p>
          <a:p>
            <a:endParaRPr lang="en-US" dirty="0"/>
          </a:p>
          <a:p>
            <a:r>
              <a:rPr lang="en-US" dirty="0"/>
              <a:t>;; &gt;(example)</a:t>
            </a:r>
          </a:p>
          <a:p>
            <a:r>
              <a:rPr lang="en-US" dirty="0"/>
              <a:t>;;  1-a 33 2-a 34 1-b 35 2-b 36 1-c 37</a:t>
            </a:r>
          </a:p>
          <a:p>
            <a:endParaRPr lang="en-US" dirty="0"/>
          </a:p>
        </p:txBody>
      </p:sp>
    </p:spTree>
    <p:extLst>
      <p:ext uri="{BB962C8B-B14F-4D97-AF65-F5344CB8AC3E}">
        <p14:creationId xmlns:p14="http://schemas.microsoft.com/office/powerpoint/2010/main" val="3881306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76200"/>
            <a:ext cx="7772400" cy="762000"/>
          </a:xfrm>
        </p:spPr>
        <p:txBody>
          <a:bodyPr/>
          <a:lstStyle/>
          <a:p>
            <a:r>
              <a:rPr lang="en-US" b="1"/>
              <a:t>Coroutine Implementation</a:t>
            </a:r>
            <a:r>
              <a:rPr lang="en-US"/>
              <a:t> </a:t>
            </a:r>
          </a:p>
        </p:txBody>
      </p:sp>
      <p:sp>
        <p:nvSpPr>
          <p:cNvPr id="108547" name="Rectangle 3"/>
          <p:cNvSpPr>
            <a:spLocks noGrp="1" noChangeArrowheads="1"/>
          </p:cNvSpPr>
          <p:nvPr>
            <p:ph type="body" idx="1"/>
          </p:nvPr>
        </p:nvSpPr>
        <p:spPr>
          <a:xfrm>
            <a:off x="0" y="1524000"/>
            <a:ext cx="9144000" cy="5486400"/>
          </a:xfrm>
        </p:spPr>
        <p:txBody>
          <a:bodyPr/>
          <a:lstStyle/>
          <a:p>
            <a:pPr>
              <a:lnSpc>
                <a:spcPct val="80000"/>
              </a:lnSpc>
              <a:spcBef>
                <a:spcPct val="0"/>
              </a:spcBef>
              <a:buFontTx/>
              <a:buNone/>
            </a:pPr>
            <a:r>
              <a:rPr lang="en-US" sz="1900" b="1">
                <a:latin typeface="Courier New" pitchFamily="49" charset="0"/>
              </a:rPr>
              <a:t>(define resume 'resume-undefined)</a:t>
            </a:r>
          </a:p>
          <a:p>
            <a:pPr>
              <a:lnSpc>
                <a:spcPct val="80000"/>
              </a:lnSpc>
              <a:spcBef>
                <a:spcPct val="0"/>
              </a:spcBef>
              <a:buFontTx/>
              <a:buNone/>
            </a:pPr>
            <a:endParaRPr lang="en-US" sz="1900" b="1">
              <a:latin typeface="Courier New" pitchFamily="49" charset="0"/>
            </a:endParaRPr>
          </a:p>
          <a:p>
            <a:pPr>
              <a:lnSpc>
                <a:spcPct val="80000"/>
              </a:lnSpc>
              <a:spcBef>
                <a:spcPct val="0"/>
              </a:spcBef>
              <a:buFontTx/>
              <a:buNone/>
            </a:pPr>
            <a:r>
              <a:rPr lang="en-US" sz="1900" b="1">
                <a:latin typeface="Courier New" pitchFamily="49" charset="0"/>
              </a:rPr>
              <a:t>(define make-coroutine</a:t>
            </a:r>
          </a:p>
          <a:p>
            <a:pPr>
              <a:lnSpc>
                <a:spcPct val="80000"/>
              </a:lnSpc>
              <a:spcBef>
                <a:spcPct val="0"/>
              </a:spcBef>
              <a:buFontTx/>
              <a:buNone/>
            </a:pPr>
            <a:r>
              <a:rPr lang="en-US" sz="1900" b="1">
                <a:latin typeface="Courier New" pitchFamily="49" charset="0"/>
              </a:rPr>
              <a:t>  (lambda (body)</a:t>
            </a:r>
          </a:p>
          <a:p>
            <a:pPr>
              <a:lnSpc>
                <a:spcPct val="80000"/>
              </a:lnSpc>
              <a:spcBef>
                <a:spcPct val="0"/>
              </a:spcBef>
              <a:buFontTx/>
              <a:buNone/>
            </a:pPr>
            <a:r>
              <a:rPr lang="en-US" sz="1900" b="1">
                <a:latin typeface="Courier New" pitchFamily="49" charset="0"/>
              </a:rPr>
              <a:t>    (let ([local-continuation 'local-continuation-undefined])</a:t>
            </a:r>
          </a:p>
          <a:p>
            <a:pPr>
              <a:lnSpc>
                <a:spcPct val="80000"/>
              </a:lnSpc>
              <a:spcBef>
                <a:spcPct val="0"/>
              </a:spcBef>
              <a:buFontTx/>
              <a:buNone/>
            </a:pPr>
            <a:r>
              <a:rPr lang="en-US" sz="1900" b="1">
                <a:latin typeface="Courier New" pitchFamily="49" charset="0"/>
              </a:rPr>
              <a:t>      (letrec</a:t>
            </a:r>
          </a:p>
          <a:p>
            <a:pPr>
              <a:lnSpc>
                <a:spcPct val="80000"/>
              </a:lnSpc>
              <a:spcBef>
                <a:spcPct val="0"/>
              </a:spcBef>
              <a:buFontTx/>
              <a:buNone/>
            </a:pPr>
            <a:r>
              <a:rPr lang="en-US" sz="1900" b="1">
                <a:latin typeface="Courier New" pitchFamily="49" charset="0"/>
              </a:rPr>
              <a:t>          ([newcoroutine</a:t>
            </a:r>
          </a:p>
          <a:p>
            <a:pPr>
              <a:lnSpc>
                <a:spcPct val="80000"/>
              </a:lnSpc>
              <a:spcBef>
                <a:spcPct val="0"/>
              </a:spcBef>
              <a:buFontTx/>
              <a:buNone/>
            </a:pPr>
            <a:r>
              <a:rPr lang="en-US" sz="1900" b="1">
                <a:latin typeface="Courier New" pitchFamily="49" charset="0"/>
              </a:rPr>
              <a:t>            (lambda  (value) (local-continuation value))]</a:t>
            </a:r>
          </a:p>
          <a:p>
            <a:pPr>
              <a:lnSpc>
                <a:spcPct val="80000"/>
              </a:lnSpc>
              <a:spcBef>
                <a:spcPct val="0"/>
              </a:spcBef>
              <a:buFontTx/>
              <a:buNone/>
            </a:pPr>
            <a:r>
              <a:rPr lang="en-US" sz="1900" b="1">
                <a:latin typeface="Courier New" pitchFamily="49" charset="0"/>
              </a:rPr>
              <a:t>           [localresume</a:t>
            </a:r>
          </a:p>
          <a:p>
            <a:pPr>
              <a:lnSpc>
                <a:spcPct val="80000"/>
              </a:lnSpc>
              <a:spcBef>
                <a:spcPct val="0"/>
              </a:spcBef>
              <a:buFontTx/>
              <a:buNone/>
            </a:pPr>
            <a:r>
              <a:rPr lang="en-US" sz="1900" b="1">
                <a:latin typeface="Courier New" pitchFamily="49" charset="0"/>
              </a:rPr>
              <a:t>            (lambda  (continuation value)</a:t>
            </a:r>
          </a:p>
          <a:p>
            <a:pPr>
              <a:lnSpc>
                <a:spcPct val="80000"/>
              </a:lnSpc>
              <a:spcBef>
                <a:spcPct val="0"/>
              </a:spcBef>
              <a:buFontTx/>
              <a:buNone/>
            </a:pPr>
            <a:r>
              <a:rPr lang="en-US" sz="1900" b="1">
                <a:latin typeface="Courier New" pitchFamily="49" charset="0"/>
              </a:rPr>
              <a:t>              (let ([value </a:t>
            </a:r>
          </a:p>
          <a:p>
            <a:pPr>
              <a:lnSpc>
                <a:spcPct val="80000"/>
              </a:lnSpc>
              <a:spcBef>
                <a:spcPct val="0"/>
              </a:spcBef>
              <a:buFontTx/>
              <a:buNone/>
            </a:pPr>
            <a:r>
              <a:rPr lang="en-US" sz="1900" b="1">
                <a:latin typeface="Courier New" pitchFamily="49" charset="0"/>
              </a:rPr>
              <a:t>                      (call/cc (lambda (k)</a:t>
            </a:r>
          </a:p>
          <a:p>
            <a:pPr>
              <a:lnSpc>
                <a:spcPct val="80000"/>
              </a:lnSpc>
              <a:spcBef>
                <a:spcPct val="0"/>
              </a:spcBef>
              <a:buFontTx/>
              <a:buNone/>
            </a:pPr>
            <a:r>
              <a:rPr lang="en-US" sz="1900" b="1">
                <a:latin typeface="Courier New" pitchFamily="49" charset="0"/>
              </a:rPr>
              <a:t>                                 (set! local-continuation k)</a:t>
            </a:r>
          </a:p>
          <a:p>
            <a:pPr>
              <a:lnSpc>
                <a:spcPct val="80000"/>
              </a:lnSpc>
              <a:spcBef>
                <a:spcPct val="0"/>
              </a:spcBef>
              <a:buFontTx/>
              <a:buNone/>
            </a:pPr>
            <a:r>
              <a:rPr lang="en-US" sz="1900" b="1">
                <a:latin typeface="Courier New" pitchFamily="49" charset="0"/>
              </a:rPr>
              <a:t>                                 (continuation value)))])</a:t>
            </a:r>
          </a:p>
          <a:p>
            <a:pPr>
              <a:lnSpc>
                <a:spcPct val="80000"/>
              </a:lnSpc>
              <a:spcBef>
                <a:spcPct val="0"/>
              </a:spcBef>
              <a:buFontTx/>
              <a:buNone/>
            </a:pPr>
            <a:r>
              <a:rPr lang="en-US" sz="1900" b="1">
                <a:latin typeface="Courier New" pitchFamily="49" charset="0"/>
              </a:rPr>
              <a:t>                (set! resume localresume)</a:t>
            </a:r>
          </a:p>
          <a:p>
            <a:pPr>
              <a:lnSpc>
                <a:spcPct val="80000"/>
              </a:lnSpc>
              <a:spcBef>
                <a:spcPct val="0"/>
              </a:spcBef>
              <a:buFontTx/>
              <a:buNone/>
            </a:pPr>
            <a:r>
              <a:rPr lang="en-US" sz="1900" b="1">
                <a:latin typeface="Courier New" pitchFamily="49" charset="0"/>
              </a:rPr>
              <a:t>                value))])</a:t>
            </a:r>
          </a:p>
          <a:p>
            <a:pPr>
              <a:lnSpc>
                <a:spcPct val="80000"/>
              </a:lnSpc>
              <a:spcBef>
                <a:spcPct val="0"/>
              </a:spcBef>
              <a:buFontTx/>
              <a:buNone/>
            </a:pPr>
            <a:r>
              <a:rPr lang="en-US" sz="1900" b="1">
                <a:latin typeface="Courier New" pitchFamily="49" charset="0"/>
              </a:rPr>
              <a:t>        (call/cc</a:t>
            </a:r>
          </a:p>
          <a:p>
            <a:pPr>
              <a:lnSpc>
                <a:spcPct val="80000"/>
              </a:lnSpc>
              <a:spcBef>
                <a:spcPct val="0"/>
              </a:spcBef>
              <a:buFontTx/>
              <a:buNone/>
            </a:pPr>
            <a:r>
              <a:rPr lang="en-US" sz="1900" b="1">
                <a:latin typeface="Courier New" pitchFamily="49" charset="0"/>
              </a:rPr>
              <a:t>         (lambda (exit)</a:t>
            </a:r>
          </a:p>
          <a:p>
            <a:pPr>
              <a:lnSpc>
                <a:spcPct val="80000"/>
              </a:lnSpc>
              <a:spcBef>
                <a:spcPct val="0"/>
              </a:spcBef>
              <a:buFontTx/>
              <a:buNone/>
            </a:pPr>
            <a:r>
              <a:rPr lang="en-US" sz="1900" b="1">
                <a:latin typeface="Courier New" pitchFamily="49" charset="0"/>
              </a:rPr>
              <a:t>           (body (localresume exit newcoroutine))</a:t>
            </a:r>
          </a:p>
          <a:p>
            <a:pPr>
              <a:lnSpc>
                <a:spcPct val="80000"/>
              </a:lnSpc>
              <a:spcBef>
                <a:spcPct val="0"/>
              </a:spcBef>
              <a:buFontTx/>
              <a:buNone/>
            </a:pPr>
            <a:r>
              <a:rPr lang="en-US" sz="1900" b="1">
                <a:latin typeface="Courier New" pitchFamily="49" charset="0"/>
              </a:rPr>
              <a:t>           (error 'coroutine </a:t>
            </a:r>
          </a:p>
          <a:p>
            <a:pPr>
              <a:lnSpc>
                <a:spcPct val="80000"/>
              </a:lnSpc>
              <a:spcBef>
                <a:spcPct val="0"/>
              </a:spcBef>
              <a:buFontTx/>
              <a:buNone/>
            </a:pPr>
            <a:r>
              <a:rPr lang="en-US" sz="1900" b="1">
                <a:latin typeface="Courier New" pitchFamily="49" charset="0"/>
              </a:rPr>
              <a:t>                   "fell off end of coroutine")))))))</a:t>
            </a:r>
          </a:p>
        </p:txBody>
      </p:sp>
      <p:sp>
        <p:nvSpPr>
          <p:cNvPr id="108548" name="Text Box 4"/>
          <p:cNvSpPr txBox="1">
            <a:spLocks noChangeArrowheads="1"/>
          </p:cNvSpPr>
          <p:nvPr/>
        </p:nvSpPr>
        <p:spPr bwMode="auto">
          <a:xfrm>
            <a:off x="1752600" y="685800"/>
            <a:ext cx="6705600" cy="457200"/>
          </a:xfrm>
          <a:prstGeom prst="rect">
            <a:avLst/>
          </a:prstGeom>
          <a:noFill/>
          <a:ln w="9525">
            <a:noFill/>
            <a:miter lim="800000"/>
            <a:headEnd/>
            <a:tailEnd/>
          </a:ln>
          <a:effectLst/>
        </p:spPr>
        <p:txBody>
          <a:bodyPr>
            <a:spAutoFit/>
          </a:bodyPr>
          <a:lstStyle/>
          <a:p>
            <a:pPr>
              <a:spcBef>
                <a:spcPct val="50000"/>
              </a:spcBef>
            </a:pPr>
            <a:r>
              <a:rPr lang="en-US" sz="2400">
                <a:solidFill>
                  <a:srgbClr val="FF0000"/>
                </a:solidFill>
              </a:rPr>
              <a:t>You don’t need to understand all of the details</a:t>
            </a:r>
          </a:p>
        </p:txBody>
      </p:sp>
    </p:spTree>
    <p:extLst>
      <p:ext uri="{BB962C8B-B14F-4D97-AF65-F5344CB8AC3E}">
        <p14:creationId xmlns:p14="http://schemas.microsoft.com/office/powerpoint/2010/main" val="42888590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Same-fringe problem</a:t>
            </a:r>
          </a:p>
        </p:txBody>
      </p:sp>
      <p:sp>
        <p:nvSpPr>
          <p:cNvPr id="90115" name="Rectangle 3"/>
          <p:cNvSpPr>
            <a:spLocks noGrp="1" noChangeArrowheads="1"/>
          </p:cNvSpPr>
          <p:nvPr>
            <p:ph type="body" idx="1"/>
          </p:nvPr>
        </p:nvSpPr>
        <p:spPr>
          <a:xfrm>
            <a:off x="1828800" y="1676400"/>
            <a:ext cx="6934200" cy="3581400"/>
          </a:xfrm>
        </p:spPr>
        <p:txBody>
          <a:bodyPr/>
          <a:lstStyle/>
          <a:p>
            <a:pPr>
              <a:spcBef>
                <a:spcPct val="5000"/>
              </a:spcBef>
            </a:pPr>
            <a:r>
              <a:rPr lang="en-US" sz="2800" b="1" dirty="0"/>
              <a:t>same-fringe</a:t>
            </a:r>
            <a:r>
              <a:rPr lang="en-US" sz="2800" dirty="0"/>
              <a:t> takes two </a:t>
            </a:r>
            <a:r>
              <a:rPr lang="en-US" sz="2800" dirty="0" err="1"/>
              <a:t>sn</a:t>
            </a:r>
            <a:r>
              <a:rPr lang="en-US" sz="2800" dirty="0"/>
              <a:t>-lists and determines whether their leaf nodes (in a pre-order traversal) are the same (and in the same order).</a:t>
            </a:r>
          </a:p>
          <a:p>
            <a:pPr>
              <a:spcBef>
                <a:spcPct val="5000"/>
              </a:spcBef>
            </a:pPr>
            <a:r>
              <a:rPr lang="en-US" sz="2800" dirty="0"/>
              <a:t> See next slide for examples.</a:t>
            </a:r>
          </a:p>
          <a:p>
            <a:pPr>
              <a:spcBef>
                <a:spcPct val="5000"/>
              </a:spcBef>
            </a:pPr>
            <a:r>
              <a:rPr lang="en-US" sz="2800" dirty="0"/>
              <a:t>Note that a slight extension of </a:t>
            </a:r>
            <a:r>
              <a:rPr lang="en-US" sz="2800" dirty="0" err="1"/>
              <a:t>sn</a:t>
            </a:r>
            <a:r>
              <a:rPr lang="en-US" sz="2800" dirty="0"/>
              <a:t>-lists is allowed, where the “</a:t>
            </a:r>
            <a:r>
              <a:rPr lang="en-US" sz="2800" dirty="0" err="1"/>
              <a:t>sn</a:t>
            </a:r>
            <a:r>
              <a:rPr lang="en-US" sz="2800" dirty="0"/>
              <a:t>-list” can just be a single number or symbol.</a:t>
            </a:r>
          </a:p>
        </p:txBody>
      </p:sp>
    </p:spTree>
    <p:extLst>
      <p:ext uri="{BB962C8B-B14F-4D97-AF65-F5344CB8AC3E}">
        <p14:creationId xmlns:p14="http://schemas.microsoft.com/office/powerpoint/2010/main" val="305364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Final exam notes</a:t>
            </a:r>
          </a:p>
        </p:txBody>
      </p:sp>
      <p:sp>
        <p:nvSpPr>
          <p:cNvPr id="3" name="Content Placeholder 2"/>
          <p:cNvSpPr>
            <a:spLocks noGrp="1"/>
          </p:cNvSpPr>
          <p:nvPr>
            <p:ph idx="1"/>
          </p:nvPr>
        </p:nvSpPr>
        <p:spPr>
          <a:xfrm>
            <a:off x="457200" y="1066800"/>
            <a:ext cx="8305800" cy="4525963"/>
          </a:xfrm>
        </p:spPr>
        <p:txBody>
          <a:bodyPr/>
          <a:lstStyle/>
          <a:p>
            <a:r>
              <a:rPr lang="en-US" dirty="0"/>
              <a:t>Wednesday </a:t>
            </a:r>
            <a:r>
              <a:rPr lang="en-US"/>
              <a:t>Nov 14, </a:t>
            </a:r>
            <a:r>
              <a:rPr lang="en-US" dirty="0"/>
              <a:t>6 PM.  2</a:t>
            </a:r>
            <a:r>
              <a:rPr lang="en-US" baseline="30000" dirty="0"/>
              <a:t>nd</a:t>
            </a:r>
            <a:r>
              <a:rPr lang="en-US" dirty="0"/>
              <a:t> floor Crapo</a:t>
            </a:r>
          </a:p>
          <a:p>
            <a:r>
              <a:rPr lang="en-US" dirty="0"/>
              <a:t>G219 (A-Geng), 221(Glave-P), 222 (S-Z)</a:t>
            </a:r>
          </a:p>
          <a:p>
            <a:r>
              <a:rPr lang="en-US" dirty="0"/>
              <a:t>Much emphasis on materials related to A15-19.</a:t>
            </a:r>
          </a:p>
          <a:p>
            <a:r>
              <a:rPr lang="en-US" dirty="0"/>
              <a:t>Including interpreters and continuations (especially call/cc), also functional programing (e.g. use of </a:t>
            </a:r>
            <a:r>
              <a:rPr lang="en-US" dirty="0">
                <a:latin typeface="Courier New" panose="02070309020205020404" pitchFamily="49" charset="0"/>
                <a:cs typeface="Courier New" panose="02070309020205020404" pitchFamily="49" charset="0"/>
              </a:rPr>
              <a:t>map</a:t>
            </a:r>
            <a:r>
              <a:rPr lang="en-US" dirty="0"/>
              <a:t> and </a:t>
            </a:r>
            <a:r>
              <a:rPr lang="en-US" dirty="0">
                <a:latin typeface="Courier New" panose="02070309020205020404" pitchFamily="49" charset="0"/>
                <a:cs typeface="Courier New" panose="02070309020205020404" pitchFamily="49" charset="0"/>
              </a:rPr>
              <a:t>apply</a:t>
            </a:r>
            <a:r>
              <a:rPr lang="en-US" dirty="0"/>
              <a:t>), </a:t>
            </a:r>
            <a:r>
              <a:rPr lang="en-US" dirty="0">
                <a:latin typeface="Courier New" panose="02070309020205020404" pitchFamily="49" charset="0"/>
                <a:cs typeface="Courier New" panose="02070309020205020404" pitchFamily="49" charset="0"/>
              </a:rPr>
              <a:t>define-syntax</a:t>
            </a:r>
            <a:r>
              <a:rPr lang="en-US" dirty="0"/>
              <a:t>.</a:t>
            </a:r>
          </a:p>
          <a:p>
            <a:r>
              <a:rPr lang="en-US" dirty="0"/>
              <a:t>A few other things from throughout the course.</a:t>
            </a:r>
          </a:p>
          <a:p>
            <a:r>
              <a:rPr lang="en-US" dirty="0"/>
              <a:t>A bit harder than previous exams.</a:t>
            </a:r>
          </a:p>
          <a:p>
            <a:endParaRPr lang="en-US" dirty="0"/>
          </a:p>
        </p:txBody>
      </p:sp>
    </p:spTree>
    <p:extLst>
      <p:ext uri="{BB962C8B-B14F-4D97-AF65-F5344CB8AC3E}">
        <p14:creationId xmlns:p14="http://schemas.microsoft.com/office/powerpoint/2010/main" val="103098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727200" y="304800"/>
            <a:ext cx="7086600" cy="309563"/>
          </a:xfrm>
        </p:spPr>
        <p:txBody>
          <a:bodyPr/>
          <a:lstStyle/>
          <a:p>
            <a:r>
              <a:rPr lang="en-US" sz="4000"/>
              <a:t>same-fringe examples</a:t>
            </a:r>
          </a:p>
        </p:txBody>
      </p:sp>
      <p:sp>
        <p:nvSpPr>
          <p:cNvPr id="97283" name="Rectangle 3"/>
          <p:cNvSpPr>
            <a:spLocks noGrp="1" noChangeArrowheads="1"/>
          </p:cNvSpPr>
          <p:nvPr>
            <p:ph type="body" idx="1"/>
          </p:nvPr>
        </p:nvSpPr>
        <p:spPr>
          <a:xfrm>
            <a:off x="762000" y="1066800"/>
            <a:ext cx="7391400" cy="5105400"/>
          </a:xfrm>
        </p:spPr>
        <p:txBody>
          <a:bodyPr/>
          <a:lstStyle/>
          <a:p>
            <a:pPr>
              <a:lnSpc>
                <a:spcPct val="80000"/>
              </a:lnSpc>
              <a:buFontTx/>
              <a:buNone/>
            </a:pPr>
            <a:r>
              <a:rPr lang="en-US" sz="2800"/>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a:t>
            </a:r>
          </a:p>
          <a:p>
            <a:pPr>
              <a:lnSpc>
                <a:spcPct val="80000"/>
              </a:lnSpc>
              <a:buFontTx/>
              <a:buNone/>
            </a:pPr>
            <a:r>
              <a:rPr lang="en-US" sz="2400">
                <a:latin typeface="Courier New" pitchFamily="49" charset="0"/>
              </a:rPr>
              <a:t>#t</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'((1 2 (3) () () 4)) </a:t>
            </a:r>
            <a:br>
              <a:rPr lang="en-US" sz="2400" b="1">
                <a:latin typeface="Courier New" pitchFamily="49" charset="0"/>
              </a:rPr>
            </a:br>
            <a:r>
              <a:rPr lang="en-US" sz="2400" b="1">
                <a:latin typeface="Courier New" pitchFamily="49" charset="0"/>
              </a:rPr>
              <a:t>             '(1 (((2 ((3) 4 5))))))</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'3)</a:t>
            </a:r>
          </a:p>
          <a:p>
            <a:pPr>
              <a:lnSpc>
                <a:spcPct val="80000"/>
              </a:lnSpc>
              <a:buFontTx/>
              <a:buNone/>
            </a:pPr>
            <a:r>
              <a:rPr lang="en-US" sz="2400">
                <a:latin typeface="Courier New" pitchFamily="49" charset="0"/>
              </a:rPr>
              <a:t>#f</a:t>
            </a:r>
          </a:p>
          <a:p>
            <a:pPr>
              <a:lnSpc>
                <a:spcPct val="80000"/>
              </a:lnSpc>
              <a:buFontTx/>
              <a:buNone/>
            </a:pPr>
            <a:r>
              <a:rPr lang="en-US" sz="2400">
                <a:latin typeface="Courier New" pitchFamily="49" charset="0"/>
              </a:rPr>
              <a:t>&gt; </a:t>
            </a:r>
            <a:r>
              <a:rPr lang="en-US" sz="2400" b="1">
                <a:latin typeface="Courier New" pitchFamily="49" charset="0"/>
              </a:rPr>
              <a:t>(same-fringe '2 '2)</a:t>
            </a:r>
          </a:p>
          <a:p>
            <a:pPr>
              <a:lnSpc>
                <a:spcPct val="80000"/>
              </a:lnSpc>
              <a:buFontTx/>
              <a:buNone/>
            </a:pPr>
            <a:r>
              <a:rPr lang="en-US" sz="2400">
                <a:latin typeface="Courier New" pitchFamily="49" charset="0"/>
              </a:rPr>
              <a:t>#t</a:t>
            </a:r>
          </a:p>
          <a:p>
            <a:pPr>
              <a:lnSpc>
                <a:spcPct val="80000"/>
              </a:lnSpc>
              <a:buFontTx/>
              <a:buNone/>
            </a:pPr>
            <a:endParaRPr lang="en-US" sz="2400">
              <a:latin typeface="Courier New" pitchFamily="49" charset="0"/>
            </a:endParaRPr>
          </a:p>
        </p:txBody>
      </p:sp>
    </p:spTree>
    <p:extLst>
      <p:ext uri="{BB962C8B-B14F-4D97-AF65-F5344CB8AC3E}">
        <p14:creationId xmlns:p14="http://schemas.microsoft.com/office/powerpoint/2010/main" val="33414241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381000" y="2438400"/>
            <a:ext cx="7315200" cy="4800600"/>
          </a:xfrm>
        </p:spPr>
        <p:txBody>
          <a:bodyPr/>
          <a:lstStyle/>
          <a:p>
            <a:r>
              <a:rPr lang="en-US" dirty="0"/>
              <a:t>How would you write it if you only had 1 minute to do it?</a:t>
            </a:r>
          </a:p>
        </p:txBody>
      </p:sp>
    </p:spTree>
    <p:extLst>
      <p:ext uri="{BB962C8B-B14F-4D97-AF65-F5344CB8AC3E}">
        <p14:creationId xmlns:p14="http://schemas.microsoft.com/office/powerpoint/2010/main" val="193066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371600" y="838200"/>
            <a:ext cx="7772400" cy="1066800"/>
          </a:xfrm>
        </p:spPr>
        <p:txBody>
          <a:bodyPr/>
          <a:lstStyle/>
          <a:p>
            <a:r>
              <a:rPr lang="en-US" sz="4000"/>
              <a:t>A short, simple way to write same-fringe</a:t>
            </a:r>
          </a:p>
        </p:txBody>
      </p:sp>
      <p:sp>
        <p:nvSpPr>
          <p:cNvPr id="98307" name="Rectangle 3"/>
          <p:cNvSpPr>
            <a:spLocks noGrp="1" noChangeArrowheads="1"/>
          </p:cNvSpPr>
          <p:nvPr>
            <p:ph type="body" idx="1"/>
          </p:nvPr>
        </p:nvSpPr>
        <p:spPr>
          <a:xfrm>
            <a:off x="381000" y="2438400"/>
            <a:ext cx="7315200" cy="4800600"/>
          </a:xfrm>
        </p:spPr>
        <p:txBody>
          <a:bodyPr/>
          <a:lstStyle/>
          <a:p>
            <a:r>
              <a:rPr lang="en-US" dirty="0"/>
              <a:t>How would you write it if you only had 1 minute to do it?</a:t>
            </a:r>
          </a:p>
          <a:p>
            <a:pPr>
              <a:buFontTx/>
              <a:buNone/>
            </a:pPr>
            <a:endParaRPr lang="en-US" dirty="0"/>
          </a:p>
          <a:p>
            <a:pPr>
              <a:buFontTx/>
              <a:buNone/>
            </a:pPr>
            <a:endParaRPr lang="en-US" dirty="0"/>
          </a:p>
          <a:p>
            <a:pPr>
              <a:buFontTx/>
              <a:buNone/>
            </a:pPr>
            <a:r>
              <a:rPr lang="en-US" dirty="0"/>
              <a:t>Why doesn’t the story end here?</a:t>
            </a:r>
          </a:p>
          <a:p>
            <a:endParaRPr lang="en-US" dirty="0"/>
          </a:p>
        </p:txBody>
      </p:sp>
    </p:spTree>
    <p:extLst>
      <p:ext uri="{BB962C8B-B14F-4D97-AF65-F5344CB8AC3E}">
        <p14:creationId xmlns:p14="http://schemas.microsoft.com/office/powerpoint/2010/main" val="675417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85800" y="685800"/>
            <a:ext cx="8566150" cy="1066800"/>
          </a:xfrm>
        </p:spPr>
        <p:txBody>
          <a:bodyPr/>
          <a:lstStyle/>
          <a:p>
            <a:r>
              <a:rPr lang="en-US" sz="4000" dirty="0"/>
              <a:t>A traditional approach to same-fringe</a:t>
            </a:r>
          </a:p>
        </p:txBody>
      </p:sp>
      <p:sp>
        <p:nvSpPr>
          <p:cNvPr id="99331" name="Rectangle 3"/>
          <p:cNvSpPr>
            <a:spLocks noGrp="1" noChangeArrowheads="1"/>
          </p:cNvSpPr>
          <p:nvPr>
            <p:ph type="body" idx="1"/>
          </p:nvPr>
        </p:nvSpPr>
        <p:spPr>
          <a:xfrm>
            <a:off x="762000" y="2133600"/>
            <a:ext cx="7308850" cy="3362325"/>
          </a:xfrm>
        </p:spPr>
        <p:txBody>
          <a:bodyPr/>
          <a:lstStyle/>
          <a:p>
            <a:r>
              <a:rPr lang="en-US" dirty="0"/>
              <a:t>For each tree, create an </a:t>
            </a:r>
            <a:r>
              <a:rPr lang="en-US" dirty="0" err="1"/>
              <a:t>iterator</a:t>
            </a:r>
            <a:r>
              <a:rPr lang="en-US" dirty="0"/>
              <a:t> that gives each tree element “on-demand”</a:t>
            </a:r>
            <a:br>
              <a:rPr lang="en-US" dirty="0"/>
            </a:br>
            <a:endParaRPr lang="en-US" dirty="0"/>
          </a:p>
          <a:p>
            <a:pPr>
              <a:buFontTx/>
              <a:buNone/>
            </a:pPr>
            <a:r>
              <a:rPr lang="en-US" dirty="0"/>
              <a:t>   </a:t>
            </a:r>
            <a:r>
              <a:rPr lang="en-US" dirty="0" err="1"/>
              <a:t>Iterator</a:t>
            </a:r>
            <a:r>
              <a:rPr lang="en-US" dirty="0"/>
              <a:t> behavior is just like Java iterators, but in a functional language, we can make the interface simpler.</a:t>
            </a:r>
          </a:p>
        </p:txBody>
      </p:sp>
    </p:spTree>
    <p:extLst>
      <p:ext uri="{BB962C8B-B14F-4D97-AF65-F5344CB8AC3E}">
        <p14:creationId xmlns:p14="http://schemas.microsoft.com/office/powerpoint/2010/main" val="42239233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685800" y="304800"/>
            <a:ext cx="7772400" cy="838200"/>
          </a:xfrm>
        </p:spPr>
        <p:txBody>
          <a:bodyPr/>
          <a:lstStyle/>
          <a:p>
            <a:r>
              <a:rPr lang="en-US"/>
              <a:t>Example of iterator behavior</a:t>
            </a:r>
          </a:p>
        </p:txBody>
      </p:sp>
      <p:sp>
        <p:nvSpPr>
          <p:cNvPr id="100355" name="Rectangle 3"/>
          <p:cNvSpPr>
            <a:spLocks noGrp="1" noChangeArrowheads="1"/>
          </p:cNvSpPr>
          <p:nvPr>
            <p:ph type="body" idx="1"/>
          </p:nvPr>
        </p:nvSpPr>
        <p:spPr>
          <a:xfrm>
            <a:off x="304800" y="1371600"/>
            <a:ext cx="8610600" cy="4800600"/>
          </a:xfrm>
        </p:spPr>
        <p:txBody>
          <a:bodyPr/>
          <a:lstStyle/>
          <a:p>
            <a:pPr lvl="1">
              <a:lnSpc>
                <a:spcPct val="90000"/>
              </a:lnSpc>
              <a:spcBef>
                <a:spcPct val="0"/>
              </a:spcBef>
              <a:buFont typeface="Wingdings" pitchFamily="2" charset="2"/>
              <a:buNone/>
            </a:pPr>
            <a:r>
              <a:rPr lang="en-US" sz="2400" b="1" dirty="0">
                <a:latin typeface="Courier New" pitchFamily="49" charset="0"/>
              </a:rPr>
              <a:t>&gt; (define </a:t>
            </a:r>
            <a:r>
              <a:rPr lang="en-US" sz="2400" b="1" dirty="0" err="1">
                <a:latin typeface="Courier New" pitchFamily="49" charset="0"/>
              </a:rPr>
              <a:t>iter</a:t>
            </a:r>
            <a:r>
              <a:rPr lang="en-US" sz="2400" b="1" dirty="0">
                <a:latin typeface="Courier New" pitchFamily="49" charset="0"/>
              </a:rPr>
              <a:t> (make-</a:t>
            </a:r>
            <a:r>
              <a:rPr lang="en-US" sz="2400" b="1" dirty="0" err="1">
                <a:latin typeface="Courier New" pitchFamily="49" charset="0"/>
              </a:rPr>
              <a:t>slist</a:t>
            </a:r>
            <a:r>
              <a:rPr lang="en-US" sz="2400" b="1" dirty="0">
                <a:latin typeface="Courier New" pitchFamily="49" charset="0"/>
              </a:rPr>
              <a:t>-leaf-</a:t>
            </a:r>
            <a:r>
              <a:rPr lang="en-US" sz="2400" b="1" dirty="0" err="1">
                <a:latin typeface="Courier New" pitchFamily="49" charset="0"/>
              </a:rPr>
              <a:t>iterator</a:t>
            </a:r>
            <a:r>
              <a:rPr lang="en-US" sz="2400" b="1" dirty="0">
                <a:latin typeface="Courier New" pitchFamily="49" charset="0"/>
              </a:rPr>
              <a:t> </a:t>
            </a:r>
            <a:br>
              <a:rPr lang="en-US" sz="2400" b="1" dirty="0">
                <a:latin typeface="Courier New" pitchFamily="49" charset="0"/>
              </a:rPr>
            </a:br>
            <a:r>
              <a:rPr lang="en-US" sz="2400" b="1" dirty="0">
                <a:latin typeface="Courier New" pitchFamily="49" charset="0"/>
              </a:rPr>
              <a:t>                '(((1 (2) (()) (3 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1</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2</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3</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4</a:t>
            </a:r>
          </a:p>
          <a:p>
            <a:pPr lvl="1">
              <a:lnSpc>
                <a:spcPct val="90000"/>
              </a:lnSpc>
              <a:spcBef>
                <a:spcPct val="0"/>
              </a:spcBef>
              <a:buFontTx/>
              <a:buNone/>
            </a:pPr>
            <a:r>
              <a:rPr lang="en-US" sz="2400" dirty="0">
                <a:latin typeface="Courier New" pitchFamily="49" charset="0"/>
              </a:rPr>
              <a:t>&gt;</a:t>
            </a:r>
            <a:r>
              <a:rPr lang="en-US" sz="2400" b="1" dirty="0">
                <a:latin typeface="Courier New" pitchFamily="49" charset="0"/>
              </a:rPr>
              <a:t> (</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a:p>
            <a:pPr lvl="1">
              <a:lnSpc>
                <a:spcPct val="90000"/>
              </a:lnSpc>
              <a:spcBef>
                <a:spcPct val="0"/>
              </a:spcBef>
              <a:buFontTx/>
              <a:buNone/>
            </a:pPr>
            <a:r>
              <a:rPr lang="en-US" sz="2400" dirty="0">
                <a:latin typeface="Courier New" pitchFamily="49" charset="0"/>
              </a:rPr>
              <a:t>&gt; </a:t>
            </a:r>
            <a:r>
              <a:rPr lang="en-US" sz="2400" b="1" dirty="0">
                <a:latin typeface="Courier New" pitchFamily="49" charset="0"/>
              </a:rPr>
              <a:t>(</a:t>
            </a:r>
            <a:r>
              <a:rPr lang="en-US" sz="2400" b="1" dirty="0" err="1">
                <a:latin typeface="Courier New" pitchFamily="49" charset="0"/>
              </a:rPr>
              <a:t>iter</a:t>
            </a:r>
            <a:r>
              <a:rPr lang="en-US" sz="2400" b="1" dirty="0">
                <a:latin typeface="Courier New" pitchFamily="49" charset="0"/>
              </a:rPr>
              <a:t>)</a:t>
            </a:r>
          </a:p>
          <a:p>
            <a:pPr lvl="1">
              <a:lnSpc>
                <a:spcPct val="90000"/>
              </a:lnSpc>
              <a:spcBef>
                <a:spcPct val="0"/>
              </a:spcBef>
              <a:buFontTx/>
              <a:buNone/>
            </a:pPr>
            <a:r>
              <a:rPr lang="en-US" sz="2400" dirty="0">
                <a:latin typeface="Courier New" pitchFamily="49" charset="0"/>
              </a:rPr>
              <a:t>#f</a:t>
            </a:r>
          </a:p>
        </p:txBody>
      </p:sp>
    </p:spTree>
    <p:extLst>
      <p:ext uri="{BB962C8B-B14F-4D97-AF65-F5344CB8AC3E}">
        <p14:creationId xmlns:p14="http://schemas.microsoft.com/office/powerpoint/2010/main" val="784721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4000"/>
              <a:t>Once we can make iterators, same-fringe is relatively easy.</a:t>
            </a:r>
          </a:p>
        </p:txBody>
      </p:sp>
      <p:sp>
        <p:nvSpPr>
          <p:cNvPr id="101379" name="Rectangle 3"/>
          <p:cNvSpPr>
            <a:spLocks noGrp="1" noChangeArrowheads="1"/>
          </p:cNvSpPr>
          <p:nvPr>
            <p:ph type="body" idx="1"/>
          </p:nvPr>
        </p:nvSpPr>
        <p:spPr>
          <a:xfrm>
            <a:off x="1219200" y="2209800"/>
            <a:ext cx="7696200" cy="3276600"/>
          </a:xfrm>
        </p:spPr>
        <p:txBody>
          <a:bodyPr/>
          <a:lstStyle/>
          <a:p>
            <a:r>
              <a:rPr lang="en-US" dirty="0"/>
              <a:t>Same-fringe first creates an </a:t>
            </a:r>
            <a:r>
              <a:rPr lang="en-US" dirty="0" err="1"/>
              <a:t>iterator</a:t>
            </a:r>
            <a:r>
              <a:rPr lang="en-US" dirty="0"/>
              <a:t> for each s-list.  It then repeatedly asks each </a:t>
            </a:r>
            <a:r>
              <a:rPr lang="en-US" dirty="0" err="1"/>
              <a:t>iterator</a:t>
            </a:r>
            <a:r>
              <a:rPr lang="en-US" dirty="0"/>
              <a:t> for the next leaf from its s-list, comparing the results, until a list runs out or the leaves are different.</a:t>
            </a:r>
          </a:p>
          <a:p>
            <a:r>
              <a:rPr lang="en-US" dirty="0"/>
              <a:t>Code on next slide.</a:t>
            </a:r>
          </a:p>
        </p:txBody>
      </p:sp>
    </p:spTree>
    <p:extLst>
      <p:ext uri="{BB962C8B-B14F-4D97-AF65-F5344CB8AC3E}">
        <p14:creationId xmlns:p14="http://schemas.microsoft.com/office/powerpoint/2010/main" val="4216051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609600" y="381000"/>
            <a:ext cx="7924800" cy="838200"/>
          </a:xfrm>
        </p:spPr>
        <p:txBody>
          <a:bodyPr/>
          <a:lstStyle/>
          <a:p>
            <a:r>
              <a:rPr lang="en-US"/>
              <a:t>same-fringe code</a:t>
            </a:r>
          </a:p>
        </p:txBody>
      </p:sp>
      <p:sp>
        <p:nvSpPr>
          <p:cNvPr id="102403" name="Rectangle 3"/>
          <p:cNvSpPr>
            <a:spLocks noGrp="1" noChangeArrowheads="1"/>
          </p:cNvSpPr>
          <p:nvPr>
            <p:ph type="body" idx="1"/>
          </p:nvPr>
        </p:nvSpPr>
        <p:spPr>
          <a:xfrm>
            <a:off x="0" y="1600200"/>
            <a:ext cx="9144000" cy="4953000"/>
          </a:xfrm>
        </p:spPr>
        <p:txBody>
          <a:bodyPr/>
          <a:lstStyle/>
          <a:p>
            <a:pPr>
              <a:lnSpc>
                <a:spcPct val="80000"/>
              </a:lnSpc>
              <a:buFontTx/>
              <a:buNone/>
            </a:pPr>
            <a:r>
              <a:rPr lang="en-US" sz="2300" b="1" dirty="0">
                <a:latin typeface="Courier New" pitchFamily="49" charset="0"/>
              </a:rPr>
              <a:t>(define same-fringe</a:t>
            </a:r>
          </a:p>
          <a:p>
            <a:pPr>
              <a:lnSpc>
                <a:spcPct val="80000"/>
              </a:lnSpc>
              <a:buFontTx/>
              <a:buNone/>
            </a:pPr>
            <a:r>
              <a:rPr lang="en-US" sz="2300" b="1" dirty="0">
                <a:latin typeface="Courier New" pitchFamily="49" charset="0"/>
              </a:rPr>
              <a:t>  (lambda (s1 s2)</a:t>
            </a:r>
          </a:p>
          <a:p>
            <a:pPr>
              <a:lnSpc>
                <a:spcPct val="80000"/>
              </a:lnSpc>
              <a:buFontTx/>
              <a:buNone/>
            </a:pPr>
            <a:r>
              <a:rPr lang="en-US" sz="2300" b="1" dirty="0">
                <a:latin typeface="Courier New" pitchFamily="49" charset="0"/>
              </a:rPr>
              <a:t>    (let ([iter1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s1)]</a:t>
            </a:r>
          </a:p>
          <a:p>
            <a:pPr>
              <a:lnSpc>
                <a:spcPct val="80000"/>
              </a:lnSpc>
              <a:buFontTx/>
              <a:buNone/>
            </a:pPr>
            <a:r>
              <a:rPr lang="en-US" sz="2300" b="1" dirty="0">
                <a:latin typeface="Courier New" pitchFamily="49" charset="0"/>
              </a:rPr>
              <a:t>          [iter2 (make-</a:t>
            </a:r>
            <a:r>
              <a:rPr lang="en-US" sz="2300" b="1" dirty="0" err="1">
                <a:latin typeface="Courier New" pitchFamily="49" charset="0"/>
              </a:rPr>
              <a:t>slist</a:t>
            </a:r>
            <a:r>
              <a:rPr lang="en-US" sz="2300" b="1" dirty="0">
                <a:latin typeface="Courier New" pitchFamily="49" charset="0"/>
              </a:rPr>
              <a:t>-leaf-</a:t>
            </a:r>
            <a:r>
              <a:rPr lang="en-US" sz="2300" b="1" dirty="0" err="1">
                <a:latin typeface="Courier New" pitchFamily="49" charset="0"/>
              </a:rPr>
              <a:t>iterator</a:t>
            </a:r>
            <a:r>
              <a:rPr lang="en-US" sz="2300" b="1" dirty="0">
                <a:latin typeface="Courier New" pitchFamily="49" charset="0"/>
              </a:rPr>
              <a:t> s2)])</a:t>
            </a:r>
          </a:p>
          <a:p>
            <a:pPr>
              <a:lnSpc>
                <a:spcPct val="80000"/>
              </a:lnSpc>
              <a:buFontTx/>
              <a:buNone/>
            </a:pPr>
            <a:r>
              <a:rPr lang="en-US" sz="2300" b="1" dirty="0">
                <a:latin typeface="Courier New" pitchFamily="49" charset="0"/>
              </a:rPr>
              <a:t>      (let loop ()</a:t>
            </a:r>
          </a:p>
          <a:p>
            <a:pPr>
              <a:lnSpc>
                <a:spcPct val="80000"/>
              </a:lnSpc>
              <a:buFontTx/>
              <a:buNone/>
            </a:pPr>
            <a:r>
              <a:rPr lang="en-US" sz="2300" b="1" dirty="0">
                <a:latin typeface="Courier New" pitchFamily="49" charset="0"/>
              </a:rPr>
              <a:t>        (let ([leaf1 (iter1)]</a:t>
            </a:r>
          </a:p>
          <a:p>
            <a:pPr>
              <a:lnSpc>
                <a:spcPct val="80000"/>
              </a:lnSpc>
              <a:buFontTx/>
              <a:buNone/>
            </a:pPr>
            <a:r>
              <a:rPr lang="en-US" sz="2300" b="1" dirty="0">
                <a:latin typeface="Courier New" pitchFamily="49" charset="0"/>
              </a:rPr>
              <a:t>              [leaf2 (iter2)])</a:t>
            </a:r>
          </a:p>
          <a:p>
            <a:pPr>
              <a:lnSpc>
                <a:spcPct val="80000"/>
              </a:lnSpc>
              <a:buFontTx/>
              <a:buNone/>
            </a:pPr>
            <a:r>
              <a:rPr lang="en-US" sz="2300" b="1" dirty="0">
                <a:latin typeface="Courier New" pitchFamily="49" charset="0"/>
              </a:rPr>
              <a:t>			 (if (</a:t>
            </a:r>
            <a:r>
              <a:rPr lang="en-US" sz="2300" b="1" dirty="0" err="1">
                <a:latin typeface="Courier New" pitchFamily="49" charset="0"/>
              </a:rPr>
              <a:t>eq</a:t>
            </a:r>
            <a:r>
              <a:rPr lang="en-US" sz="2300" b="1" dirty="0">
                <a:latin typeface="Courier New" pitchFamily="49" charset="0"/>
              </a:rPr>
              <a:t>? leaf1 leaf2)</a:t>
            </a:r>
          </a:p>
          <a:p>
            <a:pPr>
              <a:lnSpc>
                <a:spcPct val="80000"/>
              </a:lnSpc>
              <a:buFontTx/>
              <a:buNone/>
            </a:pPr>
            <a:r>
              <a:rPr lang="en-US" sz="2300" b="1" dirty="0">
                <a:latin typeface="Courier New" pitchFamily="49" charset="0"/>
              </a:rPr>
              <a:t>               (if leaf1</a:t>
            </a:r>
          </a:p>
          <a:p>
            <a:pPr>
              <a:lnSpc>
                <a:spcPct val="80000"/>
              </a:lnSpc>
              <a:buFontTx/>
              <a:buNone/>
            </a:pPr>
            <a:r>
              <a:rPr lang="en-US" sz="2300" b="1" dirty="0">
                <a:latin typeface="Courier New" pitchFamily="49" charset="0"/>
              </a:rPr>
              <a:t>                   (loop)</a:t>
            </a:r>
          </a:p>
          <a:p>
            <a:pPr>
              <a:lnSpc>
                <a:spcPct val="80000"/>
              </a:lnSpc>
              <a:buFontTx/>
              <a:buNone/>
            </a:pPr>
            <a:r>
              <a:rPr lang="en-US" sz="2300" b="1">
                <a:latin typeface="Courier New" pitchFamily="49" charset="0"/>
              </a:rPr>
              <a:t>                   #t)</a:t>
            </a:r>
            <a:endParaRPr lang="en-US" sz="2300" b="1" dirty="0">
              <a:latin typeface="Courier New" pitchFamily="49" charset="0"/>
            </a:endParaRPr>
          </a:p>
          <a:p>
            <a:pPr>
              <a:lnSpc>
                <a:spcPct val="80000"/>
              </a:lnSpc>
              <a:buFontTx/>
              <a:buNone/>
            </a:pPr>
            <a:r>
              <a:rPr lang="en-US" sz="2300" b="1" dirty="0">
                <a:latin typeface="Courier New" pitchFamily="49" charset="0"/>
              </a:rPr>
              <a:t>               #f)))))))</a:t>
            </a:r>
          </a:p>
        </p:txBody>
      </p:sp>
      <p:sp>
        <p:nvSpPr>
          <p:cNvPr id="2" name="TextBox 1"/>
          <p:cNvSpPr txBox="1"/>
          <p:nvPr/>
        </p:nvSpPr>
        <p:spPr>
          <a:xfrm>
            <a:off x="6324600" y="3505200"/>
            <a:ext cx="2743200" cy="2677656"/>
          </a:xfrm>
          <a:prstGeom prst="rect">
            <a:avLst/>
          </a:prstGeom>
          <a:noFill/>
        </p:spPr>
        <p:txBody>
          <a:bodyPr wrap="square" rtlCol="0">
            <a:spAutoFit/>
          </a:bodyPr>
          <a:lstStyle/>
          <a:p>
            <a:r>
              <a:rPr lang="en-US" sz="2400" b="1" dirty="0">
                <a:solidFill>
                  <a:srgbClr val="FF0000"/>
                </a:solidFill>
              </a:rPr>
              <a:t>You wrote the iterator code. </a:t>
            </a:r>
            <a:br>
              <a:rPr lang="en-US" sz="2400" b="1" dirty="0">
                <a:solidFill>
                  <a:srgbClr val="FF0000"/>
                </a:solidFill>
              </a:rPr>
            </a:br>
            <a:r>
              <a:rPr lang="en-US" sz="2400" b="1" dirty="0">
                <a:solidFill>
                  <a:srgbClr val="FF0000"/>
                </a:solidFill>
              </a:rPr>
              <a:t>Each iterator has its own stack which we must explicitly manage,</a:t>
            </a:r>
          </a:p>
        </p:txBody>
      </p:sp>
    </p:spTree>
    <p:extLst>
      <p:ext uri="{BB962C8B-B14F-4D97-AF65-F5344CB8AC3E}">
        <p14:creationId xmlns:p14="http://schemas.microsoft.com/office/powerpoint/2010/main" val="29839670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Writing the </a:t>
            </a:r>
            <a:r>
              <a:rPr lang="en-US" dirty="0" err="1"/>
              <a:t>iterator</a:t>
            </a:r>
            <a:endParaRPr lang="en-US" dirty="0"/>
          </a:p>
        </p:txBody>
      </p:sp>
      <p:sp>
        <p:nvSpPr>
          <p:cNvPr id="3" name="Content Placeholder 2"/>
          <p:cNvSpPr>
            <a:spLocks noGrp="1"/>
          </p:cNvSpPr>
          <p:nvPr>
            <p:ph idx="1"/>
          </p:nvPr>
        </p:nvSpPr>
        <p:spPr/>
        <p:txBody>
          <a:bodyPr/>
          <a:lstStyle/>
          <a:p>
            <a:r>
              <a:rPr lang="en-US" dirty="0"/>
              <a:t>The next three slides review the ideas of the assignment in which you wrote make-</a:t>
            </a:r>
            <a:r>
              <a:rPr lang="en-US" dirty="0" err="1"/>
              <a:t>slist</a:t>
            </a:r>
            <a:r>
              <a:rPr lang="en-US" dirty="0"/>
              <a:t>-leaf-</a:t>
            </a:r>
            <a:r>
              <a:rPr lang="en-US" dirty="0" err="1"/>
              <a:t>iterator</a:t>
            </a:r>
            <a:r>
              <a:rPr lang="en-US" dirty="0"/>
              <a:t>.</a:t>
            </a:r>
          </a:p>
          <a:p>
            <a:r>
              <a:rPr lang="en-US" dirty="0"/>
              <a:t>They are for reference; we will not go over them in class</a:t>
            </a:r>
          </a:p>
        </p:txBody>
      </p:sp>
    </p:spTree>
    <p:extLst>
      <p:ext uri="{BB962C8B-B14F-4D97-AF65-F5344CB8AC3E}">
        <p14:creationId xmlns:p14="http://schemas.microsoft.com/office/powerpoint/2010/main" val="27991071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447800" y="228600"/>
            <a:ext cx="5400675" cy="868363"/>
          </a:xfrm>
        </p:spPr>
        <p:txBody>
          <a:bodyPr/>
          <a:lstStyle/>
          <a:p>
            <a:r>
              <a:rPr lang="en-US" sz="3600"/>
              <a:t>Writing a preorder iterator</a:t>
            </a:r>
          </a:p>
        </p:txBody>
      </p:sp>
      <p:sp>
        <p:nvSpPr>
          <p:cNvPr id="103427" name="Rectangle 3"/>
          <p:cNvSpPr>
            <a:spLocks noGrp="1" noChangeArrowheads="1"/>
          </p:cNvSpPr>
          <p:nvPr>
            <p:ph type="body" idx="1"/>
          </p:nvPr>
        </p:nvSpPr>
        <p:spPr>
          <a:xfrm>
            <a:off x="381000" y="1676400"/>
            <a:ext cx="8763000" cy="4648200"/>
          </a:xfrm>
        </p:spPr>
        <p:txBody>
          <a:bodyPr/>
          <a:lstStyle/>
          <a:p>
            <a:pPr>
              <a:lnSpc>
                <a:spcPct val="90000"/>
              </a:lnSpc>
            </a:pPr>
            <a:r>
              <a:rPr lang="en-US" sz="2400" dirty="0"/>
              <a:t>It’s easy to write a complete preorder traversal recursively.</a:t>
            </a:r>
          </a:p>
          <a:p>
            <a:pPr>
              <a:lnSpc>
                <a:spcPct val="90000"/>
              </a:lnSpc>
            </a:pPr>
            <a:r>
              <a:rPr lang="en-US" sz="2400" dirty="0"/>
              <a:t>Not so easy to write an </a:t>
            </a:r>
            <a:r>
              <a:rPr lang="en-US" sz="2400" dirty="0" err="1"/>
              <a:t>iterator</a:t>
            </a:r>
            <a:r>
              <a:rPr lang="en-US" sz="2400" dirty="0"/>
              <a:t> recursively.</a:t>
            </a:r>
          </a:p>
          <a:p>
            <a:pPr lvl="1">
              <a:lnSpc>
                <a:spcPct val="90000"/>
              </a:lnSpc>
            </a:pPr>
            <a:r>
              <a:rPr lang="en-US" sz="2400" dirty="0"/>
              <a:t>Why?</a:t>
            </a:r>
          </a:p>
          <a:p>
            <a:pPr>
              <a:lnSpc>
                <a:spcPct val="90000"/>
              </a:lnSpc>
            </a:pPr>
            <a:r>
              <a:rPr lang="en-US" sz="2400" dirty="0"/>
              <a:t>Soon, we’ll see that </a:t>
            </a:r>
            <a:r>
              <a:rPr lang="en-US" sz="2400" dirty="0">
                <a:latin typeface="Courier New" pitchFamily="49" charset="0"/>
                <a:cs typeface="Courier New" pitchFamily="49" charset="0"/>
              </a:rPr>
              <a:t>call/cc</a:t>
            </a:r>
            <a:r>
              <a:rPr lang="en-US" sz="2400" dirty="0"/>
              <a:t> allows us write</a:t>
            </a:r>
            <a:br>
              <a:rPr lang="en-US" sz="2400" dirty="0"/>
            </a:br>
            <a:r>
              <a:rPr lang="en-US" sz="2400" dirty="0"/>
              <a:t>it simply and recursively.</a:t>
            </a:r>
          </a:p>
          <a:p>
            <a:pPr>
              <a:lnSpc>
                <a:spcPct val="90000"/>
              </a:lnSpc>
            </a:pPr>
            <a:r>
              <a:rPr lang="en-US" sz="2400" dirty="0"/>
              <a:t>How did we do the non-recursive </a:t>
            </a:r>
            <a:r>
              <a:rPr lang="en-US" sz="2400" dirty="0" err="1"/>
              <a:t>iterator</a:t>
            </a:r>
            <a:r>
              <a:rPr lang="en-US" sz="2400" dirty="0"/>
              <a:t> in CS 230?</a:t>
            </a:r>
          </a:p>
          <a:p>
            <a:pPr lvl="1">
              <a:lnSpc>
                <a:spcPct val="90000"/>
              </a:lnSpc>
            </a:pPr>
            <a:r>
              <a:rPr lang="en-US" sz="2400" dirty="0"/>
              <a:t>We can use a stack to keep track of the parts of the tree not yet traversed</a:t>
            </a:r>
          </a:p>
          <a:p>
            <a:pPr lvl="2">
              <a:lnSpc>
                <a:spcPct val="90000"/>
              </a:lnSpc>
            </a:pPr>
            <a:r>
              <a:rPr lang="en-US" dirty="0"/>
              <a:t>The algorithm that I use comes form the Weiss DS book Data Structures and Problem Solving With Java, 3</a:t>
            </a:r>
            <a:r>
              <a:rPr lang="en-US" baseline="30000" dirty="0"/>
              <a:t>rd</a:t>
            </a:r>
            <a:r>
              <a:rPr lang="en-US" dirty="0"/>
              <a:t> Edition, pages 621-622.</a:t>
            </a:r>
          </a:p>
        </p:txBody>
      </p:sp>
    </p:spTree>
    <p:extLst>
      <p:ext uri="{BB962C8B-B14F-4D97-AF65-F5344CB8AC3E}">
        <p14:creationId xmlns:p14="http://schemas.microsoft.com/office/powerpoint/2010/main" val="1866305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342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3427">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3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85800" y="304800"/>
            <a:ext cx="7696200" cy="304800"/>
          </a:xfrm>
        </p:spPr>
        <p:txBody>
          <a:bodyPr/>
          <a:lstStyle/>
          <a:p>
            <a:endParaRPr lang="en-US" sz="4000"/>
          </a:p>
        </p:txBody>
      </p:sp>
      <p:sp>
        <p:nvSpPr>
          <p:cNvPr id="104451" name="Rectangle 3"/>
          <p:cNvSpPr>
            <a:spLocks noGrp="1" noChangeArrowheads="1"/>
          </p:cNvSpPr>
          <p:nvPr>
            <p:ph type="body" idx="1"/>
          </p:nvPr>
        </p:nvSpPr>
        <p:spPr>
          <a:xfrm>
            <a:off x="0" y="0"/>
            <a:ext cx="9144000" cy="6858000"/>
          </a:xfrm>
          <a:solidFill>
            <a:schemeClr val="bg1"/>
          </a:solidFill>
        </p:spPr>
        <p:txBody>
          <a:bodyPr/>
          <a:lstStyle/>
          <a:p>
            <a:pPr>
              <a:spcBef>
                <a:spcPct val="10000"/>
              </a:spcBef>
              <a:buFontTx/>
              <a:buNone/>
            </a:pPr>
            <a:r>
              <a:rPr lang="en-US" sz="1600" b="1" dirty="0">
                <a:latin typeface="Courier New" pitchFamily="49" charset="0"/>
              </a:rPr>
              <a:t>(define make-</a:t>
            </a:r>
            <a:r>
              <a:rPr lang="en-US" sz="1600" b="1" dirty="0" err="1">
                <a:latin typeface="Courier New" pitchFamily="49" charset="0"/>
              </a:rPr>
              <a:t>slist</a:t>
            </a:r>
            <a:r>
              <a:rPr lang="en-US" sz="1600" b="1" dirty="0">
                <a:latin typeface="Courier New" pitchFamily="49" charset="0"/>
              </a:rPr>
              <a:t>-leaf-</a:t>
            </a:r>
            <a:r>
              <a:rPr lang="en-US" sz="1600" b="1" dirty="0" err="1">
                <a:latin typeface="Courier New" pitchFamily="49" charset="0"/>
              </a:rPr>
              <a:t>iterator</a:t>
            </a:r>
            <a:endParaRPr lang="en-US" sz="1600" b="1" dirty="0">
              <a:latin typeface="Courier New" pitchFamily="49" charset="0"/>
            </a:endParaRPr>
          </a:p>
          <a:p>
            <a:pPr>
              <a:spcBef>
                <a:spcPct val="10000"/>
              </a:spcBef>
              <a:buFontTx/>
              <a:buNone/>
            </a:pPr>
            <a:r>
              <a:rPr lang="en-US" sz="1600" b="1" dirty="0">
                <a:latin typeface="Courier New" pitchFamily="49" charset="0"/>
              </a:rPr>
              <a:t>  (lambda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(let ([</a:t>
            </a:r>
            <a:r>
              <a:rPr lang="en-US" sz="1600" b="1" dirty="0" err="1">
                <a:latin typeface="Courier New" pitchFamily="49" charset="0"/>
              </a:rPr>
              <a:t>stk</a:t>
            </a:r>
            <a:r>
              <a:rPr lang="en-US" sz="1600" b="1" dirty="0">
                <a:latin typeface="Courier New" pitchFamily="49" charset="0"/>
              </a:rPr>
              <a:t> (make-stack)])</a:t>
            </a:r>
            <a:r>
              <a:rPr lang="en-US" sz="1600" dirty="0">
                <a:latin typeface="Courier New" pitchFamily="49" charset="0"/>
              </a:rPr>
              <a:t>  </a:t>
            </a:r>
            <a:r>
              <a:rPr lang="en-US" sz="1600" b="1" dirty="0">
                <a:solidFill>
                  <a:srgbClr val="FF0000"/>
                </a:solidFill>
                <a:latin typeface="Courier New" pitchFamily="49" charset="0"/>
              </a:rPr>
              <a:t>; Now define two local functions.</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(define find-initial-leaf</a:t>
            </a:r>
            <a:r>
              <a:rPr lang="en-US" sz="1600" dirty="0">
                <a:latin typeface="Courier New" pitchFamily="49" charset="0"/>
              </a:rPr>
              <a:t>     </a:t>
            </a:r>
            <a:r>
              <a:rPr lang="en-US" sz="1600" b="1" dirty="0">
                <a:solidFill>
                  <a:srgbClr val="FF0000"/>
                </a:solidFill>
                <a:latin typeface="Courier New" pitchFamily="49" charset="0"/>
              </a:rPr>
              <a:t>; first go "left" as far as possible.</a:t>
            </a:r>
          </a:p>
          <a:p>
            <a:pPr>
              <a:spcBef>
                <a:spcPct val="10000"/>
              </a:spcBef>
              <a:buFontTx/>
              <a:buNone/>
            </a:pPr>
            <a:r>
              <a:rPr lang="en-US" sz="1600" dirty="0">
                <a:latin typeface="Courier New" pitchFamily="49" charset="0"/>
              </a:rPr>
              <a:t>        </a:t>
            </a:r>
            <a:r>
              <a:rPr lang="en-US" sz="1600" b="1" dirty="0">
                <a:latin typeface="Courier New" pitchFamily="49" charset="0"/>
              </a:rPr>
              <a:t>(lambda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b="1" dirty="0">
                <a:latin typeface="Courier New" pitchFamily="49" charset="0"/>
              </a:rPr>
              <a:t>          (</a:t>
            </a:r>
            <a:r>
              <a:rPr lang="en-US" sz="1600" b="1" dirty="0" err="1">
                <a:latin typeface="Courier New" pitchFamily="49" charset="0"/>
              </a:rPr>
              <a:t>cond</a:t>
            </a:r>
            <a:r>
              <a:rPr lang="en-US" sz="1600" b="1" dirty="0">
                <a:latin typeface="Courier New" pitchFamily="49" charset="0"/>
              </a:rPr>
              <a:t> [(pair? </a:t>
            </a:r>
            <a:r>
              <a:rPr lang="en-US" sz="1600" b="1" dirty="0" err="1">
                <a:latin typeface="Courier New" pitchFamily="49" charset="0"/>
              </a:rPr>
              <a:t>slst</a:t>
            </a:r>
            <a:r>
              <a:rPr lang="en-US" sz="1600" b="1" dirty="0">
                <a:latin typeface="Courier New" pitchFamily="49" charset="0"/>
              </a:rPr>
              <a:t>) (</a:t>
            </a:r>
            <a:r>
              <a:rPr lang="en-US" sz="1600" b="1" dirty="0" err="1">
                <a:latin typeface="Courier New" pitchFamily="49" charset="0"/>
              </a:rPr>
              <a:t>stk</a:t>
            </a:r>
            <a:r>
              <a:rPr lang="en-US" sz="1600" b="1" dirty="0">
                <a:latin typeface="Courier New" pitchFamily="49" charset="0"/>
              </a:rPr>
              <a:t> 'push (</a:t>
            </a:r>
            <a:r>
              <a:rPr lang="en-US" sz="1600" b="1" dirty="0" err="1">
                <a:latin typeface="Courier New" pitchFamily="49" charset="0"/>
              </a:rPr>
              <a:t>cdr</a:t>
            </a:r>
            <a:r>
              <a:rPr lang="en-US" sz="1600" b="1" dirty="0">
                <a:latin typeface="Courier New" pitchFamily="49" charset="0"/>
              </a:rPr>
              <a:t>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b="1" dirty="0">
                <a:solidFill>
                  <a:srgbClr val="FF0000"/>
                </a:solidFill>
                <a:latin typeface="Courier New" pitchFamily="49" charset="0"/>
              </a:rPr>
              <a:t>; leave a trail.</a:t>
            </a:r>
          </a:p>
          <a:p>
            <a:pPr>
              <a:spcBef>
                <a:spcPct val="10000"/>
              </a:spcBef>
              <a:buFontTx/>
              <a:buNone/>
            </a:pPr>
            <a:r>
              <a:rPr lang="en-US" sz="1600" dirty="0">
                <a:latin typeface="Courier New" pitchFamily="49" charset="0"/>
              </a:rPr>
              <a:t>                              </a:t>
            </a:r>
            <a:r>
              <a:rPr lang="en-US" sz="1600" b="1" dirty="0">
                <a:latin typeface="Courier New" pitchFamily="49" charset="0"/>
              </a:rPr>
              <a:t>(find-initial-leaf (car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r>
              <a:rPr lang="en-US" sz="1600" b="1" dirty="0">
                <a:latin typeface="Courier New" pitchFamily="49" charset="0"/>
              </a:rPr>
              <a:t>[(null? </a:t>
            </a:r>
            <a:r>
              <a:rPr lang="en-US" sz="1600" b="1" dirty="0" err="1">
                <a:latin typeface="Courier New" pitchFamily="49" charset="0"/>
              </a:rPr>
              <a:t>slst</a:t>
            </a:r>
            <a:r>
              <a:rPr lang="en-US" sz="1600" b="1" dirty="0">
                <a:latin typeface="Courier New" pitchFamily="49" charset="0"/>
              </a:rPr>
              <a:t>) (find-next-leaf)]</a:t>
            </a:r>
            <a:r>
              <a:rPr lang="en-US" sz="1600" dirty="0">
                <a:latin typeface="Courier New" pitchFamily="49" charset="0"/>
              </a:rPr>
              <a:t> </a:t>
            </a:r>
            <a:r>
              <a:rPr lang="en-US" sz="1600" dirty="0">
                <a:solidFill>
                  <a:srgbClr val="FF0000"/>
                </a:solidFill>
                <a:latin typeface="Courier New" pitchFamily="49" charset="0"/>
              </a:rPr>
              <a:t>; no non-empty leaf in</a:t>
            </a:r>
          </a:p>
          <a:p>
            <a:pPr>
              <a:spcBef>
                <a:spcPct val="10000"/>
              </a:spcBef>
              <a:buFontTx/>
              <a:buNone/>
            </a:pPr>
            <a:r>
              <a:rPr lang="en-US" sz="1600" dirty="0">
                <a:solidFill>
                  <a:srgbClr val="FF0000"/>
                </a:solidFill>
                <a:latin typeface="Courier New" pitchFamily="49" charset="0"/>
              </a:rPr>
              <a:t>                                                ; "car branch";</a:t>
            </a:r>
          </a:p>
          <a:p>
            <a:pPr>
              <a:spcBef>
                <a:spcPct val="10000"/>
              </a:spcBef>
              <a:buFontTx/>
              <a:buNone/>
            </a:pPr>
            <a:r>
              <a:rPr lang="en-US" sz="1600" dirty="0">
                <a:solidFill>
                  <a:srgbClr val="FF0000"/>
                </a:solidFill>
                <a:latin typeface="Courier New" pitchFamily="49" charset="0"/>
              </a:rPr>
              <a:t>                                                ;  so we try the </a:t>
            </a:r>
            <a:r>
              <a:rPr lang="en-US" sz="1600" dirty="0" err="1">
                <a:solidFill>
                  <a:srgbClr val="FF0000"/>
                </a:solidFill>
                <a:latin typeface="Courier New" pitchFamily="49" charset="0"/>
              </a:rPr>
              <a:t>cdr.</a:t>
            </a:r>
            <a:endParaRPr lang="en-US" sz="1600" dirty="0">
              <a:solidFill>
                <a:srgbClr val="FF0000"/>
              </a:solidFill>
              <a:latin typeface="Courier New" pitchFamily="49" charset="0"/>
            </a:endParaRPr>
          </a:p>
          <a:p>
            <a:pPr>
              <a:spcBef>
                <a:spcPct val="10000"/>
              </a:spcBef>
              <a:buFontTx/>
              <a:buNone/>
            </a:pPr>
            <a:r>
              <a:rPr lang="en-US" sz="1600" dirty="0">
                <a:latin typeface="Courier New" pitchFamily="49" charset="0"/>
              </a:rPr>
              <a:t>                </a:t>
            </a:r>
            <a:r>
              <a:rPr lang="en-US" sz="1600" b="1" dirty="0">
                <a:latin typeface="Courier New" pitchFamily="49" charset="0"/>
              </a:rPr>
              <a:t>[else </a:t>
            </a:r>
            <a:r>
              <a:rPr lang="en-US" sz="1600" b="1" dirty="0" err="1">
                <a:latin typeface="Courier New" pitchFamily="49" charset="0"/>
              </a:rPr>
              <a:t>slst</a:t>
            </a:r>
            <a:r>
              <a:rPr lang="en-US" sz="1600" b="1" dirty="0">
                <a:latin typeface="Courier New" pitchFamily="49" charset="0"/>
              </a:rPr>
              <a:t>])))</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(define find-next-leaf</a:t>
            </a:r>
            <a:r>
              <a:rPr lang="en-US" sz="1600" dirty="0">
                <a:latin typeface="Courier New" pitchFamily="49" charset="0"/>
              </a:rPr>
              <a:t>  </a:t>
            </a:r>
            <a:r>
              <a:rPr lang="en-US" sz="1600" b="1" dirty="0">
                <a:solidFill>
                  <a:srgbClr val="FF0000"/>
                </a:solidFill>
                <a:latin typeface="Courier New" pitchFamily="49" charset="0"/>
              </a:rPr>
              <a:t>; Go up a level, to the right,</a:t>
            </a:r>
            <a:r>
              <a:rPr lang="en-US" sz="1600" b="1"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b="1" dirty="0">
                <a:solidFill>
                  <a:srgbClr val="FF0000"/>
                </a:solidFill>
                <a:latin typeface="Courier New" pitchFamily="49" charset="0"/>
              </a:rPr>
              <a:t>; and then as far left as possible.</a:t>
            </a:r>
          </a:p>
          <a:p>
            <a:pPr>
              <a:spcBef>
                <a:spcPct val="10000"/>
              </a:spcBef>
              <a:buFontTx/>
              <a:buNone/>
            </a:pPr>
            <a:r>
              <a:rPr lang="en-US" sz="1600" dirty="0">
                <a:latin typeface="Courier New" pitchFamily="49" charset="0"/>
              </a:rPr>
              <a:t>          </a:t>
            </a:r>
            <a:r>
              <a:rPr lang="en-US" sz="1600" b="1" dirty="0">
                <a:latin typeface="Courier New" pitchFamily="49" charset="0"/>
              </a:rPr>
              <a:t>(if (</a:t>
            </a:r>
            <a:r>
              <a:rPr lang="en-US" sz="1600" b="1" dirty="0" err="1">
                <a:latin typeface="Courier New" pitchFamily="49" charset="0"/>
              </a:rPr>
              <a:t>stk</a:t>
            </a:r>
            <a:r>
              <a:rPr lang="en-US" sz="1600" b="1" dirty="0">
                <a:latin typeface="Courier New" pitchFamily="49" charset="0"/>
              </a:rPr>
              <a:t> 'empty?)</a:t>
            </a:r>
          </a:p>
          <a:p>
            <a:pPr>
              <a:spcBef>
                <a:spcPct val="10000"/>
              </a:spcBef>
              <a:buFontTx/>
              <a:buNone/>
            </a:pPr>
            <a:r>
              <a:rPr lang="en-US" sz="1600" dirty="0">
                <a:latin typeface="Courier New" pitchFamily="49" charset="0"/>
              </a:rPr>
              <a:t>              </a:t>
            </a:r>
            <a:r>
              <a:rPr lang="en-US" sz="1600" b="1" dirty="0">
                <a:latin typeface="Courier New" pitchFamily="49" charset="0"/>
              </a:rPr>
              <a:t>#f </a:t>
            </a:r>
            <a:r>
              <a:rPr lang="en-US" sz="1600" dirty="0">
                <a:latin typeface="Courier New" pitchFamily="49" charset="0"/>
              </a:rPr>
              <a:t>            </a:t>
            </a:r>
            <a:r>
              <a:rPr lang="en-US" sz="1600" dirty="0">
                <a:solidFill>
                  <a:srgbClr val="FF0000"/>
                </a:solidFill>
                <a:latin typeface="Courier New" pitchFamily="49" charset="0"/>
              </a:rPr>
              <a:t> ; all leaves have already been visited.</a:t>
            </a:r>
          </a:p>
          <a:p>
            <a:pPr>
              <a:spcBef>
                <a:spcPct val="10000"/>
              </a:spcBef>
              <a:buFontTx/>
              <a:buNone/>
            </a:pPr>
            <a:r>
              <a:rPr lang="en-US" sz="1600" dirty="0">
                <a:latin typeface="Courier New" pitchFamily="49" charset="0"/>
              </a:rPr>
              <a:t>             </a:t>
            </a:r>
            <a:r>
              <a:rPr lang="en-US" sz="1600" b="1" dirty="0">
                <a:latin typeface="Courier New" pitchFamily="49" charset="0"/>
              </a:rPr>
              <a:t> (find-initial-leaf (</a:t>
            </a:r>
            <a:r>
              <a:rPr lang="en-US" sz="1600" b="1" dirty="0" err="1">
                <a:latin typeface="Courier New" pitchFamily="49" charset="0"/>
              </a:rPr>
              <a:t>stk</a:t>
            </a:r>
            <a:r>
              <a:rPr lang="en-US" sz="1600" b="1" dirty="0">
                <a:latin typeface="Courier New" pitchFamily="49" charset="0"/>
              </a:rPr>
              <a:t> 'pop)))))</a:t>
            </a:r>
          </a:p>
          <a:p>
            <a:pPr>
              <a:spcBef>
                <a:spcPct val="10000"/>
              </a:spcBef>
              <a:buFontTx/>
              <a:buNone/>
            </a:pPr>
            <a:r>
              <a:rPr lang="en-US" sz="1600" dirty="0">
                <a:latin typeface="Courier New" pitchFamily="49" charset="0"/>
              </a:rPr>
              <a:t>      </a:t>
            </a:r>
          </a:p>
          <a:p>
            <a:pPr>
              <a:spcBef>
                <a:spcPct val="10000"/>
              </a:spcBef>
              <a:buFontTx/>
              <a:buNone/>
            </a:pPr>
            <a:r>
              <a:rPr lang="en-US" sz="1600" dirty="0">
                <a:latin typeface="Courier New" pitchFamily="49" charset="0"/>
              </a:rPr>
              <a:t>      </a:t>
            </a:r>
            <a:r>
              <a:rPr lang="en-US" sz="1600" b="1" dirty="0">
                <a:latin typeface="Courier New" pitchFamily="49" charset="0"/>
              </a:rPr>
              <a:t>(let ([current-element (find-initial-leaf </a:t>
            </a:r>
            <a:r>
              <a:rPr lang="en-US" sz="1600" b="1" dirty="0" err="1">
                <a:latin typeface="Courier New" pitchFamily="49" charset="0"/>
              </a:rPr>
              <a:t>slst</a:t>
            </a:r>
            <a:r>
              <a:rPr lang="en-US" sz="1600" b="1" dirty="0">
                <a:latin typeface="Courier New" pitchFamily="49" charset="0"/>
              </a:rPr>
              <a:t>)])</a:t>
            </a:r>
            <a:r>
              <a:rPr lang="en-US" sz="1600" dirty="0">
                <a:latin typeface="Courier New" pitchFamily="49" charset="0"/>
              </a:rPr>
              <a:t> </a:t>
            </a:r>
            <a:r>
              <a:rPr lang="en-US" sz="1600" dirty="0">
                <a:solidFill>
                  <a:srgbClr val="FF0000"/>
                </a:solidFill>
                <a:latin typeface="Courier New" pitchFamily="49" charset="0"/>
              </a:rPr>
              <a:t>; This puts</a:t>
            </a:r>
          </a:p>
          <a:p>
            <a:pPr>
              <a:spcBef>
                <a:spcPct val="10000"/>
              </a:spcBef>
              <a:buFontTx/>
              <a:buNone/>
            </a:pPr>
            <a:r>
              <a:rPr lang="en-US" sz="1600" dirty="0">
                <a:solidFill>
                  <a:srgbClr val="FF0000"/>
                </a:solidFill>
                <a:latin typeface="Courier New" pitchFamily="49" charset="0"/>
              </a:rPr>
              <a:t>                                                        ; stuff on stk.</a:t>
            </a:r>
          </a:p>
          <a:p>
            <a:pPr>
              <a:spcBef>
                <a:spcPct val="10000"/>
              </a:spcBef>
              <a:buFontTx/>
              <a:buNone/>
            </a:pPr>
            <a:r>
              <a:rPr lang="en-US" sz="1600" dirty="0">
                <a:latin typeface="Courier New" pitchFamily="49" charset="0"/>
              </a:rPr>
              <a:t>       </a:t>
            </a:r>
            <a:r>
              <a:rPr lang="en-US" sz="1600" b="1" dirty="0">
                <a:latin typeface="Courier New" pitchFamily="49" charset="0"/>
              </a:rPr>
              <a:t> (lambda ()</a:t>
            </a:r>
            <a:r>
              <a:rPr lang="en-US" sz="1600" dirty="0">
                <a:latin typeface="Courier New" pitchFamily="49" charset="0"/>
              </a:rPr>
              <a:t>    </a:t>
            </a:r>
            <a:r>
              <a:rPr lang="en-US" sz="1600" dirty="0">
                <a:solidFill>
                  <a:srgbClr val="FF0000"/>
                </a:solidFill>
                <a:latin typeface="Courier New" pitchFamily="49" charset="0"/>
              </a:rPr>
              <a:t>; The actual </a:t>
            </a:r>
            <a:r>
              <a:rPr lang="en-US" sz="1600" dirty="0" err="1">
                <a:solidFill>
                  <a:srgbClr val="FF0000"/>
                </a:solidFill>
                <a:latin typeface="Courier New" pitchFamily="49" charset="0"/>
              </a:rPr>
              <a:t>iterator</a:t>
            </a:r>
            <a:r>
              <a:rPr lang="en-US" sz="1600" dirty="0">
                <a:solidFill>
                  <a:srgbClr val="FF0000"/>
                </a:solidFill>
                <a:latin typeface="Courier New" pitchFamily="49" charset="0"/>
              </a:rPr>
              <a:t> function that we'll return.</a:t>
            </a:r>
          </a:p>
          <a:p>
            <a:pPr>
              <a:spcBef>
                <a:spcPct val="10000"/>
              </a:spcBef>
              <a:buFontTx/>
              <a:buNone/>
            </a:pPr>
            <a:r>
              <a:rPr lang="en-US" sz="1600" dirty="0">
                <a:latin typeface="Courier New" pitchFamily="49" charset="0"/>
              </a:rPr>
              <a:t>         </a:t>
            </a:r>
            <a:r>
              <a:rPr lang="en-US" sz="1600" b="1" dirty="0">
                <a:latin typeface="Courier New" pitchFamily="49" charset="0"/>
              </a:rPr>
              <a:t> (let ([return-</a:t>
            </a:r>
            <a:r>
              <a:rPr lang="en-US" sz="1600" b="1" dirty="0" err="1">
                <a:latin typeface="Courier New" pitchFamily="49" charset="0"/>
              </a:rPr>
              <a:t>val</a:t>
            </a:r>
            <a:r>
              <a:rPr lang="en-US" sz="1600" b="1" dirty="0">
                <a:latin typeface="Courier New" pitchFamily="49" charset="0"/>
              </a:rPr>
              <a:t> current-element])</a:t>
            </a:r>
          </a:p>
          <a:p>
            <a:pPr>
              <a:spcBef>
                <a:spcPct val="10000"/>
              </a:spcBef>
              <a:buFontTx/>
              <a:buNone/>
            </a:pPr>
            <a:r>
              <a:rPr lang="en-US" sz="1600" b="1" dirty="0">
                <a:latin typeface="Courier New" pitchFamily="49" charset="0"/>
              </a:rPr>
              <a:t>            (set! current-element (find-next-leaf))</a:t>
            </a:r>
          </a:p>
          <a:p>
            <a:pPr>
              <a:spcBef>
                <a:spcPct val="10000"/>
              </a:spcBef>
              <a:buFontTx/>
              <a:buNone/>
            </a:pPr>
            <a:r>
              <a:rPr lang="en-US" sz="1600" b="1" dirty="0">
                <a:latin typeface="Courier New" pitchFamily="49" charset="0"/>
              </a:rPr>
              <a:t>            return-</a:t>
            </a:r>
            <a:r>
              <a:rPr lang="en-US" sz="1600" b="1" dirty="0" err="1">
                <a:latin typeface="Courier New" pitchFamily="49" charset="0"/>
              </a:rPr>
              <a:t>val</a:t>
            </a:r>
            <a:r>
              <a:rPr lang="en-US" sz="1600" b="1" dirty="0">
                <a:latin typeface="Courier New" pitchFamily="49" charset="0"/>
              </a:rPr>
              <a:t>))))))</a:t>
            </a:r>
          </a:p>
          <a:p>
            <a:pPr>
              <a:buFontTx/>
              <a:buNone/>
            </a:pPr>
            <a:endParaRPr lang="en-US" sz="1600" b="1" dirty="0">
              <a:latin typeface="Courier New" pitchFamily="49" charset="0"/>
            </a:endParaRPr>
          </a:p>
        </p:txBody>
      </p:sp>
    </p:spTree>
    <p:extLst>
      <p:ext uri="{BB962C8B-B14F-4D97-AF65-F5344CB8AC3E}">
        <p14:creationId xmlns:p14="http://schemas.microsoft.com/office/powerpoint/2010/main" val="138237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sz="4000" dirty="0"/>
              <a:t>Final exam logistics</a:t>
            </a:r>
          </a:p>
        </p:txBody>
      </p:sp>
      <p:sp>
        <p:nvSpPr>
          <p:cNvPr id="3" name="Content Placeholder 2"/>
          <p:cNvSpPr>
            <a:spLocks noGrp="1"/>
          </p:cNvSpPr>
          <p:nvPr>
            <p:ph idx="1"/>
          </p:nvPr>
        </p:nvSpPr>
        <p:spPr>
          <a:xfrm>
            <a:off x="457200" y="609600"/>
            <a:ext cx="8686800" cy="6248400"/>
          </a:xfrm>
        </p:spPr>
        <p:txBody>
          <a:bodyPr/>
          <a:lstStyle/>
          <a:p>
            <a:r>
              <a:rPr lang="en-US" sz="2800" dirty="0"/>
              <a:t>Format: Similar to Exam 2</a:t>
            </a:r>
          </a:p>
          <a:p>
            <a:pPr marL="800100" lvl="1" indent="-342900">
              <a:buFont typeface="+mj-lt"/>
              <a:buAutoNum type="arabicPeriod"/>
            </a:pPr>
            <a:r>
              <a:rPr lang="en-US" sz="1800" dirty="0"/>
              <a:t>Written part – various questions. </a:t>
            </a:r>
          </a:p>
          <a:p>
            <a:pPr marL="800100" lvl="1" indent="-342900">
              <a:buFont typeface="+mj-lt"/>
              <a:buAutoNum type="arabicPeriod"/>
            </a:pPr>
            <a:r>
              <a:rPr lang="en-US" sz="1800" dirty="0"/>
              <a:t>Written part, modify the interpreter</a:t>
            </a:r>
          </a:p>
          <a:p>
            <a:pPr marL="800100" lvl="1" indent="-342900">
              <a:buFont typeface="+mj-lt"/>
              <a:buAutoNum type="arabicPeriod"/>
            </a:pPr>
            <a:r>
              <a:rPr lang="en-US" sz="1800" dirty="0"/>
              <a:t>Computer part – non-interpreter</a:t>
            </a:r>
          </a:p>
          <a:p>
            <a:pPr marL="800100" lvl="1" indent="-342900">
              <a:buFont typeface="+mj-lt"/>
              <a:buAutoNum type="arabicPeriod"/>
            </a:pPr>
            <a:r>
              <a:rPr lang="en-US" sz="1800" dirty="0"/>
              <a:t>Computer part – interpreter</a:t>
            </a:r>
          </a:p>
          <a:p>
            <a:r>
              <a:rPr lang="en-US" sz="2800" dirty="0"/>
              <a:t>Bring:</a:t>
            </a:r>
          </a:p>
          <a:p>
            <a:pPr lvl="1"/>
            <a:r>
              <a:rPr lang="en-US" sz="1800" dirty="0"/>
              <a:t>Writing instruments, </a:t>
            </a:r>
          </a:p>
          <a:p>
            <a:pPr lvl="1"/>
            <a:r>
              <a:rPr lang="en-US" sz="1800" dirty="0"/>
              <a:t>textbook, notes, etc. (for parts 3 and 4 only)</a:t>
            </a:r>
          </a:p>
          <a:p>
            <a:pPr lvl="1"/>
            <a:r>
              <a:rPr lang="en-US" sz="1800" dirty="0"/>
              <a:t>Drink and/or snack if you wish.</a:t>
            </a:r>
          </a:p>
          <a:p>
            <a:pPr lvl="1"/>
            <a:r>
              <a:rPr lang="en-US" sz="1800" dirty="0"/>
              <a:t>Printouts of your A17 (basic, no refs or </a:t>
            </a:r>
            <a:r>
              <a:rPr lang="en-US" sz="1800" dirty="0" err="1"/>
              <a:t>lex</a:t>
            </a:r>
            <a:r>
              <a:rPr lang="en-US" sz="1800" dirty="0"/>
              <a:t> needed) and A18 (CPS) interpreters.  </a:t>
            </a:r>
          </a:p>
          <a:p>
            <a:pPr lvl="2"/>
            <a:r>
              <a:rPr lang="en-US" sz="1600" dirty="0"/>
              <a:t>Print 2-sided, staple.  At the front of each, write your name, partner’s name and which interpreter it is.  Number the pages.</a:t>
            </a:r>
          </a:p>
          <a:p>
            <a:r>
              <a:rPr lang="en-US" sz="2400" dirty="0"/>
              <a:t>Submission order</a:t>
            </a:r>
          </a:p>
          <a:p>
            <a:pPr lvl="1"/>
            <a:r>
              <a:rPr lang="en-US" sz="1800" dirty="0"/>
              <a:t>Submit 1 before using your interpreter printouts</a:t>
            </a:r>
          </a:p>
          <a:p>
            <a:pPr lvl="1"/>
            <a:r>
              <a:rPr lang="en-US" sz="1800" dirty="0"/>
              <a:t>Submit 2 before using your computer, notes, etc.</a:t>
            </a:r>
          </a:p>
          <a:p>
            <a:pPr lvl="1"/>
            <a:r>
              <a:rPr lang="en-US" sz="1800" dirty="0"/>
              <a:t>Submit each of parts 3 and 4 papers as soon as you have finished it.</a:t>
            </a:r>
          </a:p>
          <a:p>
            <a:endParaRPr lang="en-US" sz="2400" dirty="0"/>
          </a:p>
        </p:txBody>
      </p:sp>
    </p:spTree>
    <p:extLst>
      <p:ext uri="{BB962C8B-B14F-4D97-AF65-F5344CB8AC3E}">
        <p14:creationId xmlns:p14="http://schemas.microsoft.com/office/powerpoint/2010/main" val="15151823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28600" y="609600"/>
            <a:ext cx="8915400" cy="1143000"/>
          </a:xfrm>
        </p:spPr>
        <p:txBody>
          <a:bodyPr/>
          <a:lstStyle/>
          <a:p>
            <a:r>
              <a:rPr lang="en-US" sz="4000"/>
              <a:t>For completeness, </a:t>
            </a:r>
            <a:br>
              <a:rPr lang="en-US" sz="4000"/>
            </a:br>
            <a:r>
              <a:rPr lang="en-US" sz="4000"/>
              <a:t>I show the stack constructor </a:t>
            </a:r>
          </a:p>
        </p:txBody>
      </p:sp>
      <p:sp>
        <p:nvSpPr>
          <p:cNvPr id="105475" name="Rectangle 3"/>
          <p:cNvSpPr>
            <a:spLocks noGrp="1" noChangeArrowheads="1"/>
          </p:cNvSpPr>
          <p:nvPr>
            <p:ph type="body" idx="1"/>
          </p:nvPr>
        </p:nvSpPr>
        <p:spPr>
          <a:xfrm>
            <a:off x="0" y="2209800"/>
            <a:ext cx="9359900" cy="4424363"/>
          </a:xfrm>
        </p:spPr>
        <p:txBody>
          <a:bodyPr/>
          <a:lstStyle/>
          <a:p>
            <a:pPr>
              <a:lnSpc>
                <a:spcPct val="80000"/>
              </a:lnSpc>
              <a:spcBef>
                <a:spcPct val="10000"/>
              </a:spcBef>
              <a:buFontTx/>
              <a:buNone/>
            </a:pPr>
            <a:r>
              <a:rPr lang="en-US" sz="2400" b="1">
                <a:latin typeface="Courier New" pitchFamily="49" charset="0"/>
              </a:rPr>
              <a:t>(define make-stack</a:t>
            </a:r>
          </a:p>
          <a:p>
            <a:pPr>
              <a:lnSpc>
                <a:spcPct val="80000"/>
              </a:lnSpc>
              <a:spcBef>
                <a:spcPct val="10000"/>
              </a:spcBef>
              <a:buFontTx/>
              <a:buNone/>
            </a:pPr>
            <a:r>
              <a:rPr lang="en-US" sz="2400" b="1">
                <a:latin typeface="Courier New" pitchFamily="49" charset="0"/>
              </a:rPr>
              <a:t> (lambda ()</a:t>
            </a:r>
          </a:p>
          <a:p>
            <a:pPr>
              <a:lnSpc>
                <a:spcPct val="80000"/>
              </a:lnSpc>
              <a:spcBef>
                <a:spcPct val="10000"/>
              </a:spcBef>
              <a:buFontTx/>
              <a:buNone/>
            </a:pPr>
            <a:r>
              <a:rPr lang="en-US" sz="2400" b="1">
                <a:latin typeface="Courier New" pitchFamily="49" charset="0"/>
              </a:rPr>
              <a:t>  (let ([stk '()])</a:t>
            </a:r>
          </a:p>
          <a:p>
            <a:pPr>
              <a:lnSpc>
                <a:spcPct val="80000"/>
              </a:lnSpc>
              <a:spcBef>
                <a:spcPct val="10000"/>
              </a:spcBef>
              <a:buFontTx/>
              <a:buNone/>
            </a:pPr>
            <a:r>
              <a:rPr lang="en-US" sz="2400" b="1">
                <a:latin typeface="Courier New" pitchFamily="49" charset="0"/>
              </a:rPr>
              <a:t>   (lambda (msg  . args ) </a:t>
            </a:r>
          </a:p>
          <a:p>
            <a:pPr>
              <a:lnSpc>
                <a:spcPct val="80000"/>
              </a:lnSpc>
              <a:spcBef>
                <a:spcPct val="10000"/>
              </a:spcBef>
              <a:buFontTx/>
              <a:buNone/>
            </a:pPr>
            <a:r>
              <a:rPr lang="en-US" sz="2400" b="1">
                <a:latin typeface="Courier New" pitchFamily="49" charset="0"/>
              </a:rPr>
              <a:t>    (case msg</a:t>
            </a:r>
          </a:p>
          <a:p>
            <a:pPr>
              <a:lnSpc>
                <a:spcPct val="80000"/>
              </a:lnSpc>
              <a:spcBef>
                <a:spcPct val="10000"/>
              </a:spcBef>
              <a:buFontTx/>
              <a:buNone/>
            </a:pPr>
            <a:r>
              <a:rPr lang="en-US" sz="2400" b="1">
                <a:latin typeface="Courier New" pitchFamily="49" charset="0"/>
              </a:rPr>
              <a:t>      [(empty?) (null? stk)]</a:t>
            </a:r>
          </a:p>
          <a:p>
            <a:pPr>
              <a:lnSpc>
                <a:spcPct val="80000"/>
              </a:lnSpc>
              <a:spcBef>
                <a:spcPct val="10000"/>
              </a:spcBef>
              <a:buFontTx/>
              <a:buNone/>
            </a:pPr>
            <a:r>
              <a:rPr lang="en-US" sz="2400" b="1">
                <a:latin typeface="Courier New" pitchFamily="49" charset="0"/>
              </a:rPr>
              <a:t>      [(push)   (set! stk (cons (car args) </a:t>
            </a:r>
          </a:p>
          <a:p>
            <a:pPr>
              <a:lnSpc>
                <a:spcPct val="80000"/>
              </a:lnSpc>
              <a:spcBef>
                <a:spcPct val="10000"/>
              </a:spcBef>
              <a:buFontTx/>
              <a:buNone/>
            </a:pPr>
            <a:r>
              <a:rPr lang="en-US" sz="2400" b="1">
                <a:latin typeface="Courier New" pitchFamily="49" charset="0"/>
              </a:rPr>
              <a:t>                                stk))]</a:t>
            </a:r>
          </a:p>
          <a:p>
            <a:pPr>
              <a:lnSpc>
                <a:spcPct val="80000"/>
              </a:lnSpc>
              <a:spcBef>
                <a:spcPct val="10000"/>
              </a:spcBef>
              <a:buFontTx/>
              <a:buNone/>
            </a:pPr>
            <a:r>
              <a:rPr lang="en-US" sz="2400" b="1">
                <a:latin typeface="Courier New" pitchFamily="49" charset="0"/>
              </a:rPr>
              <a:t>      [(pop)    (let ([top (car stk)])</a:t>
            </a:r>
          </a:p>
          <a:p>
            <a:pPr>
              <a:lnSpc>
                <a:spcPct val="80000"/>
              </a:lnSpc>
              <a:spcBef>
                <a:spcPct val="10000"/>
              </a:spcBef>
              <a:buFontTx/>
              <a:buNone/>
            </a:pPr>
            <a:r>
              <a:rPr lang="en-US" sz="2400" b="1">
                <a:latin typeface="Courier New" pitchFamily="49" charset="0"/>
              </a:rPr>
              <a:t>                      (set! stk (cdr stk))</a:t>
            </a:r>
          </a:p>
          <a:p>
            <a:pPr>
              <a:lnSpc>
                <a:spcPct val="80000"/>
              </a:lnSpc>
              <a:spcBef>
                <a:spcPct val="10000"/>
              </a:spcBef>
              <a:buFontTx/>
              <a:buNone/>
            </a:pPr>
            <a:r>
              <a:rPr lang="en-US" sz="2400" b="1">
                <a:latin typeface="Courier New" pitchFamily="49" charset="0"/>
              </a:rPr>
              <a:t>                      top)]</a:t>
            </a:r>
          </a:p>
          <a:p>
            <a:pPr>
              <a:lnSpc>
                <a:spcPct val="80000"/>
              </a:lnSpc>
              <a:spcBef>
                <a:spcPct val="10000"/>
              </a:spcBef>
              <a:buFontTx/>
              <a:buNone/>
            </a:pPr>
            <a:r>
              <a:rPr lang="en-US" sz="2400" b="1">
                <a:latin typeface="Courier New" pitchFamily="49" charset="0"/>
              </a:rPr>
              <a:t>      [else (error 'stack</a:t>
            </a:r>
          </a:p>
          <a:p>
            <a:pPr>
              <a:lnSpc>
                <a:spcPct val="80000"/>
              </a:lnSpc>
              <a:spcBef>
                <a:spcPct val="10000"/>
              </a:spcBef>
              <a:buFontTx/>
              <a:buNone/>
            </a:pPr>
            <a:r>
              <a:rPr lang="en-US" sz="2400" b="1">
                <a:latin typeface="Courier New" pitchFamily="49" charset="0"/>
              </a:rPr>
              <a:t>         "illegal message to stack object: ~a"</a:t>
            </a:r>
          </a:p>
          <a:p>
            <a:pPr>
              <a:lnSpc>
                <a:spcPct val="80000"/>
              </a:lnSpc>
              <a:spcBef>
                <a:spcPct val="10000"/>
              </a:spcBef>
              <a:buFontTx/>
              <a:buNone/>
            </a:pPr>
            <a:r>
              <a:rPr lang="en-US" sz="2400" b="1">
                <a:latin typeface="Courier New" pitchFamily="49" charset="0"/>
              </a:rPr>
              <a:t>         msg)])))))</a:t>
            </a:r>
          </a:p>
        </p:txBody>
      </p:sp>
    </p:spTree>
    <p:extLst>
      <p:ext uri="{BB962C8B-B14F-4D97-AF65-F5344CB8AC3E}">
        <p14:creationId xmlns:p14="http://schemas.microsoft.com/office/powerpoint/2010/main" val="2865562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Interlude</a:t>
            </a:r>
          </a:p>
        </p:txBody>
      </p:sp>
      <p:sp>
        <p:nvSpPr>
          <p:cNvPr id="3" name="Content Placeholder 2"/>
          <p:cNvSpPr>
            <a:spLocks noGrp="1"/>
          </p:cNvSpPr>
          <p:nvPr>
            <p:ph idx="1"/>
          </p:nvPr>
        </p:nvSpPr>
        <p:spPr/>
        <p:txBody>
          <a:bodyPr/>
          <a:lstStyle/>
          <a:p>
            <a:endParaRPr lang="en-US" dirty="0"/>
          </a:p>
        </p:txBody>
      </p:sp>
      <p:pic>
        <p:nvPicPr>
          <p:cNvPr id="1026" name="Picture 2" descr="Frank &amp; Ernest - May 19, 2010">
            <a:hlinkClick r:id="rId2" tooltip="Frank &amp; Ernest - May 19, 2010"/>
          </p:cNvPr>
          <p:cNvPicPr>
            <a:picLocks noChangeAspect="1" noChangeArrowheads="1"/>
          </p:cNvPicPr>
          <p:nvPr/>
        </p:nvPicPr>
        <p:blipFill>
          <a:blip r:embed="rId3" cstate="print"/>
          <a:srcRect/>
          <a:stretch>
            <a:fillRect/>
          </a:stretch>
        </p:blipFill>
        <p:spPr bwMode="auto">
          <a:xfrm>
            <a:off x="76200" y="2286000"/>
            <a:ext cx="9003319" cy="2743200"/>
          </a:xfrm>
          <a:prstGeom prst="rect">
            <a:avLst/>
          </a:prstGeom>
          <a:noFill/>
        </p:spPr>
      </p:pic>
    </p:spTree>
    <p:extLst>
      <p:ext uri="{BB962C8B-B14F-4D97-AF65-F5344CB8AC3E}">
        <p14:creationId xmlns:p14="http://schemas.microsoft.com/office/powerpoint/2010/main" val="15178636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A more natural approach</a:t>
            </a:r>
          </a:p>
        </p:txBody>
      </p:sp>
      <p:sp>
        <p:nvSpPr>
          <p:cNvPr id="106499" name="Rectangle 3"/>
          <p:cNvSpPr>
            <a:spLocks noGrp="1" noChangeArrowheads="1"/>
          </p:cNvSpPr>
          <p:nvPr>
            <p:ph type="body" idx="1"/>
          </p:nvPr>
        </p:nvSpPr>
        <p:spPr/>
        <p:txBody>
          <a:bodyPr/>
          <a:lstStyle/>
          <a:p>
            <a:r>
              <a:rPr lang="en-US" dirty="0"/>
              <a:t>Naturally recursive approach to </a:t>
            </a:r>
            <a:r>
              <a:rPr lang="en-US" dirty="0">
                <a:latin typeface="Courier New" panose="02070309020205020404" pitchFamily="49" charset="0"/>
                <a:cs typeface="Courier New" panose="02070309020205020404" pitchFamily="49" charset="0"/>
              </a:rPr>
              <a:t>same-fringe?</a:t>
            </a:r>
          </a:p>
          <a:p>
            <a:r>
              <a:rPr lang="en-US" dirty="0"/>
              <a:t>Natural, because it just uses "normal" recursion and the runtime stack to keep track of where we are in the computation.  We do not have to manage the stack ourselves.  We can just do traversals and pause them when a leaf is found.</a:t>
            </a:r>
          </a:p>
          <a:p>
            <a:r>
              <a:rPr lang="en-US" dirty="0"/>
              <a:t>Coroutines</a:t>
            </a:r>
          </a:p>
        </p:txBody>
      </p:sp>
    </p:spTree>
    <p:extLst>
      <p:ext uri="{BB962C8B-B14F-4D97-AF65-F5344CB8AC3E}">
        <p14:creationId xmlns:p14="http://schemas.microsoft.com/office/powerpoint/2010/main" val="270354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4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4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same-fringe </a:t>
            </a:r>
            <a:r>
              <a:rPr lang="en-US" i="1"/>
              <a:t>via </a:t>
            </a:r>
            <a:r>
              <a:rPr lang="en-US"/>
              <a:t>coroutines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21382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0600" y="248483"/>
            <a:ext cx="4343400" cy="4247317"/>
          </a:xfrm>
          <a:prstGeom prst="rect">
            <a:avLst/>
          </a:prstGeom>
          <a:noFill/>
        </p:spPr>
        <p:txBody>
          <a:bodyPr wrap="square" rtlCol="0">
            <a:spAutoFit/>
          </a:bodyPr>
          <a:lstStyle/>
          <a:p>
            <a:r>
              <a:rPr lang="en-US" dirty="0"/>
              <a:t>(define make-</a:t>
            </a:r>
            <a:r>
              <a:rPr lang="en-US" dirty="0" err="1"/>
              <a:t>sf</a:t>
            </a:r>
            <a:r>
              <a:rPr lang="en-US" dirty="0"/>
              <a:t>-</a:t>
            </a:r>
            <a:r>
              <a:rPr lang="en-US" dirty="0" err="1"/>
              <a:t>coroutine</a:t>
            </a:r>
            <a:endParaRPr lang="en-US" dirty="0"/>
          </a:p>
          <a:p>
            <a:r>
              <a:rPr lang="en-US" dirty="0"/>
              <a:t>  (lambda (driver tree)</a:t>
            </a:r>
          </a:p>
          <a:p>
            <a:r>
              <a:rPr lang="en-US" dirty="0"/>
              <a:t>    (make-</a:t>
            </a:r>
            <a:r>
              <a:rPr lang="en-US" dirty="0" err="1"/>
              <a:t>coroutine</a:t>
            </a:r>
            <a:endParaRPr lang="en-US" dirty="0"/>
          </a:p>
          <a:p>
            <a:r>
              <a:rPr lang="en-US" dirty="0"/>
              <a:t>     (lambda (init-value)</a:t>
            </a:r>
          </a:p>
          <a:p>
            <a:r>
              <a:rPr lang="en-US" dirty="0"/>
              <a:t>       (letrec ([traverse</a:t>
            </a:r>
          </a:p>
          <a:p>
            <a:r>
              <a:rPr lang="en-US" b="1" dirty="0">
                <a:solidFill>
                  <a:srgbClr val="FF0000"/>
                </a:solidFill>
              </a:rPr>
              <a:t>                 (lambda (tree)</a:t>
            </a:r>
          </a:p>
          <a:p>
            <a:r>
              <a:rPr lang="en-US" b="1" dirty="0">
                <a:solidFill>
                  <a:srgbClr val="FF0000"/>
                </a:solidFill>
              </a:rPr>
              <a:t>                   (if (pair? tree)</a:t>
            </a:r>
          </a:p>
          <a:p>
            <a:r>
              <a:rPr lang="en-US" b="1" dirty="0">
                <a:solidFill>
                  <a:srgbClr val="FF0000"/>
                </a:solidFill>
              </a:rPr>
              <a:t>                       (begin</a:t>
            </a:r>
          </a:p>
          <a:p>
            <a:r>
              <a:rPr lang="en-US" b="1" dirty="0">
                <a:solidFill>
                  <a:srgbClr val="FF0000"/>
                </a:solidFill>
              </a:rPr>
              <a:t>                          (traverse (car tree))</a:t>
            </a:r>
          </a:p>
          <a:p>
            <a:r>
              <a:rPr lang="en-US" b="1" dirty="0">
                <a:solidFill>
                  <a:srgbClr val="FF0000"/>
                </a:solidFill>
              </a:rPr>
              <a:t>                          (if (pair? (</a:t>
            </a:r>
            <a:r>
              <a:rPr lang="en-US" b="1" dirty="0" err="1">
                <a:solidFill>
                  <a:srgbClr val="FF0000"/>
                </a:solidFill>
              </a:rPr>
              <a:t>cdr</a:t>
            </a:r>
            <a:r>
              <a:rPr lang="en-US" b="1" dirty="0">
                <a:solidFill>
                  <a:srgbClr val="FF0000"/>
                </a:solidFill>
              </a:rPr>
              <a:t> tree))</a:t>
            </a:r>
          </a:p>
          <a:p>
            <a:r>
              <a:rPr lang="en-US" b="1" dirty="0">
                <a:solidFill>
                  <a:srgbClr val="FF0000"/>
                </a:solidFill>
              </a:rPr>
              <a:t>                              (traverse (</a:t>
            </a:r>
            <a:r>
              <a:rPr lang="en-US" b="1" dirty="0" err="1">
                <a:solidFill>
                  <a:srgbClr val="FF0000"/>
                </a:solidFill>
              </a:rPr>
              <a:t>cdr</a:t>
            </a:r>
            <a:r>
              <a:rPr lang="en-US" b="1" dirty="0">
                <a:solidFill>
                  <a:srgbClr val="FF0000"/>
                </a:solidFill>
              </a:rPr>
              <a:t> tree))))</a:t>
            </a:r>
          </a:p>
          <a:p>
            <a:r>
              <a:rPr lang="en-US" dirty="0"/>
              <a:t>                       (resume driver tree)))])</a:t>
            </a:r>
          </a:p>
          <a:p>
            <a:r>
              <a:rPr lang="en-US" dirty="0"/>
              <a:t>           (traverse tree)</a:t>
            </a:r>
          </a:p>
          <a:p>
            <a:r>
              <a:rPr lang="en-US" dirty="0"/>
              <a:t>           (resume driver #f))))))</a:t>
            </a:r>
          </a:p>
          <a:p>
            <a:endParaRPr lang="en-US" dirty="0"/>
          </a:p>
        </p:txBody>
      </p:sp>
      <p:sp>
        <p:nvSpPr>
          <p:cNvPr id="5" name="TextBox 4"/>
          <p:cNvSpPr txBox="1"/>
          <p:nvPr/>
        </p:nvSpPr>
        <p:spPr>
          <a:xfrm>
            <a:off x="0" y="152400"/>
            <a:ext cx="5334000" cy="6186309"/>
          </a:xfrm>
          <a:prstGeom prst="rect">
            <a:avLst/>
          </a:prstGeom>
          <a:noFill/>
        </p:spPr>
        <p:txBody>
          <a:bodyPr wrap="square" rtlCol="0">
            <a:spAutoFit/>
          </a:bodyPr>
          <a:lstStyle/>
          <a:p>
            <a:endParaRPr lang="en-US" dirty="0"/>
          </a:p>
          <a:p>
            <a:r>
              <a:rPr lang="en-US" dirty="0"/>
              <a:t>(define same-fringe</a:t>
            </a:r>
          </a:p>
          <a:p>
            <a:r>
              <a:rPr lang="en-US" dirty="0"/>
              <a:t>  (lambda (tree1 tree2)</a:t>
            </a:r>
          </a:p>
          <a:p>
            <a:r>
              <a:rPr lang="en-US" dirty="0"/>
              <a:t>    (call/cc</a:t>
            </a:r>
          </a:p>
          <a:p>
            <a:r>
              <a:rPr lang="en-US" dirty="0"/>
              <a:t>     (lambda (return-cont)</a:t>
            </a:r>
          </a:p>
          <a:p>
            <a:r>
              <a:rPr lang="en-US" dirty="0"/>
              <a:t>       (let ([co1 '()] [co2 '()] [driver '()])</a:t>
            </a:r>
          </a:p>
          <a:p>
            <a:r>
              <a:rPr lang="en-US" dirty="0"/>
              <a:t>         (set! driver</a:t>
            </a:r>
          </a:p>
          <a:p>
            <a:r>
              <a:rPr lang="en-US" dirty="0"/>
              <a:t>               (make-</a:t>
            </a:r>
            <a:r>
              <a:rPr lang="en-US" dirty="0" err="1"/>
              <a:t>coroutine</a:t>
            </a:r>
            <a:endParaRPr lang="en-US" dirty="0"/>
          </a:p>
          <a:p>
            <a:r>
              <a:rPr lang="en-US" dirty="0"/>
              <a:t>                (lambda (init-value)</a:t>
            </a:r>
          </a:p>
          <a:p>
            <a:r>
              <a:rPr lang="en-US" dirty="0"/>
              <a:t>                  (let loop ()</a:t>
            </a:r>
          </a:p>
          <a:p>
            <a:r>
              <a:rPr lang="en-US" dirty="0"/>
              <a:t>                    (let ([leaf1 (resume co1 </a:t>
            </a:r>
            <a:br>
              <a:rPr lang="en-US" dirty="0"/>
            </a:br>
            <a:r>
              <a:rPr lang="en-US" dirty="0"/>
              <a:t>                                                   '</a:t>
            </a:r>
            <a:r>
              <a:rPr lang="en-US" dirty="0" err="1"/>
              <a:t>whocares</a:t>
            </a:r>
            <a:r>
              <a:rPr lang="en-US" dirty="0"/>
              <a:t>)]</a:t>
            </a:r>
          </a:p>
          <a:p>
            <a:r>
              <a:rPr lang="en-US" dirty="0"/>
              <a:t>                          [leaf2 (resume co2 </a:t>
            </a:r>
          </a:p>
          <a:p>
            <a:r>
              <a:rPr lang="en-US" dirty="0"/>
              <a:t>                                                   'whocare2)])</a:t>
            </a:r>
          </a:p>
          <a:p>
            <a:r>
              <a:rPr lang="en-US" dirty="0"/>
              <a:t>                      (if (equal? leaf1 leaf2)</a:t>
            </a:r>
          </a:p>
          <a:p>
            <a:r>
              <a:rPr lang="en-US" dirty="0"/>
              <a:t>                          (if leaf1  </a:t>
            </a:r>
          </a:p>
          <a:p>
            <a:r>
              <a:rPr lang="en-US" dirty="0"/>
              <a:t>                              (loop)</a:t>
            </a:r>
            <a:br>
              <a:rPr lang="en-US" dirty="0"/>
            </a:br>
            <a:r>
              <a:rPr lang="en-US" dirty="0"/>
              <a:t>                              (return-cont #t))</a:t>
            </a:r>
          </a:p>
          <a:p>
            <a:r>
              <a:rPr lang="en-US" dirty="0"/>
              <a:t>                          (return-cont #f)))))))</a:t>
            </a:r>
          </a:p>
          <a:p>
            <a:r>
              <a:rPr lang="en-US" dirty="0"/>
              <a:t>         (set! co1 (make-</a:t>
            </a:r>
            <a:r>
              <a:rPr lang="en-US" dirty="0" err="1"/>
              <a:t>sf</a:t>
            </a:r>
            <a:r>
              <a:rPr lang="en-US" dirty="0"/>
              <a:t>-</a:t>
            </a:r>
            <a:r>
              <a:rPr lang="en-US" dirty="0" err="1"/>
              <a:t>coroutine</a:t>
            </a:r>
            <a:r>
              <a:rPr lang="en-US" dirty="0"/>
              <a:t> driver tree1))</a:t>
            </a:r>
          </a:p>
          <a:p>
            <a:r>
              <a:rPr lang="en-US" dirty="0"/>
              <a:t>         (set! co2 (make-</a:t>
            </a:r>
            <a:r>
              <a:rPr lang="en-US" dirty="0" err="1"/>
              <a:t>sf</a:t>
            </a:r>
            <a:r>
              <a:rPr lang="en-US" dirty="0"/>
              <a:t>-</a:t>
            </a:r>
            <a:r>
              <a:rPr lang="en-US" dirty="0" err="1"/>
              <a:t>coroutine</a:t>
            </a:r>
            <a:r>
              <a:rPr lang="en-US" dirty="0"/>
              <a:t> driver tree2))</a:t>
            </a:r>
          </a:p>
          <a:p>
            <a:r>
              <a:rPr lang="en-US" dirty="0"/>
              <a:t>         (driver '</a:t>
            </a:r>
            <a:r>
              <a:rPr lang="en-US" dirty="0" err="1"/>
              <a:t>Whatsittoya</a:t>
            </a:r>
            <a:r>
              <a:rPr lang="en-US" dirty="0"/>
              <a:t>?))))))</a:t>
            </a:r>
          </a:p>
        </p:txBody>
      </p:sp>
      <p:sp>
        <p:nvSpPr>
          <p:cNvPr id="2" name="TextBox 1"/>
          <p:cNvSpPr txBox="1"/>
          <p:nvPr/>
        </p:nvSpPr>
        <p:spPr>
          <a:xfrm>
            <a:off x="6019800" y="4419600"/>
            <a:ext cx="2819400" cy="2308324"/>
          </a:xfrm>
          <a:prstGeom prst="rect">
            <a:avLst/>
          </a:prstGeom>
          <a:noFill/>
        </p:spPr>
        <p:txBody>
          <a:bodyPr wrap="square" rtlCol="0">
            <a:spAutoFit/>
          </a:bodyPr>
          <a:lstStyle/>
          <a:p>
            <a:r>
              <a:rPr lang="en-US" sz="2400" b="1" dirty="0">
                <a:solidFill>
                  <a:srgbClr val="FF0000"/>
                </a:solidFill>
              </a:rPr>
              <a:t>Note that the body of a sf-coroutine is like a normal preorder traversal; no iterators required. </a:t>
            </a:r>
          </a:p>
        </p:txBody>
      </p:sp>
    </p:spTree>
    <p:extLst>
      <p:ext uri="{BB962C8B-B14F-4D97-AF65-F5344CB8AC3E}">
        <p14:creationId xmlns:p14="http://schemas.microsoft.com/office/powerpoint/2010/main" val="873492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9A05F-2F98-4FB5-8021-513117EAD280}"/>
              </a:ext>
            </a:extLst>
          </p:cNvPr>
          <p:cNvSpPr>
            <a:spLocks noGrp="1"/>
          </p:cNvSpPr>
          <p:nvPr>
            <p:ph type="ctrTitle"/>
          </p:nvPr>
        </p:nvSpPr>
        <p:spPr/>
        <p:txBody>
          <a:bodyPr/>
          <a:lstStyle/>
          <a:p>
            <a:r>
              <a:rPr lang="en-US" dirty="0"/>
              <a:t>Imperative form</a:t>
            </a:r>
          </a:p>
        </p:txBody>
      </p:sp>
      <p:sp>
        <p:nvSpPr>
          <p:cNvPr id="5" name="Subtitle 4">
            <a:extLst>
              <a:ext uri="{FF2B5EF4-FFF2-40B4-BE49-F238E27FC236}">
                <a16:creationId xmlns:a16="http://schemas.microsoft.com/office/drawing/2014/main" id="{5557FABE-AE4D-45A3-A896-99E5BC80D3DC}"/>
              </a:ext>
            </a:extLst>
          </p:cNvPr>
          <p:cNvSpPr>
            <a:spLocks noGrp="1"/>
          </p:cNvSpPr>
          <p:nvPr>
            <p:ph type="subTitle" idx="1"/>
          </p:nvPr>
        </p:nvSpPr>
        <p:spPr/>
        <p:txBody>
          <a:bodyPr/>
          <a:lstStyle/>
          <a:p>
            <a:r>
              <a:rPr lang="en-US" dirty="0"/>
              <a:t>As close to C or Assembly Language as we can get in Scheme</a:t>
            </a:r>
          </a:p>
        </p:txBody>
      </p:sp>
    </p:spTree>
    <p:extLst>
      <p:ext uri="{BB962C8B-B14F-4D97-AF65-F5344CB8AC3E}">
        <p14:creationId xmlns:p14="http://schemas.microsoft.com/office/powerpoint/2010/main" val="30678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a:t>Implementation environment</a:t>
            </a:r>
          </a:p>
        </p:txBody>
      </p:sp>
      <p:sp>
        <p:nvSpPr>
          <p:cNvPr id="40963" name="Rectangle 3"/>
          <p:cNvSpPr>
            <a:spLocks noGrp="1" noChangeArrowheads="1"/>
          </p:cNvSpPr>
          <p:nvPr>
            <p:ph type="body" idx="1"/>
          </p:nvPr>
        </p:nvSpPr>
        <p:spPr>
          <a:xfrm>
            <a:off x="1371600" y="1981200"/>
            <a:ext cx="7086600" cy="4876800"/>
          </a:xfrm>
        </p:spPr>
        <p:txBody>
          <a:bodyPr/>
          <a:lstStyle/>
          <a:p>
            <a:r>
              <a:rPr lang="en-US" altLang="en-US" dirty="0"/>
              <a:t>Scheme is a great language to use when implementing an interpreter.</a:t>
            </a:r>
          </a:p>
          <a:p>
            <a:r>
              <a:rPr lang="en-US" altLang="en-US" dirty="0"/>
              <a:t>But does it do too much for us?</a:t>
            </a:r>
          </a:p>
          <a:p>
            <a:r>
              <a:rPr lang="en-US" altLang="en-US" dirty="0"/>
              <a:t>Could we easily write the Assignment 18 interpreter in another language?</a:t>
            </a:r>
          </a:p>
          <a:p>
            <a:r>
              <a:rPr lang="en-US" altLang="en-US" dirty="0"/>
              <a:t>One without first-class procedures?</a:t>
            </a:r>
          </a:p>
        </p:txBody>
      </p:sp>
    </p:spTree>
    <p:extLst>
      <p:ext uri="{BB962C8B-B14F-4D97-AF65-F5344CB8AC3E}">
        <p14:creationId xmlns:p14="http://schemas.microsoft.com/office/powerpoint/2010/main" val="3605203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A simple example</a:t>
            </a:r>
          </a:p>
        </p:txBody>
      </p:sp>
      <p:sp>
        <p:nvSpPr>
          <p:cNvPr id="43011" name="Rectangle 3"/>
          <p:cNvSpPr>
            <a:spLocks noGrp="1" noChangeArrowheads="1"/>
          </p:cNvSpPr>
          <p:nvPr>
            <p:ph type="body" idx="1"/>
          </p:nvPr>
        </p:nvSpPr>
        <p:spPr/>
        <p:txBody>
          <a:bodyPr/>
          <a:lstStyle/>
          <a:p>
            <a:r>
              <a:rPr lang="en-US" altLang="en-US" dirty="0"/>
              <a:t>The interpreter involves a lot of code, so we will look at transforming a simple example.  </a:t>
            </a:r>
          </a:p>
          <a:p>
            <a:r>
              <a:rPr lang="en-US" altLang="en-US" dirty="0"/>
              <a:t>The same ideas will work to transform the interpreter.</a:t>
            </a:r>
          </a:p>
          <a:p>
            <a:r>
              <a:rPr lang="en-US" altLang="en-US" dirty="0"/>
              <a:t>The code in these slides is linked from today’s Resources column the Schedule Page.</a:t>
            </a:r>
          </a:p>
        </p:txBody>
      </p:sp>
    </p:spTree>
    <p:extLst>
      <p:ext uri="{BB962C8B-B14F-4D97-AF65-F5344CB8AC3E}">
        <p14:creationId xmlns:p14="http://schemas.microsoft.com/office/powerpoint/2010/main" val="415901788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8139</TotalTime>
  <Words>4709</Words>
  <Application>Microsoft Office PowerPoint</Application>
  <PresentationFormat>On-screen Show (4:3)</PresentationFormat>
  <Paragraphs>696</Paragraphs>
  <Slides>64</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Consolas</vt:lpstr>
      <vt:lpstr>Courier New</vt:lpstr>
      <vt:lpstr>Wingdings</vt:lpstr>
      <vt:lpstr>Default Design</vt:lpstr>
      <vt:lpstr>CSSE 304</vt:lpstr>
      <vt:lpstr>2-Days' Agenda</vt:lpstr>
      <vt:lpstr>Some PL Concepts a.k.a. final exam review list</vt:lpstr>
      <vt:lpstr>Some PL Concepts a.k.a. final exam review list</vt:lpstr>
      <vt:lpstr>Final exam notes</vt:lpstr>
      <vt:lpstr>Final exam logistics</vt:lpstr>
      <vt:lpstr>Imperative form</vt:lpstr>
      <vt:lpstr>Implementation environment</vt:lpstr>
      <vt:lpstr>A simple example</vt:lpstr>
      <vt:lpstr>A simple example</vt:lpstr>
      <vt:lpstr>Convert to CPS form – part 1 Represent continuations as Scheme procedures</vt:lpstr>
      <vt:lpstr>Convert to CPS form – part 2 Represent continuations as Scheme procedures</vt:lpstr>
      <vt:lpstr>with tracing</vt:lpstr>
      <vt:lpstr>the trace</vt:lpstr>
      <vt:lpstr>Second Continuation representation part 1 (using define-datatype)</vt:lpstr>
      <vt:lpstr>Second Continuation representation part 2 (using define-datatype)</vt:lpstr>
      <vt:lpstr>Beginning of a trace (you can generate the rest yourself, using the on-line files)</vt:lpstr>
      <vt:lpstr>End of the trace (you can generate the whole trace yourself using the on-line files)</vt:lpstr>
      <vt:lpstr>What do we have now?</vt:lpstr>
      <vt:lpstr>Transform to Imperative form</vt:lpstr>
      <vt:lpstr>This brings us to Imperative form</vt:lpstr>
      <vt:lpstr>Details of a transformation</vt:lpstr>
      <vt:lpstr>Tracing this Imperative-form program</vt:lpstr>
      <vt:lpstr>PowerPoint Presentation</vt:lpstr>
      <vt:lpstr>PowerPoint Presentation</vt:lpstr>
      <vt:lpstr>PowerPoint Presentation</vt:lpstr>
      <vt:lpstr>Where does this leave us?</vt:lpstr>
      <vt:lpstr>Exercise</vt:lpstr>
      <vt:lpstr>Another call/cc example</vt:lpstr>
      <vt:lpstr>More of the fact call/cc example</vt:lpstr>
      <vt:lpstr>Engine intro</vt:lpstr>
      <vt:lpstr>How engines work</vt:lpstr>
      <vt:lpstr>How Engines work</vt:lpstr>
      <vt:lpstr>Example</vt:lpstr>
      <vt:lpstr>Interlude</vt:lpstr>
      <vt:lpstr>round robin example</vt:lpstr>
      <vt:lpstr>round robin example</vt:lpstr>
      <vt:lpstr>A more complex example</vt:lpstr>
      <vt:lpstr>PowerPoint Presentation</vt:lpstr>
      <vt:lpstr>PowerPoint Presentation</vt:lpstr>
      <vt:lpstr>PowerPoint Presentation</vt:lpstr>
      <vt:lpstr>PowerPoint Presentation</vt:lpstr>
      <vt:lpstr>Coroutines</vt:lpstr>
      <vt:lpstr>A reference</vt:lpstr>
      <vt:lpstr>Coroutine vs. subroutine</vt:lpstr>
      <vt:lpstr>Example to illustrate coroutines</vt:lpstr>
      <vt:lpstr>PowerPoint Presentation</vt:lpstr>
      <vt:lpstr>Coroutine Implementation </vt:lpstr>
      <vt:lpstr>Same-fringe problem</vt:lpstr>
      <vt:lpstr>same-fringe examples</vt:lpstr>
      <vt:lpstr>A short, simple way to write same-fringe</vt:lpstr>
      <vt:lpstr>A short, simple way to write same-fringe</vt:lpstr>
      <vt:lpstr>A traditional approach to same-fringe</vt:lpstr>
      <vt:lpstr>Example of iterator behavior</vt:lpstr>
      <vt:lpstr>Once we can make iterators, same-fringe is relatively easy.</vt:lpstr>
      <vt:lpstr>same-fringe code</vt:lpstr>
      <vt:lpstr>Writing the iterator</vt:lpstr>
      <vt:lpstr>Writing a preorder iterator</vt:lpstr>
      <vt:lpstr>PowerPoint Presentation</vt:lpstr>
      <vt:lpstr>For completeness,  I show the stack constructor </vt:lpstr>
      <vt:lpstr>Interlude</vt:lpstr>
      <vt:lpstr>A more natural approach</vt:lpstr>
      <vt:lpstr>same-fringe via coroutines</vt:lpstr>
      <vt:lpstr>PowerPoint Presentation</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Claude Anderson</dc:creator>
  <cp:lastModifiedBy>Claude Anderson</cp:lastModifiedBy>
  <cp:revision>127</cp:revision>
  <cp:lastPrinted>2018-11-01T12:39:36Z</cp:lastPrinted>
  <dcterms:created xsi:type="dcterms:W3CDTF">2003-10-20T17:10:23Z</dcterms:created>
  <dcterms:modified xsi:type="dcterms:W3CDTF">2018-11-01T15:05:11Z</dcterms:modified>
</cp:coreProperties>
</file>