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0" r:id="rId2"/>
    <p:sldId id="343" r:id="rId3"/>
    <p:sldId id="366" r:id="rId4"/>
    <p:sldId id="365" r:id="rId5"/>
    <p:sldId id="381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2" r:id="rId19"/>
    <p:sldId id="383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66FF66"/>
    <a:srgbClr val="FF0000"/>
    <a:srgbClr val="00001A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54" d="100"/>
          <a:sy n="54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8" tIns="47794" rIns="95588" bIns="47794" numCol="1" anchor="t" anchorCtr="0" compatLnSpc="1">
            <a:prstTxWarp prst="textNoShape">
              <a:avLst/>
            </a:prstTxWarp>
          </a:bodyPr>
          <a:lstStyle>
            <a:lvl1pPr defTabSz="955921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1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8" tIns="47794" rIns="95588" bIns="47794" numCol="1" anchor="t" anchorCtr="0" compatLnSpc="1">
            <a:prstTxWarp prst="textNoShape">
              <a:avLst/>
            </a:prstTxWarp>
          </a:bodyPr>
          <a:lstStyle>
            <a:lvl1pPr algn="r" defTabSz="955921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6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8" tIns="47794" rIns="95588" bIns="47794" numCol="1" anchor="b" anchorCtr="0" compatLnSpc="1">
            <a:prstTxWarp prst="textNoShape">
              <a:avLst/>
            </a:prstTxWarp>
          </a:bodyPr>
          <a:lstStyle>
            <a:lvl1pPr defTabSz="955921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6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8" tIns="47794" rIns="95588" bIns="47794" numCol="1" anchor="b" anchorCtr="0" compatLnSpc="1">
            <a:prstTxWarp prst="textNoShape">
              <a:avLst/>
            </a:prstTxWarp>
          </a:bodyPr>
          <a:lstStyle>
            <a:lvl1pPr algn="r" defTabSz="955921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defTabSz="965626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1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r" defTabSz="965626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4" y="4559718"/>
            <a:ext cx="5850194" cy="43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6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defTabSz="965626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6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r" defTabSz="965626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add:</a:t>
            </a:r>
          </a:p>
          <a:p>
            <a:endParaRPr lang="en-US" dirty="0" smtClean="0"/>
          </a:p>
          <a:p>
            <a:r>
              <a:rPr lang="en-US" dirty="0" smtClean="0"/>
              <a:t>Good and bad code for letrec</a:t>
            </a:r>
          </a:p>
          <a:p>
            <a:endParaRPr lang="en-US" dirty="0" smtClean="0"/>
          </a:p>
          <a:p>
            <a:r>
              <a:rPr lang="en-US" dirty="0" smtClean="0"/>
              <a:t>To take: </a:t>
            </a:r>
          </a:p>
          <a:p>
            <a:r>
              <a:rPr lang="en-US" dirty="0" smtClean="0"/>
              <a:t>Springer/Friedman</a:t>
            </a:r>
            <a:r>
              <a:rPr lang="en-US" baseline="0" dirty="0" smtClean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each on</a:t>
            </a:r>
            <a:r>
              <a:rPr lang="en-US" baseline="0" dirty="0" smtClean="0"/>
              <a:t> the subsequent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in a Word document in the </a:t>
            </a:r>
            <a:r>
              <a:rPr lang="en-US" dirty="0" err="1" smtClean="0"/>
              <a:t>SlidesPPT</a:t>
            </a:r>
            <a:r>
              <a:rPr lang="en-US" baseline="0" dirty="0" smtClean="0"/>
              <a:t> folder.  Stating code and solution are in Resources folder (Day 34 as of Spring 2014).  Before class only display </a:t>
            </a:r>
            <a:r>
              <a:rPr lang="en-US" baseline="0" smtClean="0"/>
              <a:t>the starting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74609">
              <a:defRPr/>
            </a:pPr>
            <a:r>
              <a:rPr lang="en-US" dirty="0" smtClean="0"/>
              <a:t>Gives us the ability to easily write the interpreter in a way that does not require recursion or first-class procedures in the implementation language.</a:t>
            </a:r>
          </a:p>
          <a:p>
            <a:pPr defTabSz="974609">
              <a:defRPr/>
            </a:pPr>
            <a:endParaRPr lang="en-US" dirty="0" smtClean="0"/>
          </a:p>
          <a:p>
            <a:pPr defTabSz="974609">
              <a:defRPr/>
            </a:pPr>
            <a:r>
              <a:rPr lang="en-US" dirty="0" smtClean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 smtClean="0"/>
              <a:t>via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 smtClean="0"/>
              <a:t> procedure.</a:t>
            </a:r>
          </a:p>
          <a:p>
            <a:pPr defTabSz="974609"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</a:t>
            </a:r>
            <a:r>
              <a:rPr lang="en-US" dirty="0" smtClean="0"/>
              <a:t>Day 35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981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 smtClean="0"/>
              <a:t>Conclusion: Data-structure continuations</a:t>
            </a:r>
          </a:p>
          <a:p>
            <a:endParaRPr lang="en-US" sz="2800" b="1" dirty="0"/>
          </a:p>
          <a:p>
            <a:r>
              <a:rPr lang="en-US" sz="2800" b="1" dirty="0" smtClean="0"/>
              <a:t>Interpreter in CPS</a:t>
            </a:r>
            <a:br>
              <a:rPr lang="en-US" sz="2800" b="1" dirty="0" smtClean="0"/>
            </a:br>
            <a:endParaRPr lang="en-US" sz="2800" b="1" dirty="0" smtClean="0"/>
          </a:p>
          <a:p>
            <a:r>
              <a:rPr lang="en-US" sz="2800" b="1" dirty="0" smtClean="0"/>
              <a:t>(if time)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 smtClean="0"/>
              <a:t> to interpreted language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1828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8392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smtClean="0">
                <a:latin typeface="Courier New" pitchFamily="49" charset="0"/>
              </a:rPr>
              <a:t>eval-exp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</a:rPr>
              <a:t>;cps-version with DS continuations</a:t>
            </a:r>
            <a:endParaRPr lang="en-US" sz="21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</a:rPr>
              <a:t>simple cases</a:t>
            </a:r>
            <a:endParaRPr lang="en-US" sz="21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</a:t>
            </a:r>
            <a:r>
              <a:rPr lang="en-US" sz="2100" b="1" dirty="0" smtClean="0">
                <a:latin typeface="Courier New" pitchFamily="49" charset="0"/>
              </a:rPr>
              <a:t>[lit-exp (datum) (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apply-k k</a:t>
            </a:r>
            <a:r>
              <a:rPr lang="en-US" sz="2100" b="1" dirty="0" smtClean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 smtClean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</a:rPr>
              <a:t>-exp (id) </a:t>
            </a:r>
            <a:r>
              <a:rPr lang="en-US" sz="2100" b="1" dirty="0" smtClean="0">
                <a:latin typeface="Courier New" pitchFamily="49" charset="0"/>
              </a:rPr>
              <a:t>(</a:t>
            </a:r>
            <a:r>
              <a:rPr lang="en-US" sz="2100" b="1" dirty="0">
                <a:latin typeface="Courier New" pitchFamily="49" charset="0"/>
              </a:rPr>
              <a:t>apply-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</a:rPr>
              <a:t>id 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k</a:t>
            </a:r>
            <a:r>
              <a:rPr lang="en-US" sz="2100" b="1" dirty="0" smtClean="0">
                <a:latin typeface="Courier New" pitchFamily="49" charset="0"/>
              </a:rPr>
              <a:t> fail-proc))]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apply-k k </a:t>
            </a:r>
            <a:r>
              <a:rPr lang="en-US" sz="2100" b="1" dirty="0">
                <a:latin typeface="Courier New" pitchFamily="49" charset="0"/>
              </a:rPr>
              <a:t>(closure formals body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00B050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00B050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B050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</a:rPr>
              <a:t> k)</a:t>
            </a:r>
            <a:r>
              <a:rPr lang="en-US" sz="2100" b="1" dirty="0">
                <a:solidFill>
                  <a:srgbClr val="CDCDCD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9400" y="6248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We will deal with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</a:rPr>
              <a:t>rator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</a:rPr>
              <a:t>-k</a:t>
            </a:r>
            <a:r>
              <a:rPr lang="en-US" sz="2800" b="1" dirty="0" smtClean="0">
                <a:solidFill>
                  <a:srgbClr val="FF0000"/>
                </a:solidFill>
              </a:rPr>
              <a:t> soon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9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(apply-k k datum)]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(test-k then-exp else-exp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43200" y="2286000"/>
            <a:ext cx="6477000" cy="3509963"/>
            <a:chOff x="1680" y="1392"/>
            <a:chExt cx="4080" cy="2211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688" y="3312"/>
              <a:ext cx="30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B050"/>
                  </a:solidFill>
                </a:rPr>
                <a:t>creates a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dirty="0">
                  <a:solidFill>
                    <a:srgbClr val="00B05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B050"/>
                  </a:solidFill>
                </a:rPr>
                <a:t>applies the current </a:t>
              </a:r>
              <a:r>
                <a:rPr lang="en-US" dirty="0" smtClean="0">
                  <a:solidFill>
                    <a:srgbClr val="00B050"/>
                  </a:solidFill>
                </a:rPr>
                <a:t>continuation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768" cy="2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2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continuation datatype</a:t>
            </a:r>
          </a:p>
          <a:p>
            <a:pPr lvl="1"/>
            <a:r>
              <a:rPr lang="en-US" dirty="0" smtClean="0"/>
              <a:t>With many variants and a complex apply-k procedure</a:t>
            </a:r>
          </a:p>
          <a:p>
            <a:r>
              <a:rPr lang="en-US" dirty="0" smtClean="0"/>
              <a:t>Use Scheme procedures for your continuations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should understand both, but you only have to do the continuation datatype  in your interpreter for A18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B050"/>
                </a:solidFill>
              </a:rPr>
              <a:t>1.</a:t>
            </a:r>
            <a:r>
              <a:rPr lang="en-US" sz="4000" dirty="0"/>
              <a:t> </a:t>
            </a:r>
            <a:r>
              <a:rPr lang="en-US" sz="4000" dirty="0" smtClean="0"/>
              <a:t>Represent </a:t>
            </a:r>
            <a:r>
              <a:rPr lang="en-US" sz="4000" dirty="0"/>
              <a:t>Continuations by Scheme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</a:rPr>
              <a:t>(define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test-k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; create this type of continuation  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(then-exp else-exp 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 k)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(lambda (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(if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then-exp 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 k)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else-exp 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 k)))))</a:t>
            </a:r>
            <a:br>
              <a:rPr lang="en-US" sz="2800" b="1" dirty="0">
                <a:latin typeface="Courier New" pitchFamily="49" charset="0"/>
              </a:rPr>
            </a:b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Courier New" pitchFamily="49" charset="0"/>
              </a:rPr>
              <a:t>(define apply-k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; apply any type of continuation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  (</a:t>
            </a:r>
            <a:r>
              <a:rPr lang="en-US" sz="2800" b="1" dirty="0">
                <a:latin typeface="Courier New" pitchFamily="49" charset="0"/>
              </a:rPr>
              <a:t>lambda (k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(k 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)))</a:t>
            </a:r>
            <a:br>
              <a:rPr lang="en-US" sz="2800" b="1" dirty="0">
                <a:latin typeface="Courier New" pitchFamily="49" charset="0"/>
              </a:rPr>
            </a:b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038600" y="5257800"/>
            <a:ext cx="4953000" cy="16850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300" b="1" dirty="0">
                <a:solidFill>
                  <a:srgbClr val="00B050"/>
                </a:solidFill>
                <a:latin typeface="+mn-lt"/>
              </a:rPr>
              <a:t>As in our first implementation of environments by Scheme procedures, all the </a:t>
            </a:r>
            <a:r>
              <a:rPr lang="en-US" sz="2300" b="1" dirty="0" smtClean="0">
                <a:solidFill>
                  <a:srgbClr val="00B050"/>
                </a:solidFill>
                <a:latin typeface="+mn-lt"/>
              </a:rPr>
              <a:t>real work </a:t>
            </a:r>
            <a:r>
              <a:rPr lang="en-US" sz="2300" b="1" dirty="0">
                <a:solidFill>
                  <a:srgbClr val="00B050"/>
                </a:solidFill>
                <a:latin typeface="+mn-lt"/>
              </a:rPr>
              <a:t>is in the continuation constructors; apply-k is trivial.</a:t>
            </a:r>
          </a:p>
        </p:txBody>
      </p:sp>
    </p:spTree>
    <p:extLst>
      <p:ext uri="{BB962C8B-B14F-4D97-AF65-F5344CB8AC3E}">
        <p14:creationId xmlns:p14="http://schemas.microsoft.com/office/powerpoint/2010/main" val="22714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B050"/>
                </a:solidFill>
              </a:rPr>
              <a:t>2.</a:t>
            </a:r>
            <a:r>
              <a:rPr lang="en-US" sz="4000" dirty="0"/>
              <a:t> 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(define apply-k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(lambda (k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(cases continuation 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/>
            </a:r>
            <a:br>
              <a:rPr lang="en-US" sz="12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[test-k (then-exp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(if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then-exp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k))]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629400" y="2758857"/>
            <a:ext cx="2514600" cy="37487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As in our </a:t>
            </a:r>
            <a:r>
              <a:rPr lang="en-US" b="1" dirty="0" smtClean="0">
                <a:solidFill>
                  <a:srgbClr val="00B050"/>
                </a:solidFill>
                <a:latin typeface="+mn-lt"/>
              </a:rPr>
              <a:t>implementation 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of environments by </a:t>
            </a:r>
            <a:r>
              <a:rPr lang="en-US" b="1" dirty="0" err="1">
                <a:solidFill>
                  <a:srgbClr val="00B050"/>
                </a:solidFill>
                <a:latin typeface="+mn-lt"/>
              </a:rPr>
              <a:t>datatypes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, most of the work is now in </a:t>
            </a:r>
            <a:r>
              <a:rPr lang="en-US" b="1" dirty="0" smtClean="0">
                <a:solidFill>
                  <a:srgbClr val="00B050"/>
                </a:solidFill>
                <a:latin typeface="+mn-lt"/>
              </a:rPr>
              <a:t>apply-k; the constructors are almost trivial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94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>
                <a:latin typeface="Courier New" pitchFamily="49" charset="0"/>
              </a:rPr>
              <a:t>(</a:t>
            </a:r>
            <a:r>
              <a:rPr lang="en-US" sz="2600" b="1" smtClean="0">
                <a:latin typeface="Courier New" pitchFamily="49" charset="0"/>
              </a:rPr>
              <a:t>list-of </a:t>
            </a:r>
            <a:r>
              <a:rPr lang="en-US" sz="2600" b="1" dirty="0">
                <a:latin typeface="Courier New" pitchFamily="49" charset="0"/>
              </a:rPr>
              <a:t>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</a:t>
            </a:r>
            <a:r>
              <a:rPr lang="en-US" sz="2600" b="1" dirty="0" smtClean="0">
                <a:latin typeface="Courier New" pitchFamily="49" charset="0"/>
              </a:rPr>
              <a:t>continuation?))</a:t>
            </a:r>
            <a:endParaRPr lang="en-US" sz="2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</a:t>
            </a:r>
            <a:r>
              <a:rPr lang="en-US" sz="2600" b="1" dirty="0" smtClean="0">
                <a:latin typeface="Courier New" pitchFamily="49" charset="0"/>
              </a:rPr>
              <a:t>continuation?))  </a:t>
            </a:r>
            <a:r>
              <a:rPr lang="en-US" sz="2600" b="1" dirty="0" smtClean="0">
                <a:solidFill>
                  <a:srgbClr val="00B050"/>
                </a:solidFill>
                <a:latin typeface="Courier New" pitchFamily="49" charset="0"/>
              </a:rPr>
              <a:t>; etc</a:t>
            </a:r>
            <a:endParaRPr lang="en-US" sz="26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 smtClean="0">
                <a:latin typeface="Courier New" pitchFamily="49" charset="0"/>
              </a:rPr>
              <a:t>val</a:t>
            </a:r>
            <a:r>
              <a:rPr lang="en-US" sz="2100" b="1" dirty="0" smtClean="0">
                <a:latin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</a:rPr>
              <a:t>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smtClean="0">
                <a:latin typeface="Courier New" pitchFamily="49" charset="0"/>
              </a:rPr>
              <a:t>proc-value </a:t>
            </a:r>
            <a:r>
              <a:rPr lang="en-US" sz="2100" b="1" dirty="0">
                <a:latin typeface="Courier New" pitchFamily="49" charset="0"/>
              </a:rPr>
              <a:t>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</a:t>
            </a:r>
            <a:r>
              <a:rPr lang="en-US" sz="2100" b="1" dirty="0" smtClean="0">
                <a:latin typeface="Courier New" pitchFamily="49" charset="0"/>
              </a:rPr>
              <a:t>proc-value </a:t>
            </a:r>
            <a:r>
              <a:rPr lang="en-US" sz="2100" b="1" dirty="0" err="1" smtClean="0">
                <a:latin typeface="Courier New" pitchFamily="49" charset="0"/>
              </a:rPr>
              <a:t>val</a:t>
            </a:r>
            <a:r>
              <a:rPr lang="en-US" sz="2100" b="1" dirty="0" smtClean="0">
                <a:latin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</a:rPr>
              <a:t>k</a:t>
            </a:r>
            <a:r>
              <a:rPr lang="en-US" sz="2100" b="1" dirty="0" smtClean="0">
                <a:latin typeface="Courier New" pitchFamily="49" charset="0"/>
              </a:rPr>
              <a:t>)])) 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</a:rPr>
              <a:t>; etc</a:t>
            </a:r>
            <a:endParaRPr lang="en-US" sz="2100" b="1" dirty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400800" cy="1676400"/>
          </a:xfrm>
        </p:spPr>
        <p:txBody>
          <a:bodyPr/>
          <a:lstStyle/>
          <a:p>
            <a:r>
              <a:rPr lang="en-US" dirty="0" smtClean="0"/>
              <a:t>Exercise (together):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534400" cy="2057400"/>
          </a:xfrm>
        </p:spPr>
        <p:txBody>
          <a:bodyPr/>
          <a:lstStyle/>
          <a:p>
            <a:r>
              <a:rPr lang="en-US" dirty="0" smtClean="0"/>
              <a:t>How should the CPS version of this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 smtClean="0"/>
              <a:t> </a:t>
            </a:r>
            <a:r>
              <a:rPr lang="en-US" dirty="0" smtClean="0"/>
              <a:t>clause in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eval-exp</a:t>
            </a:r>
            <a:r>
              <a:rPr lang="en-US" dirty="0" smtClean="0"/>
              <a:t> be written in CPS?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4290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[let-exp (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bodies)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(let ([extended-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fr-F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extend-env</a:t>
            </a:r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(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eval-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exps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fr-FR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fr-FR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(eval-bodies bodies extended-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))]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3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 smtClean="0"/>
              <a:t>Some PL Concepts</a:t>
            </a:r>
            <a:br>
              <a:rPr lang="en-US" sz="4000" dirty="0" smtClean="0"/>
            </a:br>
            <a:r>
              <a:rPr lang="en-US" sz="4000" dirty="0" smtClean="0"/>
              <a:t>seen in the course so far 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2672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binding (via lambda, let, letrec, named‑let)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variable‑arity procedure interface (lambda x ...)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syntactic extension  (e.g., let can be written in terms of lambda)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procedure vs syntactic form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predicate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application of a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higher‑order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read-eval-print-loop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lambda-calculus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free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syntactic extension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abstract datatypes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representation-independent code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2672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mapping a procedure over a list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dynamic vs static typing of variables.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vectors </a:t>
            </a:r>
            <a:r>
              <a:rPr lang="en-US" sz="2000" i="1" dirty="0" smtClean="0"/>
              <a:t>vs</a:t>
            </a:r>
            <a:r>
              <a:rPr lang="en-US" sz="2000" dirty="0" smtClean="0"/>
              <a:t> lists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sublist‑sharing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anonymous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first‑class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currying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short‑circuit evaluation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Backus‑Naur Form (BNF), a.k.a. context‑free </a:t>
            </a:r>
            <a:r>
              <a:rPr lang="en-US" sz="2000" dirty="0" err="1" smtClean="0"/>
              <a:t>gramars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Kleene star and plus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syntactic derivation from a BNF grammar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multi-value return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 smtClean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38310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-152400"/>
            <a:ext cx="6400800" cy="1676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Some PL Concepts</a:t>
            </a:r>
            <a:br>
              <a:rPr lang="en-US" sz="4000" dirty="0" smtClean="0"/>
            </a:br>
            <a:r>
              <a:rPr lang="en-US" sz="4000" dirty="0" smtClean="0"/>
              <a:t>a.k.a. final exam review list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426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bound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static (lexical)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lexical distance (</a:t>
            </a:r>
            <a:r>
              <a:rPr lang="en-US" sz="2000" dirty="0" err="1" smtClean="0"/>
              <a:t>a.k.a.lexical</a:t>
            </a:r>
            <a:r>
              <a:rPr lang="en-US" sz="2000" dirty="0" smtClean="0"/>
              <a:t> address)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 err="1" smtClean="0"/>
              <a:t>closure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000" dirty="0" smtClean="0"/>
              <a:t>abstract </a:t>
            </a:r>
            <a:r>
              <a:rPr lang="fr-FR" sz="2000" dirty="0" err="1" smtClean="0"/>
              <a:t>syntax</a:t>
            </a:r>
            <a:r>
              <a:rPr lang="fr-FR" sz="2000" dirty="0" smtClean="0"/>
              <a:t> vs. </a:t>
            </a:r>
            <a:r>
              <a:rPr lang="fr-FR" sz="2000" dirty="0" err="1" smtClean="0"/>
              <a:t>concrete</a:t>
            </a:r>
            <a:r>
              <a:rPr lang="fr-FR" sz="2000" dirty="0" smtClean="0"/>
              <a:t> </a:t>
            </a:r>
            <a:r>
              <a:rPr lang="fr-FR" sz="2000" dirty="0" err="1" smtClean="0"/>
              <a:t>syntax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parsing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functional programming (values of variables never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mutation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tail‑recursion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variant records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/>
              <a:t>memoization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49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procedural abstraction (list-recur, </a:t>
            </a:r>
            <a:r>
              <a:rPr lang="en-US" sz="2000" dirty="0" err="1" smtClean="0"/>
              <a:t>bt</a:t>
            </a:r>
            <a:r>
              <a:rPr lang="en-US" sz="2000" dirty="0" smtClean="0"/>
              <a:t>-recur, </a:t>
            </a:r>
            <a:r>
              <a:rPr lang="en-US" sz="2000" dirty="0" err="1" smtClean="0"/>
              <a:t>snlist</a:t>
            </a:r>
            <a:r>
              <a:rPr lang="en-US" sz="2000" dirty="0" smtClean="0"/>
              <a:t>-recur, etc.)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parser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interpreter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recursive environment extension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escape procedure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continuation</a:t>
            </a:r>
          </a:p>
          <a:p>
            <a:pPr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continuation:  DS representation</a:t>
            </a:r>
          </a:p>
          <a:p>
            <a:pPr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continuation-passing style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call/cc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iterator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imperative form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engine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coroutine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abstraction</a:t>
            </a:r>
          </a:p>
          <a:p>
            <a:pPr eaLnBrk="1" hangingPunct="1">
              <a:lnSpc>
                <a:spcPct val="90000"/>
              </a:lnSpc>
              <a:spcBef>
                <a:spcPts val="280"/>
              </a:spcBef>
            </a:pPr>
            <a:r>
              <a:rPr lang="en-US" sz="2000" dirty="0" smtClean="0"/>
              <a:t>representation-independent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08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</a:t>
            </a:r>
            <a:r>
              <a:rPr lang="en-US" dirty="0" err="1" smtClean="0"/>
              <a:t>COntinuations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Transform  Interpreter to CPS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Representing </a:t>
            </a:r>
            <a:r>
              <a:rPr lang="en-US" dirty="0"/>
              <a:t>Continuations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43434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3600" dirty="0">
                <a:latin typeface="Times New Roman" pitchFamily="18" charset="0"/>
              </a:rPr>
              <a:t>How to represent continuations?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By </a:t>
            </a:r>
            <a:r>
              <a:rPr lang="en-US" sz="2400" dirty="0">
                <a:solidFill>
                  <a:srgbClr val="66FF66"/>
                </a:solidFill>
              </a:rPr>
              <a:t>Scheme procedures </a:t>
            </a:r>
            <a:r>
              <a:rPr lang="en-US" sz="2400" dirty="0"/>
              <a:t>(as we have been doing in our CPS examples).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(define apply-k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(lambda (k </a:t>
            </a:r>
            <a:r>
              <a:rPr lang="en-US" sz="2000" b="1" dirty="0" smtClean="0">
                <a:latin typeface="Courier New" pitchFamily="49" charset="0"/>
              </a:rPr>
              <a:t>. </a:t>
            </a:r>
            <a:r>
              <a:rPr lang="en-US" sz="2000" b="1" dirty="0" err="1" smtClean="0">
                <a:latin typeface="Courier New" pitchFamily="49" charset="0"/>
              </a:rPr>
              <a:t>vals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(apply k </a:t>
            </a:r>
            <a:r>
              <a:rPr lang="en-US" sz="2000" b="1" dirty="0" err="1" smtClean="0">
                <a:latin typeface="Courier New" pitchFamily="49" charset="0"/>
              </a:rPr>
              <a:t>vals</a:t>
            </a:r>
            <a:r>
              <a:rPr lang="en-US" sz="2000" b="1" dirty="0" smtClean="0">
                <a:latin typeface="Courier New" pitchFamily="49" charset="0"/>
              </a:rPr>
              <a:t>)))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lnSpc>
                <a:spcPct val="80000"/>
              </a:lnSpc>
            </a:pPr>
            <a:endParaRPr lang="en-US" sz="20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By defining a new </a:t>
            </a:r>
            <a:r>
              <a:rPr lang="en-US" sz="2400" dirty="0">
                <a:solidFill>
                  <a:srgbClr val="66FF66"/>
                </a:solidFill>
              </a:rPr>
              <a:t>continuation datatype</a:t>
            </a:r>
            <a:r>
              <a:rPr lang="en-US" sz="2400" dirty="0"/>
              <a:t>, with a variant for each kind of continuation that we need</a:t>
            </a:r>
            <a:r>
              <a:rPr lang="en-US" sz="2400" dirty="0" smtClean="0"/>
              <a:t>.  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sz="2000" dirty="0" smtClean="0">
                <a:ea typeface="+mn-ea"/>
                <a:cs typeface="+mn-cs"/>
              </a:rPr>
              <a:t>A constructor for each variant.</a:t>
            </a:r>
          </a:p>
          <a:p>
            <a:pPr marL="933450" lvl="1" indent="-533400">
              <a:lnSpc>
                <a:spcPct val="80000"/>
              </a:lnSpc>
            </a:pPr>
            <a:r>
              <a:rPr lang="en-US" sz="2000" dirty="0" smtClean="0">
                <a:ea typeface="+mn-ea"/>
                <a:cs typeface="+mn-cs"/>
              </a:rPr>
              <a:t>apply-k does most of the work</a:t>
            </a:r>
            <a:endParaRPr lang="en-US" sz="2000" dirty="0">
              <a:ea typeface="+mn-ea"/>
              <a:cs typeface="+mn-cs"/>
            </a:endParaRPr>
          </a:p>
          <a:p>
            <a:pPr marL="533400" indent="-533400">
              <a:lnSpc>
                <a:spcPct val="80000"/>
              </a:lnSpc>
            </a:pPr>
            <a:endParaRPr lang="en-US" sz="2400" dirty="0">
              <a:latin typeface="Courier New" pitchFamily="49" charset="0"/>
            </a:endParaRPr>
          </a:p>
          <a:p>
            <a:pPr marL="533400" indent="-533400">
              <a:lnSpc>
                <a:spcPct val="80000"/>
              </a:lnSpc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1867" y="81402"/>
            <a:ext cx="7636934" cy="6518708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read-flatten-print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(display "enter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flatten: ")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(read)])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(unless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'exit)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(lambda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(pretty-print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(read-flatten-print)))))))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flatten-cps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(cdr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(lambda (v) (if (list? (car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(flatten-cps (car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(lambda (u) (append-cps u v k)))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(apply-k k (cons (car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v))))))))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append-cps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(L1 L2 k)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L1)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L2)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(append-cps (cdr L1)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L2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(lambda (appended-cdr)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(apply-k k (cons (car L1)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appended-cdr)))))))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843070"/>
            <a:ext cx="3048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66FF66"/>
                </a:solidFill>
              </a:rPr>
              <a:t>Continue this example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66FF66"/>
                </a:solidFill>
              </a:rPr>
              <a:t>(live coding)</a:t>
            </a:r>
            <a:endParaRPr lang="en-US" dirty="0">
              <a:solidFill>
                <a:srgbClr val="66FF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646003"/>
            <a:ext cx="2667000" cy="954107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66"/>
                </a:solidFill>
              </a:rPr>
              <a:t>Transformations:</a:t>
            </a:r>
          </a:p>
          <a:p>
            <a:r>
              <a:rPr lang="en-US" sz="2800" dirty="0" smtClean="0">
                <a:solidFill>
                  <a:srgbClr val="66FF66"/>
                </a:solidFill>
              </a:rPr>
              <a:t>Live coding</a:t>
            </a:r>
            <a:endParaRPr lang="en-US" sz="2800" dirty="0">
              <a:solidFill>
                <a:srgbClr val="66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419600"/>
            <a:ext cx="4114800" cy="106182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rgbClr val="66FF66"/>
                </a:solidFill>
              </a:rPr>
              <a:t>Starting code is in the Live-in-class folder, linked from resources column, day 1 of the schedule page </a:t>
            </a:r>
            <a:endParaRPr lang="en-US" sz="210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br>
              <a:rPr lang="en-US" dirty="0" smtClean="0"/>
            </a:br>
            <a:r>
              <a:rPr lang="en-US" dirty="0" smtClean="0"/>
              <a:t>for A18 and Final Exam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57600"/>
            <a:ext cx="7543800" cy="1752600"/>
          </a:xfrm>
        </p:spPr>
        <p:txBody>
          <a:bodyPr/>
          <a:lstStyle/>
          <a:p>
            <a:r>
              <a:rPr lang="en-US" dirty="0" smtClean="0"/>
              <a:t>The problem is linked from the previous class day's Resources column in the schedule page.  Transform the given code so it uses our data structures representation of continuations.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data-structure continuations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Preview: What </a:t>
            </a:r>
            <a:r>
              <a:rPr lang="en-US" sz="4000" dirty="0"/>
              <a:t>does </a:t>
            </a:r>
            <a:r>
              <a:rPr lang="en-US" sz="4000" dirty="0" smtClean="0"/>
              <a:t>a CPS </a:t>
            </a:r>
            <a:r>
              <a:rPr lang="en-US" sz="4000" dirty="0"/>
              <a:t>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610600" cy="4724400"/>
          </a:xfrm>
        </p:spPr>
        <p:txBody>
          <a:bodyPr/>
          <a:lstStyle/>
          <a:p>
            <a:r>
              <a:rPr lang="en-US" sz="2800" dirty="0" smtClean="0"/>
              <a:t>A step toward implementing the interpreter using a language without</a:t>
            </a:r>
          </a:p>
          <a:p>
            <a:pPr lvl="1"/>
            <a:r>
              <a:rPr lang="en-US" dirty="0" smtClean="0"/>
              <a:t>first-class procedures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The ability to provide first-class continuations to the user: 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call/cc</a:t>
            </a:r>
            <a:endParaRPr lang="en-US" dirty="0" smtClean="0"/>
          </a:p>
          <a:p>
            <a:pPr lvl="1"/>
            <a:r>
              <a:rPr lang="en-US" dirty="0" smtClean="0"/>
              <a:t>If every expression-evaluation knows the current continuation, it's easy to capture and apply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622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latin typeface="Times New Roman" pitchFamily="18" charset="0"/>
              </a:rPr>
              <a:t>The interpreter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sz="3200" dirty="0">
                <a:latin typeface="Times New Roman" pitchFamily="18" charset="0"/>
              </a:rPr>
              <a:t>) will now take three arguments:</a:t>
            </a:r>
          </a:p>
          <a:p>
            <a:pPr marL="142875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</a:rPr>
              <a:t>current expression to evaluate</a:t>
            </a:r>
          </a:p>
          <a:p>
            <a:pPr marL="142875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</a:rPr>
              <a:t>current local environment</a:t>
            </a:r>
          </a:p>
          <a:p>
            <a:pPr marL="1428750" lvl="2" indent="-51435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</a:rPr>
              <a:t>current continuation</a:t>
            </a:r>
            <a:r>
              <a:rPr lang="en-US" dirty="0">
                <a:latin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(apply-k k 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 err="1">
                <a:solidFill>
                  <a:srgbClr val="66FF66"/>
                </a:solidFill>
                <a:ea typeface="+mn-ea"/>
                <a:cs typeface="+mn-cs"/>
              </a:rPr>
              <a:t>val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5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6002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look at typical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 smtClean="0">
                <a:latin typeface="Courier New" pitchFamily="49" charset="0"/>
              </a:rPr>
              <a:t>[lit-exp (datum) datum]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body)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you will need to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 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handle multiple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body        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bodies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there are more 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2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10180</TotalTime>
  <Words>1113</Words>
  <Application>Microsoft Office PowerPoint</Application>
  <PresentationFormat>On-screen Show (4:3)</PresentationFormat>
  <Paragraphs>244</Paragraphs>
  <Slides>19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Courier New</vt:lpstr>
      <vt:lpstr>Swis721 Ex BT</vt:lpstr>
      <vt:lpstr>Times New Roman</vt:lpstr>
      <vt:lpstr>Default Design</vt:lpstr>
      <vt:lpstr>CSSE 304  Day 35</vt:lpstr>
      <vt:lpstr>Representing COntinuations</vt:lpstr>
      <vt:lpstr>Recap: Representing Continuations</vt:lpstr>
      <vt:lpstr>PowerPoint Presentation</vt:lpstr>
      <vt:lpstr>Practice Problem for A18 and Final Exam </vt:lpstr>
      <vt:lpstr>Interpreter in CPS </vt:lpstr>
      <vt:lpstr>Preview: What does a CPS interpreter do for us?</vt:lpstr>
      <vt:lpstr>Convert our Interpreter to CPS</vt:lpstr>
      <vt:lpstr>Convert our Interpreter to CPS</vt:lpstr>
      <vt:lpstr>Some changes to eval-exp</vt:lpstr>
      <vt:lpstr>Continuations in the interpreter</vt:lpstr>
      <vt:lpstr>Two possibilities</vt:lpstr>
      <vt:lpstr>1. Represent Continuations by Scheme Procedures</vt:lpstr>
      <vt:lpstr>2. Representing Continuations by Data Types</vt:lpstr>
      <vt:lpstr>continuation datatype</vt:lpstr>
      <vt:lpstr>apply-k</vt:lpstr>
      <vt:lpstr>Exercise (together):</vt:lpstr>
      <vt:lpstr>Some PL Concepts seen in the course so far </vt:lpstr>
      <vt:lpstr>Some PL Concepts a.k.a. final exam review list</vt:lpstr>
    </vt:vector>
  </TitlesOfParts>
  <Company>Honeywell Project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126</cp:revision>
  <cp:lastPrinted>2016-05-12T13:39:29Z</cp:lastPrinted>
  <dcterms:created xsi:type="dcterms:W3CDTF">2001-03-11T15:54:35Z</dcterms:created>
  <dcterms:modified xsi:type="dcterms:W3CDTF">2016-05-12T14:32:15Z</dcterms:modified>
</cp:coreProperties>
</file>