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6" r:id="rId2"/>
    <p:sldId id="368" r:id="rId3"/>
    <p:sldId id="444" r:id="rId4"/>
    <p:sldId id="360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39" r:id="rId19"/>
    <p:sldId id="419" r:id="rId20"/>
    <p:sldId id="420" r:id="rId21"/>
    <p:sldId id="421" r:id="rId22"/>
    <p:sldId id="422" r:id="rId23"/>
    <p:sldId id="423" r:id="rId24"/>
    <p:sldId id="424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6" autoAdjust="0"/>
    <p:restoredTop sz="73392" autoAdjust="0"/>
  </p:normalViewPr>
  <p:slideViewPr>
    <p:cSldViewPr>
      <p:cViewPr varScale="1">
        <p:scale>
          <a:sx n="84" d="100"/>
          <a:sy n="84" d="100"/>
        </p:scale>
        <p:origin x="19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r">
              <a:defRPr sz="1200"/>
            </a:lvl1pPr>
          </a:lstStyle>
          <a:p>
            <a:fld id="{10D10769-02B4-4A39-A509-B85B96050F21}" type="datetimeFigureOut">
              <a:rPr lang="en-US" smtClean="0"/>
              <a:pPr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82" tIns="46590" rIns="93182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5" y="4559718"/>
            <a:ext cx="5852653" cy="4320966"/>
          </a:xfrm>
          <a:prstGeom prst="rect">
            <a:avLst/>
          </a:prstGeom>
        </p:spPr>
        <p:txBody>
          <a:bodyPr vert="horz" lIns="93182" tIns="46590" rIns="93182" bIns="465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35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r">
              <a:defRPr sz="12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6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6710"/>
            <a:ext cx="7772400" cy="1470025"/>
          </a:xfrm>
        </p:spPr>
        <p:txBody>
          <a:bodyPr anchor="ctr"/>
          <a:lstStyle/>
          <a:p>
            <a:r>
              <a:rPr lang="en-US" altLang="en-US" sz="3600" dirty="0"/>
              <a:t>CSSE 304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/>
          <a:p>
            <a:r>
              <a:rPr lang="en-US" altLang="en-US" sz="2800" dirty="0"/>
              <a:t>Day 35</a:t>
            </a:r>
          </a:p>
          <a:p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altLang="en-US" sz="2800" dirty="0"/>
              <a:t> in the interpreted language</a:t>
            </a:r>
          </a:p>
          <a:p>
            <a:r>
              <a:rPr lang="en-US" altLang="en-US" sz="2800" dirty="0"/>
              <a:t>Imperative form</a:t>
            </a:r>
          </a:p>
          <a:p>
            <a:endParaRPr lang="en-US" altLang="en-US" sz="2800" dirty="0"/>
          </a:p>
        </p:txBody>
      </p:sp>
      <p:pic>
        <p:nvPicPr>
          <p:cNvPr id="3076" name="Picture 4" descr="monkey_using_typewriter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15" y="32004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05492" y="4419600"/>
            <a:ext cx="55191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>
                <a:solidFill>
                  <a:srgbClr val="FF0000"/>
                </a:solidFill>
              </a:rPr>
              <a:t>Has your mind been stretched this term?</a:t>
            </a:r>
          </a:p>
        </p:txBody>
      </p:sp>
    </p:spTree>
    <p:extLst>
      <p:ext uri="{BB962C8B-B14F-4D97-AF65-F5344CB8AC3E}">
        <p14:creationId xmlns:p14="http://schemas.microsoft.com/office/powerpoint/2010/main" val="178581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52585" y="676507"/>
            <a:ext cx="4152900" cy="60198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(d 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((d (c)))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 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(((d (c)) () b))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(((d (c)) () b))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answer: (((d (c)) () b) a)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4953000" cy="58674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(reverse*-cps '(a (b () ((c) d)))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(a 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(b 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((c) 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(d)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 (c)))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2286000" y="1066800"/>
            <a:ext cx="6172200" cy="5334000"/>
          </a:xfrm>
          <a:prstGeom prst="cloudCallout">
            <a:avLst>
              <a:gd name="adj1" fmla="val -48380"/>
              <a:gd name="adj2" fmla="val 47144"/>
            </a:avLst>
          </a:prstGeom>
          <a:solidFill>
            <a:srgbClr val="FFFF99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0000"/>
                </a:solidFill>
              </a:rPr>
              <a:t>This lets us see the flow of control as the CPS procedures execute, but we can't see the details that are hidden inside #&lt;procedure&gt;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4572000" cy="609600"/>
          </a:xfrm>
        </p:spPr>
        <p:txBody>
          <a:bodyPr/>
          <a:lstStyle/>
          <a:p>
            <a:r>
              <a:rPr lang="en-US" altLang="en-US" sz="3200"/>
              <a:t>the trace</a:t>
            </a:r>
          </a:p>
        </p:txBody>
      </p:sp>
    </p:spTree>
    <p:extLst>
      <p:ext uri="{BB962C8B-B14F-4D97-AF65-F5344CB8AC3E}">
        <p14:creationId xmlns:p14="http://schemas.microsoft.com/office/powerpoint/2010/main" val="10454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1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61" y="956139"/>
            <a:ext cx="6809678" cy="58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2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8" y="868680"/>
            <a:ext cx="8763000" cy="408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4" y="5410200"/>
            <a:ext cx="746574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685800"/>
            <a:ext cx="2057400" cy="4495800"/>
          </a:xfrm>
        </p:spPr>
        <p:txBody>
          <a:bodyPr/>
          <a:lstStyle/>
          <a:p>
            <a:r>
              <a:rPr lang="en-US" altLang="en-US" sz="2800" dirty="0"/>
              <a:t>Beginning of a trace (you can generate the rest yourself, using the on-line files)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-39262"/>
            <a:ext cx="748665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0" y="685800"/>
            <a:ext cx="1524000" cy="4495800"/>
          </a:xfrm>
        </p:spPr>
        <p:txBody>
          <a:bodyPr/>
          <a:lstStyle/>
          <a:p>
            <a:r>
              <a:rPr lang="en-US" altLang="en-US" sz="2600" dirty="0"/>
              <a:t>End of the trace (you can generate the whole trace yourself using the on-line files)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7696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have now?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Using this style, we could write the interpreter in any language that provides a means of creating records.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it would be inefficient if that language's compiler does not handle tail-recursion properly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Could even result in a stack overflow.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 we transform to a style in which the flow of control is really just assignments, BEGINs, IFs,  and GOTOs:</a:t>
            </a:r>
          </a:p>
        </p:txBody>
      </p:sp>
    </p:spTree>
    <p:extLst>
      <p:ext uri="{BB962C8B-B14F-4D97-AF65-F5344CB8AC3E}">
        <p14:creationId xmlns:p14="http://schemas.microsoft.com/office/powerpoint/2010/main" val="404643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76800"/>
          </a:xfrm>
        </p:spPr>
        <p:txBody>
          <a:bodyPr/>
          <a:lstStyle/>
          <a:p>
            <a:r>
              <a:rPr lang="en-US" altLang="en-US" dirty="0"/>
              <a:t>All substantial procedures will be called in tail-position, so they do not need to return.</a:t>
            </a:r>
          </a:p>
          <a:p>
            <a:r>
              <a:rPr lang="en-US" altLang="en-US" dirty="0"/>
              <a:t>All substantial procedures will be thunks (procedures that take  no arguments), thus there is no need for stack frames.  </a:t>
            </a:r>
          </a:p>
          <a:p>
            <a:r>
              <a:rPr lang="en-US" altLang="en-US" dirty="0"/>
              <a:t>Thus a substantial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r>
              <a:rPr lang="en-US" altLang="en-US" dirty="0"/>
              <a:t>This can be implemented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0720"/>
            <a:ext cx="6172200" cy="457200"/>
          </a:xfrm>
        </p:spPr>
        <p:txBody>
          <a:bodyPr/>
          <a:lstStyle/>
          <a:p>
            <a:r>
              <a:rPr lang="en-US" altLang="en-US" sz="3600" dirty="0"/>
              <a:t>Imperative form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286000" y="1524000"/>
            <a:ext cx="3200400" cy="1323439"/>
          </a:xfrm>
          <a:prstGeom prst="rect">
            <a:avLst/>
          </a:prstGeom>
          <a:noFill/>
          <a:ln w="254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can do the same set of transformations to our interpreter (but we won’t. 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841C717-873E-4C8E-89BB-F9D2C0A75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514600"/>
            <a:ext cx="1600200" cy="2554545"/>
          </a:xfrm>
          <a:prstGeom prst="rect">
            <a:avLst/>
          </a:prstGeom>
          <a:solidFill>
            <a:schemeClr val="bg1"/>
          </a:solidFill>
          <a:ln w="25400">
            <a:solidFill>
              <a:srgbClr val="FF9933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could use global variables and procedures instead of let and letrec</a:t>
            </a:r>
          </a:p>
        </p:txBody>
      </p:sp>
    </p:spTree>
    <p:extLst>
      <p:ext uri="{BB962C8B-B14F-4D97-AF65-F5344CB8AC3E}">
        <p14:creationId xmlns:p14="http://schemas.microsoft.com/office/powerpoint/2010/main" val="14624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1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Details of a 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4267200" cy="102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685800"/>
            <a:ext cx="41243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3277734"/>
            <a:ext cx="4312699" cy="205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602" y="3083614"/>
            <a:ext cx="3637598" cy="362198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114800" y="24384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274638"/>
            <a:ext cx="2895600" cy="2011362"/>
          </a:xfrm>
        </p:spPr>
        <p:txBody>
          <a:bodyPr/>
          <a:lstStyle/>
          <a:p>
            <a:r>
              <a:rPr lang="en-US" sz="4000" dirty="0"/>
              <a:t>Tracing this Imperative-form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" y="99300"/>
            <a:ext cx="5415311" cy="666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call/cc to our interpreted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on the handout and on the board.</a:t>
            </a:r>
          </a:p>
          <a:p>
            <a:r>
              <a:rPr lang="en-US" dirty="0"/>
              <a:t>Some questions:</a:t>
            </a:r>
          </a:p>
          <a:p>
            <a:pPr lvl="1"/>
            <a:r>
              <a:rPr lang="en-US" dirty="0"/>
              <a:t>What is a (user) continuation? How to represent?</a:t>
            </a:r>
          </a:p>
          <a:p>
            <a:pPr lvl="1"/>
            <a:r>
              <a:rPr lang="en-US" dirty="0"/>
              <a:t>Where in the code should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dirty="0"/>
              <a:t>implementation be?  What does it do?</a:t>
            </a:r>
          </a:p>
          <a:p>
            <a:pPr lvl="1"/>
            <a:r>
              <a:rPr lang="en-US" dirty="0"/>
              <a:t>What happens when a continuation is applied?  Where should this go in the interpreter?  What should the code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219075"/>
            <a:ext cx="9077325" cy="641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14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73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41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85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1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 dirty="0"/>
              <a:t>Where does this leave us?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14400"/>
            <a:ext cx="7772400" cy="4648200"/>
          </a:xfrm>
        </p:spPr>
        <p:txBody>
          <a:bodyPr/>
          <a:lstStyle/>
          <a:p>
            <a:r>
              <a:rPr lang="en-US" altLang="en-US" dirty="0"/>
              <a:t>All we really need in order to implement things in this style:</a:t>
            </a:r>
          </a:p>
          <a:p>
            <a:pPr lvl="1"/>
            <a:r>
              <a:rPr lang="en-US" altLang="en-US" dirty="0"/>
              <a:t>implementations of the basic data types (numbers, lists, etc.) and prim-procs</a:t>
            </a:r>
          </a:p>
          <a:p>
            <a:pPr lvl="1"/>
            <a:r>
              <a:rPr lang="en-US" altLang="en-US" dirty="0"/>
              <a:t>record structures</a:t>
            </a:r>
          </a:p>
          <a:p>
            <a:pPr lvl="1"/>
            <a:r>
              <a:rPr lang="en-US" altLang="en-US" dirty="0"/>
              <a:t>variable assignment</a:t>
            </a:r>
          </a:p>
          <a:p>
            <a:pPr lvl="1"/>
            <a:r>
              <a:rPr lang="en-US" altLang="en-US" dirty="0"/>
              <a:t>if</a:t>
            </a:r>
          </a:p>
          <a:p>
            <a:pPr lvl="1"/>
            <a:r>
              <a:rPr lang="en-US" altLang="en-US" dirty="0"/>
              <a:t>go to</a:t>
            </a:r>
          </a:p>
          <a:p>
            <a:pPr lvl="1"/>
            <a:r>
              <a:rPr lang="en-US" altLang="en-US" dirty="0"/>
              <a:t>begin</a:t>
            </a:r>
          </a:p>
          <a:p>
            <a:r>
              <a:rPr lang="en-US" altLang="en-US" dirty="0"/>
              <a:t>Then we could implement our interpreter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389656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altLang="en-US" dirty="0"/>
              <a:t>Start with another small piece of recursive code, and apply all of these transformations to get it into imperative form.</a:t>
            </a:r>
          </a:p>
          <a:p>
            <a:r>
              <a:rPr lang="en-US" altLang="en-US" dirty="0"/>
              <a:t>You may be asked to do this on the final exam.</a:t>
            </a:r>
          </a:p>
          <a:p>
            <a:r>
              <a:rPr lang="en-US" altLang="en-US" dirty="0"/>
              <a:t>One practice possibility:  </a:t>
            </a:r>
            <a:br>
              <a:rPr lang="en-US" altLang="en-US" dirty="0"/>
            </a:br>
            <a:r>
              <a:rPr lang="en-US" altLang="en-US" sz="2400" dirty="0"/>
              <a:t>Start with the code we wrote Days 31-32, imperative form.</a:t>
            </a:r>
          </a:p>
        </p:txBody>
      </p:sp>
    </p:spTree>
    <p:extLst>
      <p:ext uri="{BB962C8B-B14F-4D97-AF65-F5344CB8AC3E}">
        <p14:creationId xmlns:p14="http://schemas.microsoft.com/office/powerpoint/2010/main" val="158774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05F-2F98-4FB5-8021-513117EA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Imperative 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57FABE-AE4D-45A3-A896-99E5BC80D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close to C or Assembly Language as we can get in Scheme</a:t>
            </a:r>
          </a:p>
        </p:txBody>
      </p:sp>
    </p:spTree>
    <p:extLst>
      <p:ext uri="{BB962C8B-B14F-4D97-AF65-F5344CB8AC3E}">
        <p14:creationId xmlns:p14="http://schemas.microsoft.com/office/powerpoint/2010/main" val="306785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environment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7086600" cy="4876800"/>
          </a:xfrm>
        </p:spPr>
        <p:txBody>
          <a:bodyPr/>
          <a:lstStyle/>
          <a:p>
            <a:r>
              <a:rPr lang="en-US" altLang="en-US" dirty="0"/>
              <a:t>Scheme is a great language to use when implementing an interpreter.</a:t>
            </a:r>
          </a:p>
          <a:p>
            <a:r>
              <a:rPr lang="en-US" altLang="en-US" dirty="0"/>
              <a:t>But does it do too much for us?</a:t>
            </a:r>
          </a:p>
          <a:p>
            <a:r>
              <a:rPr lang="en-US" altLang="en-US" dirty="0"/>
              <a:t>Could we easily write the Assignment 18 interpreter in a simpler language?</a:t>
            </a:r>
          </a:p>
          <a:p>
            <a:r>
              <a:rPr lang="en-US" altLang="en-US" dirty="0"/>
              <a:t>One without first-class procedures?</a:t>
            </a:r>
          </a:p>
        </p:txBody>
      </p:sp>
    </p:spTree>
    <p:extLst>
      <p:ext uri="{BB962C8B-B14F-4D97-AF65-F5344CB8AC3E}">
        <p14:creationId xmlns:p14="http://schemas.microsoft.com/office/powerpoint/2010/main" val="36052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interpreter involves a lot of code, so we will look at transforming a simple example.  </a:t>
            </a:r>
          </a:p>
          <a:p>
            <a:r>
              <a:rPr lang="en-US" altLang="en-US" dirty="0"/>
              <a:t>The same ideas will work to transform the interpreter, but most of you don’t have time to do that this term.</a:t>
            </a:r>
          </a:p>
          <a:p>
            <a:r>
              <a:rPr lang="en-US" altLang="en-US" dirty="0"/>
              <a:t>The code in these slides is linked from today’s Resources column in the Schedule Page.</a:t>
            </a:r>
          </a:p>
        </p:txBody>
      </p:sp>
    </p:spTree>
    <p:extLst>
      <p:ext uri="{BB962C8B-B14F-4D97-AF65-F5344CB8AC3E}">
        <p14:creationId xmlns:p14="http://schemas.microsoft.com/office/powerpoint/2010/main" val="415901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35952"/>
            <a:ext cx="7995624" cy="5002848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76200"/>
            <a:ext cx="7086600" cy="609600"/>
          </a:xfrm>
        </p:spPr>
        <p:txBody>
          <a:bodyPr/>
          <a:lstStyle/>
          <a:p>
            <a:r>
              <a:rPr lang="en-US" altLang="en-US" sz="3200" dirty="0"/>
              <a:t>A simple example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581400" y="1828800"/>
            <a:ext cx="4876800" cy="6413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990099"/>
                </a:solidFill>
              </a:rPr>
              <a:t>Next: convert to CPS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71" y="5867400"/>
            <a:ext cx="5830229" cy="7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1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936410"/>
            <a:ext cx="7391400" cy="58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2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0" y="1066799"/>
            <a:ext cx="8926860" cy="4207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84" y="5715000"/>
            <a:ext cx="773723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3962400" cy="457200"/>
          </a:xfrm>
        </p:spPr>
        <p:txBody>
          <a:bodyPr/>
          <a:lstStyle/>
          <a:p>
            <a:r>
              <a:rPr lang="en-US" altLang="en-US" sz="3200"/>
              <a:t>with tracing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533400"/>
            <a:ext cx="6477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(trace-define 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(lambda (L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(if (null?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(k '())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(cdr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(trace-lambda cdr-k (reversed-cdr)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(if (pair?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(car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(trace-lambda car-k (reversed-car)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(list 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k)))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(append-cps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       (list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       k)))))))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(trace-define 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(lambda (a b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(if (null?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(k 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(cdr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b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(trace-lambda append-k (appended-cdr)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(k (cons (car a) appended-cdr)))))))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(trace-define 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init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-k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(lambda (v)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(display "answer: ") (display v) (newline)))</a:t>
            </a:r>
          </a:p>
        </p:txBody>
      </p:sp>
    </p:spTree>
    <p:extLst>
      <p:ext uri="{BB962C8B-B14F-4D97-AF65-F5344CB8AC3E}">
        <p14:creationId xmlns:p14="http://schemas.microsoft.com/office/powerpoint/2010/main" val="34760362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1298</Words>
  <Application>Microsoft Office PowerPoint</Application>
  <PresentationFormat>On-screen Show (4:3)</PresentationFormat>
  <Paragraphs>158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Default Design</vt:lpstr>
      <vt:lpstr>CSSE 304</vt:lpstr>
      <vt:lpstr>Add call/cc to our interpreted language</vt:lpstr>
      <vt:lpstr>Imperative form</vt:lpstr>
      <vt:lpstr>Implementation environment</vt:lpstr>
      <vt:lpstr>A simple example</vt:lpstr>
      <vt:lpstr>A simple example</vt:lpstr>
      <vt:lpstr>Convert to CPS form – part 1 Represent continuations as Scheme procedures</vt:lpstr>
      <vt:lpstr>Convert to CPS form – part 2 Represent continuations as Scheme procedures</vt:lpstr>
      <vt:lpstr>with tracing</vt:lpstr>
      <vt:lpstr>the trace</vt:lpstr>
      <vt:lpstr>Second Continuation representation part 1 (using define-datatype)</vt:lpstr>
      <vt:lpstr>Second Continuation representation part 2 (using define-datatype)</vt:lpstr>
      <vt:lpstr>Beginning of a trace (you can generate the rest yourself, using the on-line files)</vt:lpstr>
      <vt:lpstr>End of the trace (you can generate the whole trace yourself using the on-line files)</vt:lpstr>
      <vt:lpstr>What do we have now?</vt:lpstr>
      <vt:lpstr>Transform to Imperative form</vt:lpstr>
      <vt:lpstr>Imperative form</vt:lpstr>
      <vt:lpstr>Details of a transformation</vt:lpstr>
      <vt:lpstr>Tracing this Imperative-form program</vt:lpstr>
      <vt:lpstr>PowerPoint Presentation</vt:lpstr>
      <vt:lpstr>PowerPoint Presentation</vt:lpstr>
      <vt:lpstr>PowerPoint Presentation</vt:lpstr>
      <vt:lpstr>Where does this leave us?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136</cp:revision>
  <cp:lastPrinted>2019-11-06T20:50:44Z</cp:lastPrinted>
  <dcterms:created xsi:type="dcterms:W3CDTF">2003-10-20T17:10:23Z</dcterms:created>
  <dcterms:modified xsi:type="dcterms:W3CDTF">2019-11-06T20:52:44Z</dcterms:modified>
</cp:coreProperties>
</file>