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56" r:id="rId2"/>
    <p:sldId id="444" r:id="rId3"/>
    <p:sldId id="360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45" r:id="rId17"/>
    <p:sldId id="418" r:id="rId18"/>
    <p:sldId id="439" r:id="rId19"/>
    <p:sldId id="423" r:id="rId20"/>
    <p:sldId id="424" r:id="rId21"/>
    <p:sldId id="446" r:id="rId22"/>
    <p:sldId id="447" r:id="rId23"/>
    <p:sldId id="448" r:id="rId24"/>
    <p:sldId id="450" r:id="rId25"/>
    <p:sldId id="449" r:id="rId26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36" autoAdjust="0"/>
    <p:restoredTop sz="85754" autoAdjust="0"/>
  </p:normalViewPr>
  <p:slideViewPr>
    <p:cSldViewPr>
      <p:cViewPr varScale="1">
        <p:scale>
          <a:sx n="74" d="100"/>
          <a:sy n="74" d="100"/>
        </p:scale>
        <p:origin x="90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9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82" tIns="46590" rIns="93182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8"/>
            <a:ext cx="5852653" cy="4320966"/>
          </a:xfrm>
          <a:prstGeom prst="rect">
            <a:avLst/>
          </a:prstGeom>
        </p:spPr>
        <p:txBody>
          <a:bodyPr vert="horz" lIns="93182" tIns="46590" rIns="93182" bIns="465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35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code is in SVN/304/</a:t>
            </a:r>
            <a:r>
              <a:rPr lang="en-US" dirty="0" err="1"/>
              <a:t>SchemeSource</a:t>
            </a:r>
            <a:r>
              <a:rPr lang="en-US" dirty="0"/>
              <a:t>/imperative-form.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0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the diagram on the 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65C54-799C-4F9B-B21B-5E9FC6A826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4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 anchor="ctr"/>
          <a:lstStyle/>
          <a:p>
            <a:r>
              <a:rPr lang="en-US" altLang="en-US" sz="3600" dirty="0"/>
              <a:t>CSSE 304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67000"/>
            <a:ext cx="6400800" cy="1752600"/>
          </a:xfrm>
        </p:spPr>
        <p:txBody>
          <a:bodyPr/>
          <a:lstStyle/>
          <a:p>
            <a:r>
              <a:rPr lang="en-US" altLang="en-US" sz="2800" dirty="0"/>
              <a:t>Day 34</a:t>
            </a:r>
          </a:p>
          <a:p>
            <a:r>
              <a:rPr lang="en-US" altLang="en-US" sz="2800" dirty="0"/>
              <a:t>Imperative form</a:t>
            </a:r>
          </a:p>
          <a:p>
            <a:endParaRPr lang="en-US" altLang="en-US" sz="2800" dirty="0"/>
          </a:p>
        </p:txBody>
      </p:sp>
      <p:pic>
        <p:nvPicPr>
          <p:cNvPr id="3076" name="Picture 4" descr="monkey_using_typewriter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15" y="32004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29492" y="4419600"/>
            <a:ext cx="55191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>
                <a:solidFill>
                  <a:srgbClr val="FF0000"/>
                </a:solidFill>
              </a:rPr>
              <a:t>Has your mind been stretched so far this term?</a:t>
            </a:r>
          </a:p>
        </p:txBody>
      </p:sp>
    </p:spTree>
    <p:extLst>
      <p:ext uri="{BB962C8B-B14F-4D97-AF65-F5344CB8AC3E}">
        <p14:creationId xmlns:p14="http://schemas.microsoft.com/office/powerpoint/2010/main" val="178581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DB74B-4BC6-4F9B-AD94-1A0AD8F0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9067800" cy="57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0CE95-717F-4CA9-A1E1-EC814086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2200"/>
            <a:ext cx="5369312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4715A-2C55-4BAD-9640-3AA496AD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838200"/>
            <a:ext cx="78029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02538-D0C4-4677-A73E-7394BA73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48" y="1"/>
            <a:ext cx="729507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8D30-7EBE-4119-AA9F-3D12B4BA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286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506200" cy="4876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called in tail-position, so they do not need to return.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thunks (procedures that take  no arguments), thus there is no need to have stack frames that hold parameters. 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Thus each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F5E-EE3A-4EB6-9181-CC87C1BD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to imperative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9E19-203E-4307-8A85-14C46018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Get the code for your section from Live-in-class.</a:t>
            </a:r>
          </a:p>
          <a:p>
            <a:pPr>
              <a:spcBef>
                <a:spcPts val="2400"/>
              </a:spcBef>
            </a:pPr>
            <a:r>
              <a:rPr lang="en-US" dirty="0"/>
              <a:t>Transform to imperative form.</a:t>
            </a:r>
          </a:p>
          <a:p>
            <a:pPr>
              <a:spcBef>
                <a:spcPts val="2400"/>
              </a:spcBef>
            </a:pPr>
            <a:r>
              <a:rPr lang="en-US" dirty="0"/>
              <a:t>Be sure to look at the tracing mechanism.</a:t>
            </a:r>
          </a:p>
        </p:txBody>
      </p:sp>
    </p:spTree>
    <p:extLst>
      <p:ext uri="{BB962C8B-B14F-4D97-AF65-F5344CB8AC3E}">
        <p14:creationId xmlns:p14="http://schemas.microsoft.com/office/powerpoint/2010/main" val="39043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80720"/>
            <a:ext cx="6172200" cy="457200"/>
          </a:xfrm>
        </p:spPr>
        <p:txBody>
          <a:bodyPr/>
          <a:lstStyle/>
          <a:p>
            <a:r>
              <a:rPr lang="en-US" altLang="en-US" sz="3600" dirty="0"/>
              <a:t>Imperative form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810000" y="1524001"/>
            <a:ext cx="3200400" cy="1323439"/>
          </a:xfrm>
          <a:prstGeom prst="rect">
            <a:avLst/>
          </a:prstGeom>
          <a:noFill/>
          <a:ln w="254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can do the same set of transformations to our interpreter (but we won’t. 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841C717-873E-4C8E-89BB-F9D2C0A7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1"/>
            <a:ext cx="1524000" cy="2554545"/>
          </a:xfrm>
          <a:prstGeom prst="rect">
            <a:avLst/>
          </a:prstGeom>
          <a:solidFill>
            <a:schemeClr val="bg1"/>
          </a:solidFill>
          <a:ln w="25400">
            <a:solidFill>
              <a:srgbClr val="FF9933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could use global variables and procedures instead of let and letrec</a:t>
            </a:r>
          </a:p>
        </p:txBody>
      </p:sp>
    </p:spTree>
    <p:extLst>
      <p:ext uri="{BB962C8B-B14F-4D97-AF65-F5344CB8AC3E}">
        <p14:creationId xmlns:p14="http://schemas.microsoft.com/office/powerpoint/2010/main" val="14624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1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Details of a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1"/>
            <a:ext cx="4267200" cy="102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685800"/>
            <a:ext cx="41243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77734"/>
            <a:ext cx="4312699" cy="205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02" y="3083614"/>
            <a:ext cx="3637598" cy="362198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38800" y="2438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dirty="0"/>
              <a:t>Where does this leave us?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914400"/>
            <a:ext cx="7772400" cy="4648200"/>
          </a:xfrm>
        </p:spPr>
        <p:txBody>
          <a:bodyPr/>
          <a:lstStyle/>
          <a:p>
            <a:r>
              <a:rPr lang="en-US" altLang="en-US" dirty="0"/>
              <a:t>All we really need in order to implement things in this style:</a:t>
            </a:r>
          </a:p>
          <a:p>
            <a:pPr lvl="1"/>
            <a:r>
              <a:rPr lang="en-US" altLang="en-US" dirty="0"/>
              <a:t>implementations of the basic data types (numbers, lists, etc.) and prim-procs</a:t>
            </a:r>
          </a:p>
          <a:p>
            <a:pPr lvl="1"/>
            <a:r>
              <a:rPr lang="en-US" altLang="en-US" dirty="0"/>
              <a:t>record structures</a:t>
            </a:r>
          </a:p>
          <a:p>
            <a:pPr lvl="1"/>
            <a:r>
              <a:rPr lang="en-US" altLang="en-US" dirty="0"/>
              <a:t>variable assignment</a:t>
            </a:r>
          </a:p>
          <a:p>
            <a:pPr lvl="1"/>
            <a:r>
              <a:rPr lang="en-US" altLang="en-US" dirty="0"/>
              <a:t>if</a:t>
            </a:r>
          </a:p>
          <a:p>
            <a:pPr lvl="1"/>
            <a:r>
              <a:rPr lang="en-US" altLang="en-US" dirty="0"/>
              <a:t>go to</a:t>
            </a:r>
          </a:p>
          <a:p>
            <a:pPr lvl="1"/>
            <a:r>
              <a:rPr lang="en-US" altLang="en-US" dirty="0"/>
              <a:t>begin</a:t>
            </a:r>
          </a:p>
          <a:p>
            <a:r>
              <a:rPr lang="en-US" altLang="en-US" dirty="0"/>
              <a:t>Then we could implement our interpreter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38965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05F-2F98-4FB5-8021-513117EA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57FABE-AE4D-45A3-A896-99E5BC80D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close to C or Assembly Language as we can get in Scheme</a:t>
            </a:r>
          </a:p>
        </p:txBody>
      </p:sp>
    </p:spTree>
    <p:extLst>
      <p:ext uri="{BB962C8B-B14F-4D97-AF65-F5344CB8AC3E}">
        <p14:creationId xmlns:p14="http://schemas.microsoft.com/office/powerpoint/2010/main" val="30678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686800" cy="4525963"/>
          </a:xfrm>
        </p:spPr>
        <p:txBody>
          <a:bodyPr/>
          <a:lstStyle/>
          <a:p>
            <a:r>
              <a:rPr lang="en-US" altLang="en-US" dirty="0"/>
              <a:t>Start with another small piece of recursive code, and apply all of these transformations to get it into imperative form.</a:t>
            </a:r>
          </a:p>
          <a:p>
            <a:r>
              <a:rPr lang="en-US" altLang="en-US" dirty="0"/>
              <a:t>You may be asked to do this on the final exam.</a:t>
            </a:r>
          </a:p>
          <a:p>
            <a:r>
              <a:rPr lang="en-US" altLang="en-US" dirty="0"/>
              <a:t>You’ll write imperative-form code for A19.</a:t>
            </a:r>
          </a:p>
          <a:p>
            <a:r>
              <a:rPr lang="en-US" altLang="en-US" dirty="0"/>
              <a:t>A19 is an individual assignment</a:t>
            </a:r>
          </a:p>
        </p:txBody>
      </p:sp>
    </p:spTree>
    <p:extLst>
      <p:ext uri="{BB962C8B-B14F-4D97-AF65-F5344CB8AC3E}">
        <p14:creationId xmlns:p14="http://schemas.microsoft.com/office/powerpoint/2010/main" val="158774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C180B-8782-4028-9DF9-7A67CDC0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Reference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68B11-491F-41D4-BA61-37918531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2286001"/>
            <a:ext cx="7772400" cy="1500187"/>
          </a:xfrm>
        </p:spPr>
        <p:txBody>
          <a:bodyPr/>
          <a:lstStyle/>
          <a:p>
            <a:r>
              <a:rPr lang="en-US" dirty="0"/>
              <a:t>For definiteness, I use an “each value in an environment is in a cell” approach.</a:t>
            </a:r>
          </a:p>
        </p:txBody>
      </p:sp>
    </p:spTree>
    <p:extLst>
      <p:ext uri="{BB962C8B-B14F-4D97-AF65-F5344CB8AC3E}">
        <p14:creationId xmlns:p14="http://schemas.microsoft.com/office/powerpoint/2010/main" val="3014537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6A943-7B70-426B-8A65-B17645CA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74638"/>
            <a:ext cx="8991600" cy="1143000"/>
          </a:xfrm>
        </p:spPr>
        <p:txBody>
          <a:bodyPr/>
          <a:lstStyle/>
          <a:p>
            <a:r>
              <a:rPr lang="en-US" dirty="0"/>
              <a:t>Solution to “ref params” from A17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9B99E-099D-4C78-B124-DFE6C87E2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51038"/>
            <a:ext cx="8229600" cy="4525963"/>
          </a:xfrm>
        </p:spPr>
        <p:txBody>
          <a:bodyPr/>
          <a:lstStyle/>
          <a:p>
            <a:r>
              <a:rPr lang="en-US" sz="2800" dirty="0"/>
              <a:t>For your eyes only. Here and now.</a:t>
            </a:r>
          </a:p>
          <a:p>
            <a:r>
              <a:rPr lang="en-US" sz="2800" dirty="0"/>
              <a:t>Photographing these slides will be considered Academic Misconduct</a:t>
            </a:r>
          </a:p>
        </p:txBody>
      </p:sp>
    </p:spTree>
    <p:extLst>
      <p:ext uri="{BB962C8B-B14F-4D97-AF65-F5344CB8AC3E}">
        <p14:creationId xmlns:p14="http://schemas.microsoft.com/office/powerpoint/2010/main" val="2715503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D5F7-052A-400E-800B-6D599061E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-16042"/>
            <a:ext cx="9144000" cy="5287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(let ([a 3]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[b 4]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[rotate (lambda (x (ref y) (ref z))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(let ([temp x])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x y)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y z)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(set! z temp)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  (list x y z)))])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(let ([result (rotate a b (+ a b))])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(list a b result)))</a:t>
            </a:r>
          </a:p>
          <a:p>
            <a:pPr marL="0" indent="0">
              <a:buNone/>
            </a:pP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What interpreter changes are needed before we call </a:t>
            </a:r>
            <a:r>
              <a:rPr lang="en-US" sz="27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rgbClr val="FF0000"/>
                </a:solidFill>
                <a:cs typeface="Courier New" panose="02070309020205020404" pitchFamily="49" charset="0"/>
              </a:rPr>
              <a:t>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Mainly a change to eval-</a:t>
            </a:r>
            <a:r>
              <a:rPr lang="en-US" sz="2000" b="1" dirty="0" err="1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rands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: return list of cells.</a:t>
            </a:r>
          </a:p>
          <a:p>
            <a:pPr marL="0" indent="0">
              <a:buNone/>
            </a:pP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What interpreter changes are needed in the </a:t>
            </a: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apply-proc</a:t>
            </a:r>
            <a:r>
              <a:rPr lang="en-US" sz="2700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 closure case?  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If it’s not a ref param, put the corresponding argument value in a </a:t>
            </a:r>
            <a:r>
              <a:rPr lang="en-US" sz="2000" b="1" i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new</a:t>
            </a:r>
            <a:r>
              <a:rPr lang="en-US" sz="2000" b="1" dirty="0">
                <a:solidFill>
                  <a:schemeClr val="accent1">
                    <a:lumMod val="10000"/>
                  </a:schemeClr>
                </a:solidFill>
                <a:cs typeface="Courier New" panose="02070309020205020404" pitchFamily="49" charset="0"/>
              </a:rPr>
              <a:t> cell.</a:t>
            </a:r>
            <a:endParaRPr lang="en-US" sz="2700" b="1" dirty="0">
              <a:solidFill>
                <a:schemeClr val="accent1">
                  <a:lumMod val="10000"/>
                </a:schemeClr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8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F4ECD-81DB-43C2-8248-B77C28B3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A change to extend-env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216A-C798-4F3D-894C-AEFE695C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1"/>
            <a:ext cx="10896600" cy="4525963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This works for the “cell” representation of references.  It’s slightly more complex for the ribcage representation without cells.</a:t>
            </a:r>
          </a:p>
          <a:p>
            <a:pPr>
              <a:spcBef>
                <a:spcPts val="2400"/>
              </a:spcBef>
            </a:pPr>
            <a:r>
              <a:rPr lang="en-US" dirty="0"/>
              <a:t>First, </a:t>
            </a:r>
            <a:r>
              <a:rPr lang="en-US" b="1" dirty="0"/>
              <a:t>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b="1" dirty="0"/>
              <a:t> </a:t>
            </a:r>
            <a:r>
              <a:rPr lang="en-US" dirty="0"/>
              <a:t>so that its second argument is a list of cells containing the values.  Thus the values are put into the cells </a:t>
            </a:r>
            <a:r>
              <a:rPr lang="en-US" i="1" dirty="0"/>
              <a:t>before</a:t>
            </a:r>
            <a:r>
              <a:rPr lang="en-US" dirty="0"/>
              <a:t>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</a:t>
            </a:r>
            <a:r>
              <a:rPr lang="en-US" dirty="0"/>
              <a:t>.</a:t>
            </a:r>
          </a:p>
          <a:p>
            <a:pPr>
              <a:spcBef>
                <a:spcPts val="2400"/>
              </a:spcBef>
            </a:pPr>
            <a:r>
              <a:rPr lang="en-US" dirty="0"/>
              <a:t>Each level of extended environment will still contain a list or vector of cells, but these cells will not be created by extend-env.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92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CA43-7B34-4C9D-9022-A3CC24F2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E55E9-A094-4481-AF2F-37228EDF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CC2E6-A23F-4351-B76D-1BFA14BCC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"/>
            <a:ext cx="8610600" cy="6837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15EDAE-9D09-4BE8-8731-BFC9EDF9895C}"/>
              </a:ext>
            </a:extLst>
          </p:cNvPr>
          <p:cNvSpPr txBox="1"/>
          <p:nvPr/>
        </p:nvSpPr>
        <p:spPr>
          <a:xfrm>
            <a:off x="7239000" y="1151620"/>
            <a:ext cx="2971800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extend-env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(lambda (vars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(extended-env-record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vars </a:t>
            </a:r>
            <a:r>
              <a:rPr lang="en-US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cells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env)))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27244-9332-43B2-B08E-9F4451E8E7CC}"/>
              </a:ext>
            </a:extLst>
          </p:cNvPr>
          <p:cNvSpPr/>
          <p:nvPr/>
        </p:nvSpPr>
        <p:spPr>
          <a:xfrm>
            <a:off x="2743200" y="762000"/>
            <a:ext cx="4572000" cy="655638"/>
          </a:xfrm>
          <a:prstGeom prst="rect">
            <a:avLst/>
          </a:prstGeom>
          <a:solidFill>
            <a:srgbClr val="FFFF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6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environment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94488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/>
              <a:t>Scheme is a great language to use when implementing an interpreter.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But does it do too much for us?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Could we easily write the Assignment 18 interpreter in a simpler language?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One without first-class procedures?</a:t>
            </a:r>
          </a:p>
        </p:txBody>
      </p:sp>
    </p:spTree>
    <p:extLst>
      <p:ext uri="{BB962C8B-B14F-4D97-AF65-F5344CB8AC3E}">
        <p14:creationId xmlns:p14="http://schemas.microsoft.com/office/powerpoint/2010/main" val="3605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/>
              <a:t>The interpreter involves a lot of code, so we will look at transforming a simple example.  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The same ideas will work to transform the interpreter, but most of you don’t have time to do that this term.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The code in these slides is linked from today’s Resources column in the Schedule Page.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72" y="5867401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1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C4AA1-7370-465E-920A-BCF431B9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63769"/>
            <a:ext cx="8839200" cy="60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B4D0F-E33A-4DD5-948B-2CC94F54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66" y="990600"/>
            <a:ext cx="9113134" cy="4988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759D7-EB9B-4E54-8923-9D70B7D3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66" y="6040021"/>
            <a:ext cx="5583596" cy="8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76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810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10446</TotalTime>
  <Words>1451</Words>
  <Application>Microsoft Office PowerPoint</Application>
  <PresentationFormat>Widescreen</PresentationFormat>
  <Paragraphs>185</Paragraphs>
  <Slides>25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Default Design</vt:lpstr>
      <vt:lpstr>CSSE 304</vt:lpstr>
      <vt:lpstr>Imperative form</vt:lpstr>
      <vt:lpstr>Implementation environment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  <vt:lpstr>Transform to imperative form</vt:lpstr>
      <vt:lpstr>Imperative form</vt:lpstr>
      <vt:lpstr>Details of a transformation</vt:lpstr>
      <vt:lpstr>Where does this leave us?</vt:lpstr>
      <vt:lpstr>Exercise</vt:lpstr>
      <vt:lpstr>Implementing Reference parameters</vt:lpstr>
      <vt:lpstr>Solution to “ref params” from A17</vt:lpstr>
      <vt:lpstr>PowerPoint Presentation</vt:lpstr>
      <vt:lpstr>A change to extend-env</vt:lpstr>
      <vt:lpstr>PowerPoint Presentation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145</cp:revision>
  <cp:lastPrinted>2020-02-11T09:58:32Z</cp:lastPrinted>
  <dcterms:created xsi:type="dcterms:W3CDTF">2003-10-20T17:10:23Z</dcterms:created>
  <dcterms:modified xsi:type="dcterms:W3CDTF">2020-11-03T12:54:56Z</dcterms:modified>
</cp:coreProperties>
</file>