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4" r:id="rId2"/>
    <p:sldId id="368" r:id="rId3"/>
    <p:sldId id="369" r:id="rId4"/>
    <p:sldId id="441" r:id="rId5"/>
    <p:sldId id="330" r:id="rId6"/>
    <p:sldId id="331" r:id="rId7"/>
    <p:sldId id="332" r:id="rId8"/>
    <p:sldId id="333" r:id="rId9"/>
    <p:sldId id="367" r:id="rId10"/>
    <p:sldId id="366" r:id="rId11"/>
    <p:sldId id="334" r:id="rId12"/>
    <p:sldId id="446" r:id="rId13"/>
    <p:sldId id="447" r:id="rId14"/>
    <p:sldId id="335" r:id="rId15"/>
    <p:sldId id="336" r:id="rId16"/>
    <p:sldId id="337" r:id="rId17"/>
    <p:sldId id="338" r:id="rId18"/>
    <p:sldId id="339" r:id="rId19"/>
    <p:sldId id="401" r:id="rId20"/>
    <p:sldId id="400" r:id="rId21"/>
    <p:sldId id="370" r:id="rId22"/>
    <p:sldId id="448" r:id="rId23"/>
    <p:sldId id="371" r:id="rId24"/>
    <p:sldId id="442" r:id="rId25"/>
    <p:sldId id="443" r:id="rId26"/>
    <p:sldId id="444" r:id="rId27"/>
    <p:sldId id="445" r:id="rId28"/>
    <p:sldId id="372" r:id="rId29"/>
    <p:sldId id="373" r:id="rId30"/>
    <p:sldId id="374" r:id="rId31"/>
    <p:sldId id="375" r:id="rId32"/>
    <p:sldId id="376" r:id="rId33"/>
    <p:sldId id="378" r:id="rId34"/>
    <p:sldId id="379" r:id="rId35"/>
    <p:sldId id="384" r:id="rId36"/>
    <p:sldId id="389" r:id="rId37"/>
    <p:sldId id="390" r:id="rId3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59" d="100"/>
          <a:sy n="59" d="100"/>
        </p:scale>
        <p:origin x="108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250 – 47 = 203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48325">
              <a:defRPr/>
            </a:pPr>
            <a:r>
              <a:rPr lang="en-US" dirty="0"/>
              <a:t>This slide should not be part</a:t>
            </a:r>
            <a:r>
              <a:rPr lang="en-US" baseline="0" dirty="0"/>
              <a:t> of the PDF.</a:t>
            </a:r>
          </a:p>
          <a:p>
            <a:pPr defTabSz="948325">
              <a:defRPr/>
            </a:pPr>
            <a:endParaRPr lang="en-US" baseline="0" dirty="0"/>
          </a:p>
          <a:p>
            <a:pPr defTabSz="948325">
              <a:defRPr/>
            </a:pPr>
            <a:r>
              <a:rPr lang="en-US" baseline="0" dirty="0"/>
              <a:t>ASK:  What if we replaced the 1 by 10000?</a:t>
            </a:r>
          </a:p>
          <a:p>
            <a:pPr defTabSz="948325">
              <a:defRPr/>
            </a:pPr>
            <a:r>
              <a:rPr lang="en-US" baseline="0" dirty="0"/>
              <a:t>What if we replaced the 1 by 100?  (first couple in order given, others close to sorted order).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8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9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39B6C-E44E-4035-ABA4-9B8E694150B4}" type="slidenum">
              <a:rPr lang="en-US"/>
              <a:pPr/>
              <a:t>23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191" y="4703385"/>
            <a:ext cx="5587075" cy="44566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oroutin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dorai/t-y-scheme/t-y-scheme-Z-H-15.html#node_chap_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comics.com/frank&amp;ernest/2010-05-19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81000"/>
            <a:ext cx="6477000" cy="3505200"/>
          </a:xfrm>
        </p:spPr>
        <p:txBody>
          <a:bodyPr/>
          <a:lstStyle/>
          <a:p>
            <a:r>
              <a:rPr lang="en-US" dirty="0"/>
              <a:t>CSSE 304   Days 36-37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590800"/>
            <a:ext cx="5562600" cy="3886200"/>
          </a:xfrm>
        </p:spPr>
        <p:txBody>
          <a:bodyPr/>
          <a:lstStyle/>
          <a:p>
            <a:pPr algn="r"/>
            <a:r>
              <a:rPr lang="en-US" dirty="0"/>
              <a:t>Exam concepts</a:t>
            </a:r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Coroutines</a:t>
            </a:r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2200" y="37338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381000"/>
            <a:ext cx="5334000" cy="381000"/>
          </a:xfrm>
        </p:spPr>
        <p:txBody>
          <a:bodyPr/>
          <a:lstStyle/>
          <a:p>
            <a:r>
              <a:rPr lang="en-US" sz="400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(let ([</a:t>
            </a:r>
            <a:r>
              <a:rPr lang="en-US" sz="2000" b="1" dirty="0" err="1">
                <a:latin typeface="Courier New" pitchFamily="49" charset="0"/>
              </a:rPr>
              <a:t>snoc</a:t>
            </a:r>
            <a:r>
              <a:rPr lang="en-US" sz="2000" b="1" dirty="0">
                <a:latin typeface="Courier New" pitchFamily="49" charset="0"/>
              </a:rPr>
              <a:t> (lambda (L x) (append L (list x)))])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(list-of-engines)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(if (null? list-of-engines)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a queue of engines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((car list-of-engines)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;run 1st engine in list.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1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(lambda (ticks value)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FF0000"/>
                </a:solidFill>
                <a:latin typeface="Courier New" pitchFamily="49" charset="0"/>
              </a:rPr>
              <a:t>complete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(cons value (round-robin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list-of-engines))))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(lambda (new-engine)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sz="2000" b="1" i="1" dirty="0">
                <a:solidFill>
                  <a:srgbClr val="FF0000"/>
                </a:solidFill>
                <a:latin typeface="Courier New" pitchFamily="49" charset="0"/>
              </a:rPr>
              <a:t>expire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(round-robin (</a:t>
            </a:r>
            <a:r>
              <a:rPr lang="en-US" sz="2000" b="1" dirty="0" err="1">
                <a:latin typeface="Courier New" pitchFamily="49" charset="0"/>
              </a:rPr>
              <a:t>snoc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list-of-engines)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  new-engine))))))))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(round-robin (map engine-fib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'(3 7 11 4 12 9 1 6 10 8 2 5)))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381000"/>
            <a:ext cx="5334000" cy="381000"/>
          </a:xfrm>
        </p:spPr>
        <p:txBody>
          <a:bodyPr/>
          <a:lstStyle/>
          <a:p>
            <a:r>
              <a:rPr lang="en-US" sz="400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(let ([</a:t>
            </a:r>
            <a:r>
              <a:rPr lang="en-US" sz="2000" b="1" dirty="0" err="1">
                <a:latin typeface="Courier New" pitchFamily="49" charset="0"/>
              </a:rPr>
              <a:t>snoc</a:t>
            </a:r>
            <a:r>
              <a:rPr lang="en-US" sz="2000" b="1" dirty="0">
                <a:latin typeface="Courier New" pitchFamily="49" charset="0"/>
              </a:rPr>
              <a:t> (lambda (L x) (append L (list x)))])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(list-of-engines)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(if (null? list-of-engines)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((car list-of-engines)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;run 1st engine in list.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1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(lambda (ticks value)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(cons value (round-robin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list-of-engines))))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(lambda (new-engine)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(round-robin (</a:t>
            </a:r>
            <a:r>
              <a:rPr lang="en-US" sz="2000" b="1" dirty="0" err="1">
                <a:latin typeface="Courier New" pitchFamily="49" charset="0"/>
              </a:rPr>
              <a:t>snoc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list-of-engines)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  new-engine))))))))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(round-robin (map engine-fib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'(3 7 11 4 12 9 1 6 10 8 2 5)))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(1 1 2 3 5 8 13 21 34 55 89 144)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Simulating a multi-tasking operating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676400" y="228600"/>
            <a:ext cx="8763000" cy="643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;          Simulating a multi-tasking operating system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"queue.ss")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676400" y="228601"/>
            <a:ext cx="8763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(start proc)</a:t>
            </a:r>
          </a:p>
          <a:p>
            <a:r>
              <a:rPr lang="en-US" b="1">
                <a:latin typeface="Courier New" pitchFamily="49" charset="0"/>
              </a:rPr>
              <a:t>     (let dispatch ()</a:t>
            </a:r>
          </a:p>
          <a:p>
            <a:r>
              <a:rPr lang="en-US" b="1">
                <a:latin typeface="Courier New" pitchFamily="49" charset="0"/>
              </a:rPr>
              <a:t>        (if (empty-queue?  ready-queue)</a:t>
            </a:r>
          </a:p>
          <a:p>
            <a:r>
              <a:rPr lang="en-US" b="1">
                <a:latin typeface="Courier New" pitchFamily="49" charset="0"/>
              </a:rPr>
              <a:t>            'finished</a:t>
            </a:r>
          </a:p>
          <a:p>
            <a:r>
              <a:rPr lang="en-US" b="1">
                <a:latin typeface="Courier New" pitchFamily="49" charset="0"/>
              </a:rPr>
              <a:t>            ((dequeue ready-queue)</a:t>
            </a:r>
          </a:p>
          <a:p>
            <a:r>
              <a:rPr lang="en-US" b="1">
                <a:latin typeface="Courier New" pitchFamily="49" charset="0"/>
              </a:rPr>
              <a:t>             (time-slice)</a:t>
            </a:r>
          </a:p>
          <a:p>
            <a:r>
              <a:rPr lang="en-US" b="1">
                <a:latin typeface="Courier New" pitchFamily="49" charset="0"/>
              </a:rPr>
              <a:t>             (lambda (ticks trap-handler)</a:t>
            </a:r>
          </a:p>
          <a:p>
            <a:r>
              <a:rPr lang="en-US" b="1">
                <a:latin typeface="Courier New" pitchFamily="49" charset="0"/>
              </a:rPr>
              <a:t>               (trap-handler)</a:t>
            </a:r>
          </a:p>
          <a:p>
            <a:r>
              <a:rPr lang="en-US" b="1">
                <a:latin typeface="Courier New" pitchFamily="49" charset="0"/>
              </a:rPr>
              <a:t>               (dispatch))</a:t>
            </a:r>
          </a:p>
          <a:p>
            <a:r>
              <a:rPr lang="en-US" b="1">
                <a:latin typeface="Courier New" pitchFamily="49" charset="0"/>
              </a:rPr>
              <a:t>            (lambda (engine)</a:t>
            </a:r>
          </a:p>
          <a:p>
            <a:r>
              <a:rPr lang="en-US" b="1">
                <a:latin typeface="Courier New" pitchFamily="49" charset="0"/>
              </a:rPr>
              <a:t>               (enqueue engine ready-queue)</a:t>
            </a:r>
          </a:p>
          <a:p>
            <a:r>
              <a:rPr lang="en-US" b="1">
                <a:latin typeface="Courier New" pitchFamily="49" charset="0"/>
              </a:rPr>
              <a:t>               (dispatch)))))))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698" y="-228600"/>
            <a:ext cx="8229600" cy="1143000"/>
          </a:xfrm>
        </p:spPr>
        <p:txBody>
          <a:bodyPr/>
          <a:lstStyle/>
          <a:p>
            <a:r>
              <a:rPr lang="en-US" dirty="0"/>
              <a:t>Course evaluations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85800"/>
            <a:ext cx="8458200" cy="5715000"/>
          </a:xfrm>
        </p:spPr>
        <p:txBody>
          <a:bodyPr/>
          <a:lstStyle/>
          <a:p>
            <a:r>
              <a:rPr lang="en-US" sz="2400" dirty="0"/>
              <a:t>How have the course and instructor done in helping you meet the course learning objectives?  How can I improve?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02" y="1524000"/>
            <a:ext cx="8702298" cy="55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6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4000" dirty="0"/>
              <a:t>Some PL Concepts from 304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219200"/>
            <a:ext cx="42672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binding (via lambda, let, letrec, named‑let)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variable‑arity procedure interface (lambda x ...)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syntactic extension  (e.g., let can be written in terms of lambda)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procedure vs syntactic form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predicate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application of a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higher‑order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read-eval-print-loop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lambda-calculus expressions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free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abstract datatypes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representation-independent code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219201"/>
            <a:ext cx="4267200" cy="5337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mapping a procedure over a list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dynamic vs static typing of variables.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vectors </a:t>
            </a:r>
            <a:r>
              <a:rPr lang="en-US" sz="2000" i="1" dirty="0"/>
              <a:t>vs</a:t>
            </a:r>
            <a:r>
              <a:rPr lang="en-US" sz="2000" dirty="0"/>
              <a:t> lists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sublist‑sharing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anonymous procedure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first‑class procedure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currying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short‑circuit evaluation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Backus‑Naur Form (BNF), a.k.a. context‑free grammars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Kleene star and plus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syntactic derivation from a BNF grammar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Returning multiple values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000" dirty="0"/>
              <a:t>Receivers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sz="3600" dirty="0"/>
              <a:t>Course Evals – perhaps address some of these: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570038"/>
            <a:ext cx="8229600" cy="4525963"/>
          </a:xfrm>
        </p:spPr>
        <p:txBody>
          <a:bodyPr/>
          <a:lstStyle/>
          <a:p>
            <a:r>
              <a:rPr lang="en-US" dirty="0"/>
              <a:t>What would you change?</a:t>
            </a:r>
          </a:p>
          <a:p>
            <a:r>
              <a:rPr lang="en-US" dirty="0"/>
              <a:t>Is there something that you would hate if we changed it?</a:t>
            </a:r>
          </a:p>
          <a:p>
            <a:r>
              <a:rPr lang="en-US" dirty="0"/>
              <a:t>Is "mandatory partners" for the project a good idea?</a:t>
            </a:r>
          </a:p>
          <a:p>
            <a:pPr lvl="1"/>
            <a:r>
              <a:rPr lang="en-US" dirty="0"/>
              <a:t>Should anyone who wishes to do so be allowed to "go solo"?</a:t>
            </a:r>
          </a:p>
          <a:p>
            <a:pPr lvl="1"/>
            <a:r>
              <a:rPr lang="en-US" dirty="0"/>
              <a:t>What about requiring everyone to do the interpreter alone?  Would you have learned more?</a:t>
            </a:r>
          </a:p>
        </p:txBody>
      </p:sp>
    </p:spTree>
    <p:extLst>
      <p:ext uri="{BB962C8B-B14F-4D97-AF65-F5344CB8AC3E}">
        <p14:creationId xmlns:p14="http://schemas.microsoft.com/office/powerpoint/2010/main" val="281325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A7DC0-36EC-404D-9968-3933A153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dirty="0"/>
              <a:t>Coroutines in C++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4592A-72D2-4429-8C92-E089D08C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6" y="1600200"/>
            <a:ext cx="9179913" cy="54253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111D40-5565-4D4A-82B0-0E4DE41B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1"/>
            <a:ext cx="11582400" cy="4525963"/>
          </a:xfrm>
        </p:spPr>
        <p:txBody>
          <a:bodyPr/>
          <a:lstStyle/>
          <a:p>
            <a:r>
              <a:rPr lang="en-US" sz="2800" dirty="0">
                <a:hlinkClick r:id="rId3"/>
              </a:rPr>
              <a:t>https://en.cppreference.com/w/cpp/language/coroutines</a:t>
            </a:r>
            <a:r>
              <a:rPr lang="en-US" sz="2800" dirty="0"/>
              <a:t> </a:t>
            </a: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630B875-AB5E-4425-BC07-B324201ADDE1}"/>
              </a:ext>
            </a:extLst>
          </p:cNvPr>
          <p:cNvSpPr/>
          <p:nvPr/>
        </p:nvSpPr>
        <p:spPr>
          <a:xfrm>
            <a:off x="9829800" y="5867399"/>
            <a:ext cx="1600200" cy="7159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reference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7772400" cy="4038600"/>
          </a:xfrm>
        </p:spPr>
        <p:txBody>
          <a:bodyPr/>
          <a:lstStyle/>
          <a:p>
            <a:r>
              <a:rPr lang="en-US" sz="3600" dirty="0"/>
              <a:t>Teach Yourself Scheme in </a:t>
            </a:r>
            <a:r>
              <a:rPr lang="en-US" sz="3600" dirty="0" err="1"/>
              <a:t>Fixnum</a:t>
            </a:r>
            <a:r>
              <a:rPr lang="en-US" sz="3600" dirty="0"/>
              <a:t> days by </a:t>
            </a:r>
            <a:r>
              <a:rPr lang="en-US" sz="3600" dirty="0" err="1"/>
              <a:t>Dorai</a:t>
            </a:r>
            <a:r>
              <a:rPr lang="en-US" sz="3600" dirty="0"/>
              <a:t> </a:t>
            </a:r>
            <a:r>
              <a:rPr lang="en-US" sz="3600" dirty="0" err="1"/>
              <a:t>Sitaram</a:t>
            </a:r>
            <a:endParaRPr lang="en-US" sz="3600" dirty="0"/>
          </a:p>
          <a:p>
            <a:pPr lvl="1"/>
            <a:r>
              <a:rPr lang="en-US" dirty="0" err="1"/>
              <a:t>Coroutine</a:t>
            </a:r>
            <a:r>
              <a:rPr lang="en-US" dirty="0"/>
              <a:t> presentation somewhat similar to this one.</a:t>
            </a:r>
            <a:endParaRPr lang="en-US" sz="3600" dirty="0"/>
          </a:p>
          <a:p>
            <a:r>
              <a:rPr lang="en-US" sz="3600" dirty="0">
                <a:hlinkClick r:id="rId3"/>
              </a:rPr>
              <a:t>http://www.ccs.neu.edu/home/dorai/t-y-scheme/t-y-scheme-Z-H-15.html#node_chap_13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3609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</a:t>
            </a:r>
            <a:r>
              <a:rPr lang="en-US" i="1" dirty="0"/>
              <a:t>vs</a:t>
            </a:r>
            <a:r>
              <a:rPr lang="en-US" dirty="0"/>
              <a:t>. subroutine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Master-slave </a:t>
            </a:r>
            <a:r>
              <a:rPr lang="en-US" i="1" dirty="0"/>
              <a:t>vs</a:t>
            </a:r>
            <a:r>
              <a:rPr lang="en-US" dirty="0"/>
              <a:t>. equal partners</a:t>
            </a:r>
          </a:p>
          <a:p>
            <a:r>
              <a:rPr lang="en-US" i="1" dirty="0"/>
              <a:t>Apply a procedure vs</a:t>
            </a:r>
            <a:r>
              <a:rPr lang="en-US" dirty="0"/>
              <a:t>. </a:t>
            </a:r>
            <a:r>
              <a:rPr lang="en-US" i="1" dirty="0"/>
              <a:t>resume a coroutine</a:t>
            </a:r>
          </a:p>
          <a:p>
            <a:r>
              <a:rPr lang="en-US" dirty="0"/>
              <a:t>Monopoly analogy</a:t>
            </a:r>
          </a:p>
          <a:p>
            <a:r>
              <a:rPr lang="en-US" dirty="0"/>
              <a:t>Coroutines do not involve concurrency</a:t>
            </a:r>
          </a:p>
        </p:txBody>
      </p:sp>
    </p:spTree>
    <p:extLst>
      <p:ext uri="{BB962C8B-B14F-4D97-AF65-F5344CB8AC3E}">
        <p14:creationId xmlns:p14="http://schemas.microsoft.com/office/powerpoint/2010/main" val="37601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813" y="1125538"/>
            <a:ext cx="7086600" cy="914400"/>
          </a:xfrm>
        </p:spPr>
        <p:txBody>
          <a:bodyPr/>
          <a:lstStyle/>
          <a:p>
            <a:r>
              <a:rPr lang="en-US" sz="4000" dirty="0"/>
              <a:t>Example to illustrate coroutines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312988"/>
            <a:ext cx="8915400" cy="48768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(make-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coroutine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receiver) </a:t>
            </a:r>
            <a:r>
              <a:rPr lang="en-US" dirty="0"/>
              <a:t>creates a </a:t>
            </a:r>
            <a:r>
              <a:rPr lang="en-US" dirty="0" err="1"/>
              <a:t>coroutine</a:t>
            </a:r>
            <a:r>
              <a:rPr lang="en-US" dirty="0"/>
              <a:t> that executes the code in </a:t>
            </a:r>
            <a:r>
              <a:rPr lang="en-US" dirty="0">
                <a:latin typeface="Courier New" pitchFamily="49" charset="0"/>
              </a:rPr>
              <a:t>receiver.</a:t>
            </a:r>
          </a:p>
          <a:p>
            <a:r>
              <a:rPr lang="en-US" dirty="0">
                <a:latin typeface="Courier New" pitchFamily="49" charset="0"/>
              </a:rPr>
              <a:t>(resume </a:t>
            </a:r>
            <a:r>
              <a:rPr lang="en-US" dirty="0" err="1">
                <a:latin typeface="Courier New" pitchFamily="49" charset="0"/>
              </a:rPr>
              <a:t>cor</a:t>
            </a:r>
            <a:r>
              <a:rPr lang="en-US" dirty="0">
                <a:latin typeface="Courier New" pitchFamily="49" charset="0"/>
              </a:rPr>
              <a:t> value) </a:t>
            </a:r>
            <a:r>
              <a:rPr lang="en-US" dirty="0"/>
              <a:t>resumes the </a:t>
            </a:r>
            <a:r>
              <a:rPr lang="en-US" dirty="0" err="1">
                <a:latin typeface="Courier New" pitchFamily="49" charset="0"/>
              </a:rPr>
              <a:t>cor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/>
              <a:t>coroutine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Examples are in </a:t>
            </a:r>
            <a:r>
              <a:rPr lang="en-US" b="1" dirty="0" err="1"/>
              <a:t>coroutines.ss</a:t>
            </a:r>
            <a:endParaRPr lang="en-US" b="1" dirty="0"/>
          </a:p>
          <a:p>
            <a:pPr lvl="1">
              <a:buFontTx/>
              <a:buNone/>
            </a:pPr>
            <a:r>
              <a:rPr lang="en-US" dirty="0"/>
              <a:t>Running the first example:</a:t>
            </a:r>
          </a:p>
          <a:p>
            <a:pPr lvl="1"/>
            <a:r>
              <a:rPr lang="en-US" dirty="0">
                <a:latin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</a:rPr>
              <a:t>(example)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</a:rPr>
              <a:t>1-a 33 2-a 34 1-b 35 2-b 36 1-c 37</a:t>
            </a:r>
          </a:p>
        </p:txBody>
      </p:sp>
    </p:spTree>
    <p:extLst>
      <p:ext uri="{BB962C8B-B14F-4D97-AF65-F5344CB8AC3E}">
        <p14:creationId xmlns:p14="http://schemas.microsoft.com/office/powerpoint/2010/main" val="3235431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04800"/>
            <a:ext cx="8915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Coroutine</a:t>
            </a:r>
            <a:r>
              <a:rPr lang="en-US" sz="2200" b="1" dirty="0">
                <a:solidFill>
                  <a:srgbClr val="FF0000"/>
                </a:solidFill>
              </a:rPr>
              <a:t> example  adapted from EoPL, first edition, Chapter 9</a:t>
            </a:r>
          </a:p>
          <a:p>
            <a:endParaRPr lang="en-US" dirty="0"/>
          </a:p>
          <a:p>
            <a:r>
              <a:rPr lang="en-US" dirty="0"/>
              <a:t>(define example </a:t>
            </a:r>
          </a:p>
          <a:p>
            <a:r>
              <a:rPr lang="en-US" dirty="0"/>
              <a:t>  (lambda ()</a:t>
            </a:r>
          </a:p>
          <a:p>
            <a:r>
              <a:rPr lang="en-US" dirty="0"/>
              <a:t>    (call/cc</a:t>
            </a:r>
          </a:p>
          <a:p>
            <a:r>
              <a:rPr lang="en-US" dirty="0"/>
              <a:t>     (lambda  (return-cont)</a:t>
            </a:r>
          </a:p>
          <a:p>
            <a:r>
              <a:rPr lang="en-US" dirty="0"/>
              <a:t>       (let ([co1 'undefined]</a:t>
            </a:r>
          </a:p>
          <a:p>
            <a:r>
              <a:rPr lang="en-US" dirty="0"/>
              <a:t>             [co2 'undefined])</a:t>
            </a:r>
          </a:p>
          <a:p>
            <a:r>
              <a:rPr lang="en-US" dirty="0"/>
              <a:t>         (set! co1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               (lambda (init-val1)</a:t>
            </a:r>
          </a:p>
          <a:p>
            <a:r>
              <a:rPr lang="en-US" dirty="0"/>
              <a:t>                      (display " 1-a ")</a:t>
            </a:r>
          </a:p>
          <a:p>
            <a:r>
              <a:rPr lang="en-US" dirty="0"/>
              <a:t>                      (display init-val1)</a:t>
            </a:r>
          </a:p>
          <a:p>
            <a:r>
              <a:rPr lang="en-US" dirty="0"/>
              <a:t>                      (set! init-val1</a:t>
            </a:r>
          </a:p>
          <a:p>
            <a:r>
              <a:rPr lang="en-US" dirty="0"/>
              <a:t>                            (resume co2 </a:t>
            </a:r>
            <a:br>
              <a:rPr lang="en-US" dirty="0"/>
            </a:br>
            <a:r>
              <a:rPr lang="en-US" dirty="0"/>
              <a:t>                                          (+ 1 init-val1)))</a:t>
            </a:r>
          </a:p>
          <a:p>
            <a:r>
              <a:rPr lang="en-US" dirty="0"/>
              <a:t>                      (display " 1-b ")</a:t>
            </a:r>
          </a:p>
          <a:p>
            <a:r>
              <a:rPr lang="en-US" dirty="0"/>
              <a:t>                      (display init-val1)</a:t>
            </a:r>
          </a:p>
          <a:p>
            <a:r>
              <a:rPr lang="en-US" dirty="0"/>
              <a:t>                      (set! init-val1</a:t>
            </a:r>
          </a:p>
          <a:p>
            <a:r>
              <a:rPr lang="en-US" dirty="0"/>
              <a:t>                            (resume co2 </a:t>
            </a:r>
            <a:br>
              <a:rPr lang="en-US" dirty="0"/>
            </a:br>
            <a:r>
              <a:rPr lang="en-US" dirty="0"/>
              <a:t>                                          (+ 1 init-val1)))</a:t>
            </a:r>
          </a:p>
          <a:p>
            <a:r>
              <a:rPr lang="en-US" dirty="0"/>
              <a:t>	        (display " 1-c ")</a:t>
            </a:r>
          </a:p>
          <a:p>
            <a:r>
              <a:rPr lang="en-US" dirty="0"/>
              <a:t>                      (return-cont init-val1))))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838201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(set! co2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               (lambda  (init-val2)</a:t>
            </a:r>
          </a:p>
          <a:p>
            <a:r>
              <a:rPr lang="en-US" dirty="0"/>
              <a:t>                      (display " 2-a ")</a:t>
            </a:r>
          </a:p>
          <a:p>
            <a:r>
              <a:rPr lang="en-US" dirty="0"/>
              <a:t>                      (display init-val2)</a:t>
            </a:r>
          </a:p>
          <a:p>
            <a:r>
              <a:rPr lang="en-US" dirty="0"/>
              <a:t>                      (set! init-val2</a:t>
            </a:r>
          </a:p>
          <a:p>
            <a:r>
              <a:rPr lang="en-US" dirty="0"/>
              <a:t>                            (resume co1 </a:t>
            </a:r>
            <a:br>
              <a:rPr lang="en-US" dirty="0"/>
            </a:br>
            <a:r>
              <a:rPr lang="en-US" dirty="0"/>
              <a:t>                                         (+ 1 init-val2)))</a:t>
            </a:r>
          </a:p>
          <a:p>
            <a:r>
              <a:rPr lang="en-US" dirty="0"/>
              <a:t>                      (display " 2-b ")</a:t>
            </a:r>
          </a:p>
          <a:p>
            <a:r>
              <a:rPr lang="en-US" dirty="0"/>
              <a:t>                      (display init-val2)</a:t>
            </a:r>
          </a:p>
          <a:p>
            <a:r>
              <a:rPr lang="en-US" dirty="0"/>
              <a:t>                      (set! init-val2</a:t>
            </a:r>
          </a:p>
          <a:p>
            <a:r>
              <a:rPr lang="en-US" dirty="0"/>
              <a:t>                            (resume co1</a:t>
            </a:r>
            <a:br>
              <a:rPr lang="en-US" dirty="0"/>
            </a:br>
            <a:r>
              <a:rPr lang="en-US" dirty="0"/>
              <a:t>                                         (+ 1 init-val2)))</a:t>
            </a:r>
          </a:p>
          <a:p>
            <a:r>
              <a:rPr lang="en-US" dirty="0"/>
              <a:t>	        (display " 2-c "))))</a:t>
            </a:r>
          </a:p>
          <a:p>
            <a:r>
              <a:rPr lang="en-US" dirty="0"/>
              <a:t>         (co1 33))))))</a:t>
            </a:r>
          </a:p>
          <a:p>
            <a:endParaRPr lang="en-US" dirty="0"/>
          </a:p>
          <a:p>
            <a:r>
              <a:rPr lang="en-US" dirty="0"/>
              <a:t>;; &gt;(example)</a:t>
            </a:r>
          </a:p>
          <a:p>
            <a:r>
              <a:rPr lang="en-US" dirty="0"/>
              <a:t>;;  1-a 33 2-a 34 1-b 35 2-b 36 1-c 37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5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762000"/>
          </a:xfrm>
        </p:spPr>
        <p:txBody>
          <a:bodyPr/>
          <a:lstStyle/>
          <a:p>
            <a:r>
              <a:rPr lang="en-US" b="1"/>
              <a:t>Coroutine Implementation</a:t>
            </a:r>
            <a:r>
              <a:rPr lang="en-US"/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91440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(define resume 'resume-undefined)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9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(define make-coroutine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(lambda (body)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(let ([local-continuation 'local-continuation-undefined])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(letrec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([newcoroutine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(lambda  (value) (local-continuation value))]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[localresume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(lambda  (continuation value)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(let ([value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   (call/cc (lambda (k)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              (set! local-continuation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              (continuation value)))])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(set! resume localresume)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value))])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(call/cc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(lambda (exit)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(body (localresume exit newcoroutine))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(error 'coroutine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900" b="1">
                <a:latin typeface="Courier New" pitchFamily="49" charset="0"/>
              </a:rPr>
              <a:t>                   "fell off end of coroutine")))))))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3276600" y="685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You don’t need to understand all of the details</a:t>
            </a:r>
          </a:p>
        </p:txBody>
      </p:sp>
    </p:spTree>
    <p:extLst>
      <p:ext uri="{BB962C8B-B14F-4D97-AF65-F5344CB8AC3E}">
        <p14:creationId xmlns:p14="http://schemas.microsoft.com/office/powerpoint/2010/main" val="265255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Same-fringe problem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2133600"/>
            <a:ext cx="6934200" cy="35814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800" b="1" dirty="0"/>
              <a:t>same-fringe</a:t>
            </a:r>
            <a:r>
              <a:rPr lang="en-US" sz="2800" dirty="0"/>
              <a:t> takes two </a:t>
            </a:r>
            <a:r>
              <a:rPr lang="en-US" sz="2800" dirty="0" err="1"/>
              <a:t>sn</a:t>
            </a:r>
            <a:r>
              <a:rPr lang="en-US" sz="2800" dirty="0"/>
              <a:t>-lists and determines whether their leaf nodes (in a pre-order traversal) are the same (and in the same order).</a:t>
            </a:r>
          </a:p>
          <a:p>
            <a:pPr>
              <a:spcBef>
                <a:spcPct val="5000"/>
              </a:spcBef>
            </a:pPr>
            <a:r>
              <a:rPr lang="en-US" sz="2800" dirty="0"/>
              <a:t> See next slide for examples.</a:t>
            </a:r>
          </a:p>
          <a:p>
            <a:pPr>
              <a:spcBef>
                <a:spcPct val="5000"/>
              </a:spcBef>
            </a:pPr>
            <a:r>
              <a:rPr lang="en-US" sz="2800" dirty="0"/>
              <a:t>Note that a slight extension of </a:t>
            </a:r>
            <a:r>
              <a:rPr lang="en-US" sz="2800" dirty="0" err="1"/>
              <a:t>sn</a:t>
            </a:r>
            <a:r>
              <a:rPr lang="en-US" sz="2800" dirty="0"/>
              <a:t>-lists is allowed, where the “</a:t>
            </a:r>
            <a:r>
              <a:rPr lang="en-US" sz="2800" dirty="0" err="1"/>
              <a:t>sn</a:t>
            </a:r>
            <a:r>
              <a:rPr lang="en-US" sz="2800" dirty="0"/>
              <a:t>-list” can just be a single number or symbol.</a:t>
            </a:r>
          </a:p>
        </p:txBody>
      </p:sp>
    </p:spTree>
    <p:extLst>
      <p:ext uri="{BB962C8B-B14F-4D97-AF65-F5344CB8AC3E}">
        <p14:creationId xmlns:p14="http://schemas.microsoft.com/office/powerpoint/2010/main" val="16068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1200" y="304801"/>
            <a:ext cx="7086600" cy="309563"/>
          </a:xfrm>
        </p:spPr>
        <p:txBody>
          <a:bodyPr/>
          <a:lstStyle/>
          <a:p>
            <a:r>
              <a:rPr lang="en-US" sz="4000"/>
              <a:t>same-fringe examples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066800"/>
            <a:ext cx="73914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&gt; </a:t>
            </a:r>
            <a:r>
              <a:rPr lang="en-US" sz="2400" b="1" dirty="0">
                <a:latin typeface="Courier New" pitchFamily="49" charset="0"/>
              </a:rPr>
              <a:t>(same-fringe '((1 2 (3) () () 4))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'(1 (((2 ((3) 4))))))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 '((1 2 (3) () () 4))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'(1 (((2 ((3) 5))))))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 '((1 2 (3) () () 4))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'(1 (((2 ((3) 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 '((1 2 (3) () () 4))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'(1 (((2 ((3) 4 5))))))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 '2 '3)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(same-fringe '2 '2)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#t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1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Some PL Concepts from 304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600200"/>
            <a:ext cx="4267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bound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static (lexical) scope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lexical distance (</a:t>
            </a:r>
            <a:r>
              <a:rPr lang="en-US" sz="2000" dirty="0" err="1"/>
              <a:t>a.k.a.lexical</a:t>
            </a:r>
            <a:r>
              <a:rPr lang="en-US" sz="2000" dirty="0"/>
              <a:t> address)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fr-FR" sz="2000" dirty="0" err="1"/>
              <a:t>environment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fr-FR" sz="2000" dirty="0" err="1"/>
              <a:t>closure</a:t>
            </a:r>
            <a:endParaRPr lang="fr-FR" sz="2000" dirty="0"/>
          </a:p>
          <a:p>
            <a:pPr eaLnBrk="1" hangingPunct="1">
              <a:lnSpc>
                <a:spcPct val="90000"/>
              </a:lnSpc>
            </a:pPr>
            <a:r>
              <a:rPr lang="fr-FR" sz="2000" dirty="0"/>
              <a:t>abstract </a:t>
            </a:r>
            <a:r>
              <a:rPr lang="fr-FR" sz="2000" dirty="0" err="1"/>
              <a:t>syntax</a:t>
            </a:r>
            <a:r>
              <a:rPr lang="fr-FR" sz="2000" dirty="0"/>
              <a:t> vs. </a:t>
            </a:r>
            <a:r>
              <a:rPr lang="fr-FR" sz="2000" dirty="0" err="1"/>
              <a:t>concrete</a:t>
            </a:r>
            <a:r>
              <a:rPr lang="fr-FR" sz="2000" dirty="0"/>
              <a:t> </a:t>
            </a:r>
            <a:r>
              <a:rPr lang="fr-FR" sz="2000" dirty="0" err="1"/>
              <a:t>syntax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parsing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functional programming (values of variables never change)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tail‑recursion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variant records (union type)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memoization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600200"/>
            <a:ext cx="449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procedural abstraction (list-recur, </a:t>
            </a:r>
            <a:r>
              <a:rPr lang="en-US" sz="2000" dirty="0" err="1"/>
              <a:t>bt</a:t>
            </a:r>
            <a:r>
              <a:rPr lang="en-US" sz="2000" dirty="0"/>
              <a:t>-recur, </a:t>
            </a:r>
            <a:r>
              <a:rPr lang="en-US" sz="2000" dirty="0" err="1"/>
              <a:t>snlist</a:t>
            </a:r>
            <a:r>
              <a:rPr lang="en-US" sz="2000" dirty="0"/>
              <a:t>-recur,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parser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interpreter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recursive environment extension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escape procedure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Continuation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Continuation </a:t>
            </a:r>
            <a:r>
              <a:rPr lang="en-US" sz="2000" dirty="0" err="1"/>
              <a:t>datatype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Continuation-Passing Style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Call/cc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Iterator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Engine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Coroutine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Abstraction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Imperative form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838200"/>
            <a:ext cx="7772400" cy="1066800"/>
          </a:xfrm>
        </p:spPr>
        <p:txBody>
          <a:bodyPr/>
          <a:lstStyle/>
          <a:p>
            <a:r>
              <a:rPr lang="en-US" sz="4000"/>
              <a:t>A short, simple way to write same-fringe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438400"/>
            <a:ext cx="7315200" cy="4800600"/>
          </a:xfrm>
        </p:spPr>
        <p:txBody>
          <a:bodyPr/>
          <a:lstStyle/>
          <a:p>
            <a:r>
              <a:rPr lang="en-US" dirty="0"/>
              <a:t>How would you write it if you only had 1 minute to do it?</a:t>
            </a:r>
          </a:p>
        </p:txBody>
      </p:sp>
    </p:spTree>
    <p:extLst>
      <p:ext uri="{BB962C8B-B14F-4D97-AF65-F5344CB8AC3E}">
        <p14:creationId xmlns:p14="http://schemas.microsoft.com/office/powerpoint/2010/main" val="24855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838200"/>
            <a:ext cx="7772400" cy="1066800"/>
          </a:xfrm>
        </p:spPr>
        <p:txBody>
          <a:bodyPr/>
          <a:lstStyle/>
          <a:p>
            <a:r>
              <a:rPr lang="en-US" sz="4000"/>
              <a:t>A short, simple way to write same-fringe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438400"/>
            <a:ext cx="7315200" cy="4800600"/>
          </a:xfrm>
        </p:spPr>
        <p:txBody>
          <a:bodyPr/>
          <a:lstStyle/>
          <a:p>
            <a:r>
              <a:rPr lang="en-US" dirty="0"/>
              <a:t>How would you write it if you only had 1 minute to do it?</a:t>
            </a:r>
          </a:p>
          <a:p>
            <a:pPr>
              <a:buFontTx/>
              <a:buNone/>
            </a:pPr>
            <a:r>
              <a:rPr lang="en-US" b="1" dirty="0"/>
              <a:t>(define same-fringe</a:t>
            </a:r>
          </a:p>
          <a:p>
            <a:pPr>
              <a:buFontTx/>
              <a:buNone/>
            </a:pPr>
            <a:r>
              <a:rPr lang="en-US" b="1" dirty="0"/>
              <a:t>  (lambda (s1 s2)</a:t>
            </a:r>
          </a:p>
          <a:p>
            <a:pPr>
              <a:buFontTx/>
              <a:buNone/>
            </a:pPr>
            <a:r>
              <a:rPr lang="en-US" b="1" dirty="0"/>
              <a:t>    (equal? (flatten s1) (flatten s2))))</a:t>
            </a:r>
            <a:br>
              <a:rPr lang="en-US" b="1" dirty="0"/>
            </a:br>
            <a:endParaRPr lang="en-US" b="1" dirty="0"/>
          </a:p>
          <a:p>
            <a:pPr>
              <a:buFontTx/>
              <a:buNone/>
            </a:pPr>
            <a:r>
              <a:rPr lang="en-US" dirty="0"/>
              <a:t>Why doesn’t the story end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8566150" cy="1066800"/>
          </a:xfrm>
        </p:spPr>
        <p:txBody>
          <a:bodyPr/>
          <a:lstStyle/>
          <a:p>
            <a:r>
              <a:rPr lang="en-US" sz="4000" dirty="0"/>
              <a:t>A traditional approach to same-fringe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133601"/>
            <a:ext cx="7308850" cy="3362325"/>
          </a:xfrm>
        </p:spPr>
        <p:txBody>
          <a:bodyPr/>
          <a:lstStyle/>
          <a:p>
            <a:r>
              <a:rPr lang="en-US" dirty="0"/>
              <a:t>For each tree, create an </a:t>
            </a:r>
            <a:r>
              <a:rPr lang="en-US" dirty="0" err="1"/>
              <a:t>iterator</a:t>
            </a:r>
            <a:r>
              <a:rPr lang="en-US" dirty="0"/>
              <a:t> that gives each tree element “on-demand”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r>
              <a:rPr lang="en-US" dirty="0"/>
              <a:t>   </a:t>
            </a:r>
            <a:r>
              <a:rPr lang="en-US" dirty="0" err="1"/>
              <a:t>Iterator</a:t>
            </a:r>
            <a:r>
              <a:rPr lang="en-US" dirty="0"/>
              <a:t> behavior is just like Java iterators, but in a functional language, we can make the interface simpler.</a:t>
            </a:r>
          </a:p>
        </p:txBody>
      </p:sp>
    </p:spTree>
    <p:extLst>
      <p:ext uri="{BB962C8B-B14F-4D97-AF65-F5344CB8AC3E}">
        <p14:creationId xmlns:p14="http://schemas.microsoft.com/office/powerpoint/2010/main" val="3852236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Once we can make iterators, same-fringe is relatively easy.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209800"/>
            <a:ext cx="7696200" cy="3276600"/>
          </a:xfrm>
        </p:spPr>
        <p:txBody>
          <a:bodyPr/>
          <a:lstStyle/>
          <a:p>
            <a:r>
              <a:rPr lang="en-US" dirty="0"/>
              <a:t>Same-fringe first creates an </a:t>
            </a:r>
            <a:r>
              <a:rPr lang="en-US" dirty="0" err="1"/>
              <a:t>iterator</a:t>
            </a:r>
            <a:r>
              <a:rPr lang="en-US" dirty="0"/>
              <a:t> for each s-list.  It then repeatedly asks each </a:t>
            </a:r>
            <a:r>
              <a:rPr lang="en-US" dirty="0" err="1"/>
              <a:t>iterator</a:t>
            </a:r>
            <a:r>
              <a:rPr lang="en-US" dirty="0"/>
              <a:t> for the next leaf from its s-list, comparing the results, until a list runs out or the leaves are different.</a:t>
            </a:r>
          </a:p>
          <a:p>
            <a:r>
              <a:rPr lang="en-US" dirty="0"/>
              <a:t>Code on next slide.</a:t>
            </a:r>
          </a:p>
        </p:txBody>
      </p:sp>
    </p:spTree>
    <p:extLst>
      <p:ext uri="{BB962C8B-B14F-4D97-AF65-F5344CB8AC3E}">
        <p14:creationId xmlns:p14="http://schemas.microsoft.com/office/powerpoint/2010/main" val="742956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924800" cy="838200"/>
          </a:xfrm>
        </p:spPr>
        <p:txBody>
          <a:bodyPr/>
          <a:lstStyle/>
          <a:p>
            <a:r>
              <a:rPr lang="en-US"/>
              <a:t>same-fringe code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(define same-fringe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(lambda (s1 s2)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(let ([iter1 (make-</a:t>
            </a:r>
            <a:r>
              <a:rPr lang="en-US" sz="2300" b="1" dirty="0" err="1">
                <a:latin typeface="Courier New" pitchFamily="49" charset="0"/>
              </a:rPr>
              <a:t>slist</a:t>
            </a:r>
            <a:r>
              <a:rPr lang="en-US" sz="2300" b="1" dirty="0">
                <a:latin typeface="Courier New" pitchFamily="49" charset="0"/>
              </a:rPr>
              <a:t>-leaf-</a:t>
            </a:r>
            <a:r>
              <a:rPr lang="en-US" sz="2300" b="1" dirty="0" err="1">
                <a:latin typeface="Courier New" pitchFamily="49" charset="0"/>
              </a:rPr>
              <a:t>iterator</a:t>
            </a:r>
            <a:r>
              <a:rPr lang="en-US" sz="2300" b="1" dirty="0">
                <a:latin typeface="Courier New" pitchFamily="49" charset="0"/>
              </a:rPr>
              <a:t> s1)]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[iter2 (make-</a:t>
            </a:r>
            <a:r>
              <a:rPr lang="en-US" sz="2300" b="1" dirty="0" err="1">
                <a:latin typeface="Courier New" pitchFamily="49" charset="0"/>
              </a:rPr>
              <a:t>slist</a:t>
            </a:r>
            <a:r>
              <a:rPr lang="en-US" sz="2300" b="1" dirty="0">
                <a:latin typeface="Courier New" pitchFamily="49" charset="0"/>
              </a:rPr>
              <a:t>-leaf-</a:t>
            </a:r>
            <a:r>
              <a:rPr lang="en-US" sz="2300" b="1" dirty="0" err="1">
                <a:latin typeface="Courier New" pitchFamily="49" charset="0"/>
              </a:rPr>
              <a:t>iterator</a:t>
            </a:r>
            <a:r>
              <a:rPr lang="en-US" sz="2300" b="1" dirty="0">
                <a:latin typeface="Courier New" pitchFamily="49" charset="0"/>
              </a:rPr>
              <a:t> s2)])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(let loop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(let ([v1 (iter1 </a:t>
            </a:r>
            <a:r>
              <a:rPr lang="en-US" sz="2300" b="1" dirty="0">
                <a:latin typeface="Courier New" pitchFamily="49" charset="0"/>
                <a:sym typeface="Symbol" panose="05050102010706020507" pitchFamily="18" charset="2"/>
              </a:rPr>
              <a:t></a:t>
            </a:r>
            <a:r>
              <a:rPr lang="en-US" sz="2300" b="1" dirty="0">
                <a:latin typeface="Courier New" pitchFamily="49" charset="0"/>
              </a:rPr>
              <a:t>next)]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[v2 (iter2 </a:t>
            </a:r>
            <a:r>
              <a:rPr lang="en-US" sz="2300" b="1" dirty="0">
                <a:latin typeface="Courier New" pitchFamily="49" charset="0"/>
                <a:sym typeface="Symbol" panose="05050102010706020507" pitchFamily="18" charset="2"/>
              </a:rPr>
              <a:t></a:t>
            </a:r>
            <a:r>
              <a:rPr lang="en-US" sz="2300" b="1" dirty="0">
                <a:latin typeface="Courier New" pitchFamily="49" charset="0"/>
              </a:rPr>
              <a:t>next)])</a:t>
            </a:r>
          </a:p>
          <a:p>
            <a:pPr>
              <a:lnSpc>
                <a:spcPct val="80000"/>
              </a:lnSpc>
              <a:buNone/>
            </a:pPr>
            <a:r>
              <a:rPr lang="en-US" sz="2300" b="1" dirty="0">
                <a:latin typeface="Courier New" pitchFamily="49" charset="0"/>
              </a:rPr>
              <a:t>          (if (eq? v1 v2)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(if v1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  (loop)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 dirty="0">
                <a:latin typeface="Courier New" pitchFamily="49" charset="0"/>
              </a:rPr>
              <a:t>                #t)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300" b="1">
                <a:latin typeface="Courier New" pitchFamily="49" charset="0"/>
              </a:rPr>
              <a:t>            #f))))))</a:t>
            </a:r>
            <a:endParaRPr lang="en-US" sz="23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70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rank &amp; Ernest - May 19, 2010">
            <a:hlinkClick r:id="rId2" tooltip="Frank &amp; Ernest - May 19, 2010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286000"/>
            <a:ext cx="9003319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438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same-fringe </a:t>
            </a:r>
            <a:r>
              <a:rPr lang="en-US" i="1"/>
              <a:t>via </a:t>
            </a:r>
            <a:r>
              <a:rPr lang="en-US"/>
              <a:t>coroutines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9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7000" y="248484"/>
            <a:ext cx="4343400" cy="45243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(define make-sf-coroutine</a:t>
            </a:r>
          </a:p>
          <a:p>
            <a:r>
              <a:rPr lang="en-US" dirty="0"/>
              <a:t>  (lambda (driver tree)</a:t>
            </a:r>
          </a:p>
          <a:p>
            <a:r>
              <a:rPr lang="en-US" dirty="0"/>
              <a:t>    (make-coroutine</a:t>
            </a:r>
          </a:p>
          <a:p>
            <a:r>
              <a:rPr lang="en-US" dirty="0"/>
              <a:t>     (lambda (</a:t>
            </a:r>
            <a:r>
              <a:rPr lang="en-US" dirty="0" err="1"/>
              <a:t>init</a:t>
            </a:r>
            <a:r>
              <a:rPr lang="en-US" dirty="0"/>
              <a:t>-value)</a:t>
            </a:r>
          </a:p>
          <a:p>
            <a:r>
              <a:rPr lang="en-US" dirty="0"/>
              <a:t>       (letrec ([traverse</a:t>
            </a:r>
          </a:p>
          <a:p>
            <a:r>
              <a:rPr lang="en-US" dirty="0"/>
              <a:t>                 (lambda (tree)</a:t>
            </a:r>
          </a:p>
          <a:p>
            <a:r>
              <a:rPr lang="en-US" dirty="0"/>
              <a:t>                   (if (pair? tree)</a:t>
            </a:r>
          </a:p>
          <a:p>
            <a:r>
              <a:rPr lang="en-US" dirty="0"/>
              <a:t>                       (begin</a:t>
            </a:r>
          </a:p>
          <a:p>
            <a:r>
              <a:rPr lang="en-US" dirty="0"/>
              <a:t>                         (traverse (car tree))</a:t>
            </a:r>
          </a:p>
          <a:p>
            <a:r>
              <a:rPr lang="en-US" dirty="0"/>
              <a:t>                         (if (pair? (cdr tree))</a:t>
            </a:r>
          </a:p>
          <a:p>
            <a:r>
              <a:rPr lang="en-US" dirty="0"/>
              <a:t>                             (traverse (cdr tree))))</a:t>
            </a:r>
          </a:p>
          <a:p>
            <a:r>
              <a:rPr lang="en-US" dirty="0"/>
              <a:t>                       (unless (null? tree)</a:t>
            </a:r>
          </a:p>
          <a:p>
            <a:r>
              <a:rPr lang="en-US" dirty="0"/>
              <a:t>                          (resume driver tree))))])</a:t>
            </a:r>
          </a:p>
          <a:p>
            <a:r>
              <a:rPr lang="en-US" dirty="0"/>
              <a:t>         (traverse tree)</a:t>
            </a:r>
          </a:p>
          <a:p>
            <a:r>
              <a:rPr lang="en-US" dirty="0"/>
              <a:t>         (resume driver #f))))))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76201"/>
            <a:ext cx="533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(define same-fringe</a:t>
            </a:r>
          </a:p>
          <a:p>
            <a:r>
              <a:rPr lang="en-US" dirty="0"/>
              <a:t>  (lambda (tree1 tree2)</a:t>
            </a:r>
          </a:p>
          <a:p>
            <a:r>
              <a:rPr lang="en-US" dirty="0"/>
              <a:t>    (call/cc</a:t>
            </a:r>
          </a:p>
          <a:p>
            <a:r>
              <a:rPr lang="en-US" dirty="0"/>
              <a:t>     (lambda (return-cont)</a:t>
            </a:r>
          </a:p>
          <a:p>
            <a:r>
              <a:rPr lang="en-US" dirty="0"/>
              <a:t>       (let ([co1 '()] [co2 '()] [driver '()])</a:t>
            </a:r>
          </a:p>
          <a:p>
            <a:r>
              <a:rPr lang="en-US" dirty="0"/>
              <a:t>         (set! driver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coroutine</a:t>
            </a:r>
            <a:endParaRPr lang="en-US" dirty="0"/>
          </a:p>
          <a:p>
            <a:r>
              <a:rPr lang="en-US" dirty="0"/>
              <a:t>                (lambda (init-value)</a:t>
            </a:r>
          </a:p>
          <a:p>
            <a:r>
              <a:rPr lang="en-US" dirty="0"/>
              <a:t>                  (let loop ()</a:t>
            </a:r>
          </a:p>
          <a:p>
            <a:r>
              <a:rPr lang="en-US" dirty="0"/>
              <a:t>                    (let ([leaf1 (resume co1 </a:t>
            </a:r>
            <a:br>
              <a:rPr lang="en-US" dirty="0"/>
            </a:br>
            <a:r>
              <a:rPr lang="en-US" dirty="0"/>
              <a:t>                                                   '</a:t>
            </a:r>
            <a:r>
              <a:rPr lang="en-US" dirty="0" err="1"/>
              <a:t>whocares</a:t>
            </a:r>
            <a:r>
              <a:rPr lang="en-US" dirty="0"/>
              <a:t>)]</a:t>
            </a:r>
          </a:p>
          <a:p>
            <a:r>
              <a:rPr lang="en-US" dirty="0"/>
              <a:t>                          [leaf2 (resume co2 </a:t>
            </a:r>
          </a:p>
          <a:p>
            <a:r>
              <a:rPr lang="en-US" dirty="0"/>
              <a:t>                                                   'whocare2)])</a:t>
            </a:r>
          </a:p>
          <a:p>
            <a:r>
              <a:rPr lang="en-US" dirty="0"/>
              <a:t>                      (if (equal? leaf1 leaf2)</a:t>
            </a:r>
          </a:p>
          <a:p>
            <a:r>
              <a:rPr lang="en-US" dirty="0"/>
              <a:t>                          (if (</a:t>
            </a:r>
            <a:r>
              <a:rPr lang="en-US" dirty="0" err="1"/>
              <a:t>eq</a:t>
            </a:r>
            <a:r>
              <a:rPr lang="en-US" dirty="0"/>
              <a:t>? leaf1 #f) </a:t>
            </a:r>
            <a:br>
              <a:rPr lang="en-US" dirty="0"/>
            </a:br>
            <a:r>
              <a:rPr lang="en-US" dirty="0"/>
              <a:t>                              (return-cont #t) </a:t>
            </a:r>
          </a:p>
          <a:p>
            <a:r>
              <a:rPr lang="en-US" dirty="0"/>
              <a:t>                              (loop))</a:t>
            </a:r>
          </a:p>
          <a:p>
            <a:r>
              <a:rPr lang="en-US" dirty="0"/>
              <a:t>                          (return-cont #f)))))))</a:t>
            </a:r>
          </a:p>
          <a:p>
            <a:r>
              <a:rPr lang="en-US" dirty="0"/>
              <a:t>         (set! co1 (make-</a:t>
            </a:r>
            <a:r>
              <a:rPr lang="en-US" dirty="0" err="1"/>
              <a:t>sf</a:t>
            </a:r>
            <a:r>
              <a:rPr lang="en-US" dirty="0"/>
              <a:t>-</a:t>
            </a:r>
            <a:r>
              <a:rPr lang="en-US" dirty="0" err="1"/>
              <a:t>coroutine</a:t>
            </a:r>
            <a:r>
              <a:rPr lang="en-US" dirty="0"/>
              <a:t> driver tree1))</a:t>
            </a:r>
          </a:p>
          <a:p>
            <a:r>
              <a:rPr lang="en-US" dirty="0"/>
              <a:t>         (set! co2 (make-</a:t>
            </a:r>
            <a:r>
              <a:rPr lang="en-US" dirty="0" err="1"/>
              <a:t>sf</a:t>
            </a:r>
            <a:r>
              <a:rPr lang="en-US" dirty="0"/>
              <a:t>-</a:t>
            </a:r>
            <a:r>
              <a:rPr lang="en-US" dirty="0" err="1"/>
              <a:t>coroutine</a:t>
            </a:r>
            <a:r>
              <a:rPr lang="en-US" dirty="0"/>
              <a:t> driver tree2))</a:t>
            </a:r>
          </a:p>
          <a:p>
            <a:r>
              <a:rPr lang="en-US" dirty="0"/>
              <a:t>         (driver '</a:t>
            </a:r>
            <a:r>
              <a:rPr lang="en-US" dirty="0" err="1"/>
              <a:t>Whatsittoya</a:t>
            </a:r>
            <a:r>
              <a:rPr lang="en-US" dirty="0"/>
              <a:t>?))))))</a:t>
            </a:r>
          </a:p>
        </p:txBody>
      </p:sp>
    </p:spTree>
    <p:extLst>
      <p:ext uri="{BB962C8B-B14F-4D97-AF65-F5344CB8AC3E}">
        <p14:creationId xmlns:p14="http://schemas.microsoft.com/office/powerpoint/2010/main" val="110952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A8DD03-CC2A-4FFE-A6CF-8850E5B3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E1B69-30F1-4494-A650-3C109B34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the emphasis will be on Assignments 16-19 and on lectures for days 25-37.</a:t>
            </a:r>
          </a:p>
          <a:p>
            <a:r>
              <a:rPr lang="en-US" dirty="0"/>
              <a:t>Know your interpreter well.  Interpreter questions may appear on both written and computer parts.</a:t>
            </a:r>
          </a:p>
          <a:p>
            <a:r>
              <a:rPr lang="en-US" dirty="0"/>
              <a:t>Practice evaluating code that contains call/cc.  Go back through the examples in the slides.  Another source of examples: the A18b test cases.</a:t>
            </a:r>
          </a:p>
        </p:txBody>
      </p:sp>
    </p:spTree>
    <p:extLst>
      <p:ext uri="{BB962C8B-B14F-4D97-AF65-F5344CB8AC3E}">
        <p14:creationId xmlns:p14="http://schemas.microsoft.com/office/powerpoint/2010/main" val="284546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engines work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(make-engine thunk)</a:t>
            </a:r>
            <a:r>
              <a:rPr lang="en-US" dirty="0"/>
              <a:t> 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dirty="0"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6))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(47 . 8)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15495</TotalTime>
  <Words>2721</Words>
  <Application>Microsoft Office PowerPoint</Application>
  <PresentationFormat>Widescreen</PresentationFormat>
  <Paragraphs>416</Paragraphs>
  <Slides>37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Consolas</vt:lpstr>
      <vt:lpstr>Courier New</vt:lpstr>
      <vt:lpstr>Symbol</vt:lpstr>
      <vt:lpstr>Default Design</vt:lpstr>
      <vt:lpstr>CSSE 304   Days 36-37 </vt:lpstr>
      <vt:lpstr>Some PL Concepts from 304 </vt:lpstr>
      <vt:lpstr>Some PL Concepts from 304 </vt:lpstr>
      <vt:lpstr>Final Exam</vt:lpstr>
      <vt:lpstr>Engine intro</vt:lpstr>
      <vt:lpstr>How engines work</vt:lpstr>
      <vt:lpstr>How Engines work</vt:lpstr>
      <vt:lpstr>Example</vt:lpstr>
      <vt:lpstr>Interlude</vt:lpstr>
      <vt:lpstr>round robin example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  <vt:lpstr>PowerPoint Presentation</vt:lpstr>
      <vt:lpstr>Course evaluations</vt:lpstr>
      <vt:lpstr>Course Evals – perhaps address some of these: </vt:lpstr>
      <vt:lpstr>COroutines</vt:lpstr>
      <vt:lpstr>Coroutines in C++</vt:lpstr>
      <vt:lpstr>A reference</vt:lpstr>
      <vt:lpstr>Coroutine vs. subroutine</vt:lpstr>
      <vt:lpstr>Example to illustrate coroutines</vt:lpstr>
      <vt:lpstr>PowerPoint Presentation</vt:lpstr>
      <vt:lpstr>Coroutine Implementation </vt:lpstr>
      <vt:lpstr>Same-fringe problem</vt:lpstr>
      <vt:lpstr>same-fringe examples</vt:lpstr>
      <vt:lpstr>A short, simple way to write same-fringe</vt:lpstr>
      <vt:lpstr>A short, simple way to write same-fringe</vt:lpstr>
      <vt:lpstr>A traditional approach to same-fringe</vt:lpstr>
      <vt:lpstr>Once we can make iterators, same-fringe is relatively easy.</vt:lpstr>
      <vt:lpstr>same-fringe code</vt:lpstr>
      <vt:lpstr>Interlude</vt:lpstr>
      <vt:lpstr>same-fringe via coroutines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78</cp:revision>
  <cp:lastPrinted>2019-11-11T13:27:54Z</cp:lastPrinted>
  <dcterms:created xsi:type="dcterms:W3CDTF">2003-10-20T17:10:23Z</dcterms:created>
  <dcterms:modified xsi:type="dcterms:W3CDTF">2020-09-10T00:44:01Z</dcterms:modified>
</cp:coreProperties>
</file>