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04" r:id="rId2"/>
    <p:sldId id="368" r:id="rId3"/>
    <p:sldId id="369" r:id="rId4"/>
    <p:sldId id="410" r:id="rId5"/>
    <p:sldId id="413" r:id="rId6"/>
    <p:sldId id="411" r:id="rId7"/>
    <p:sldId id="330" r:id="rId8"/>
    <p:sldId id="331" r:id="rId9"/>
    <p:sldId id="332" r:id="rId10"/>
    <p:sldId id="333" r:id="rId11"/>
    <p:sldId id="367" r:id="rId12"/>
    <p:sldId id="366" r:id="rId13"/>
    <p:sldId id="334" r:id="rId14"/>
    <p:sldId id="335" r:id="rId15"/>
    <p:sldId id="336" r:id="rId16"/>
    <p:sldId id="337" r:id="rId17"/>
    <p:sldId id="338" r:id="rId18"/>
    <p:sldId id="339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78" r:id="rId28"/>
    <p:sldId id="379" r:id="rId29"/>
    <p:sldId id="380" r:id="rId30"/>
    <p:sldId id="381" r:id="rId31"/>
    <p:sldId id="382" r:id="rId32"/>
    <p:sldId id="383" r:id="rId33"/>
    <p:sldId id="384" r:id="rId34"/>
    <p:sldId id="385" r:id="rId35"/>
    <p:sldId id="386" r:id="rId36"/>
    <p:sldId id="387" r:id="rId37"/>
    <p:sldId id="388" r:id="rId38"/>
    <p:sldId id="389" r:id="rId39"/>
    <p:sldId id="390" r:id="rId4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75FFFF"/>
    <a:srgbClr val="D2C1A2"/>
    <a:srgbClr val="0033CC"/>
    <a:srgbClr val="99CCFF"/>
    <a:srgbClr val="CCFF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>
      <p:cViewPr varScale="1">
        <p:scale>
          <a:sx n="73" d="100"/>
          <a:sy n="73" d="100"/>
        </p:scale>
        <p:origin x="8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0" tIns="47945" rIns="95890" bIns="47945" numCol="1" anchor="t" anchorCtr="0" compatLnSpc="1">
            <a:prstTxWarp prst="textNoShape">
              <a:avLst/>
            </a:prstTxWarp>
          </a:bodyPr>
          <a:lstStyle>
            <a:lvl1pPr defTabSz="958345">
              <a:defRPr sz="1200"/>
            </a:lvl1pPr>
          </a:lstStyle>
          <a:p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33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0" tIns="47945" rIns="95890" bIns="47945" numCol="1" anchor="t" anchorCtr="0" compatLnSpc="1">
            <a:prstTxWarp prst="textNoShape">
              <a:avLst/>
            </a:prstTxWarp>
          </a:bodyPr>
          <a:lstStyle>
            <a:lvl1pPr algn="r" defTabSz="958345">
              <a:defRPr sz="1200"/>
            </a:lvl1pPr>
          </a:lstStyle>
          <a:p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118372"/>
            <a:ext cx="3170420" cy="48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0" tIns="47945" rIns="95890" bIns="47945" numCol="1" anchor="b" anchorCtr="0" compatLnSpc="1">
            <a:prstTxWarp prst="textNoShape">
              <a:avLst/>
            </a:prstTxWarp>
          </a:bodyPr>
          <a:lstStyle>
            <a:lvl1pPr defTabSz="958345">
              <a:defRPr sz="1200"/>
            </a:lvl1pPr>
          </a:lstStyle>
          <a:p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33" y="9118372"/>
            <a:ext cx="3170420" cy="48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0" tIns="47945" rIns="95890" bIns="47945" numCol="1" anchor="b" anchorCtr="0" compatLnSpc="1">
            <a:prstTxWarp prst="textNoShape">
              <a:avLst/>
            </a:prstTxWarp>
          </a:bodyPr>
          <a:lstStyle>
            <a:lvl1pPr algn="r" defTabSz="958345">
              <a:defRPr sz="1200"/>
            </a:lvl1pPr>
          </a:lstStyle>
          <a:p>
            <a:fld id="{4373B16D-12ED-4DB1-8581-0161186C89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54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6" tIns="47424" rIns="94846" bIns="4742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33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6" tIns="47424" rIns="94846" bIns="4742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020" y="4560293"/>
            <a:ext cx="5851160" cy="4321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6" tIns="47424" rIns="94846" bIns="474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18372"/>
            <a:ext cx="3170420" cy="48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6" tIns="47424" rIns="94846" bIns="4742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33" y="9118372"/>
            <a:ext cx="3170420" cy="48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6" tIns="47424" rIns="94846" bIns="4742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265C54-799C-4F9B-B21B-5E9FC6A826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52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not include</a:t>
            </a:r>
            <a:r>
              <a:rPr lang="en-US" baseline="0" dirty="0"/>
              <a:t> second round-robin slide in PDF.</a:t>
            </a:r>
          </a:p>
          <a:p>
            <a:endParaRPr lang="en-US" baseline="0" dirty="0"/>
          </a:p>
          <a:p>
            <a:r>
              <a:rPr lang="en-US" baseline="0" dirty="0"/>
              <a:t>Find an interlude?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78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the diagram on the </a:t>
            </a:r>
            <a:r>
              <a:rPr lang="en-US" dirty="0" err="1"/>
              <a:t>boadr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48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E7E1B6-3FB4-4DF8-9A15-D0ECDAE2F8F0}" type="slidenum">
              <a:rPr lang="en-US"/>
              <a:pPr/>
              <a:t>9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045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 and expire are similar to succeed and fail continuations</a:t>
            </a:r>
          </a:p>
        </p:txBody>
      </p:sp>
    </p:spTree>
    <p:extLst>
      <p:ext uri="{BB962C8B-B14F-4D97-AF65-F5344CB8AC3E}">
        <p14:creationId xmlns:p14="http://schemas.microsoft.com/office/powerpoint/2010/main" val="995215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</a:t>
            </a:r>
            <a:r>
              <a:rPr lang="en-US" baseline="0" dirty="0"/>
              <a:t> many ticks were needed to complete the computation?</a:t>
            </a:r>
          </a:p>
          <a:p>
            <a:r>
              <a:rPr lang="en-US" baseline="0" dirty="0"/>
              <a:t>Answer 250 – 47 = 203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1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45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48465">
              <a:defRPr/>
            </a:pPr>
            <a:r>
              <a:rPr lang="en-US" dirty="0"/>
              <a:t>This slide should not be part</a:t>
            </a:r>
            <a:r>
              <a:rPr lang="en-US" baseline="0" dirty="0"/>
              <a:t> of the PDF.</a:t>
            </a:r>
          </a:p>
          <a:p>
            <a:pPr defTabSz="948465">
              <a:defRPr/>
            </a:pPr>
            <a:endParaRPr lang="en-US" baseline="0" dirty="0"/>
          </a:p>
          <a:p>
            <a:pPr defTabSz="948465">
              <a:defRPr/>
            </a:pPr>
            <a:r>
              <a:rPr lang="en-US" baseline="0" dirty="0"/>
              <a:t>ASK:  What if we replaced the 1 by 10000?</a:t>
            </a:r>
          </a:p>
          <a:p>
            <a:pPr defTabSz="948465">
              <a:defRPr/>
            </a:pPr>
            <a:r>
              <a:rPr lang="en-US" baseline="0" dirty="0"/>
              <a:t>What if we replaced the 1 by 100?  (first couple in order given, others close to sorted order).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89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B39B6C-E44E-4035-ABA4-9B8E694150B4}" type="slidenum">
              <a:rPr lang="en-US"/>
              <a:pPr/>
              <a:t>20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190" y="4703385"/>
            <a:ext cx="5587075" cy="445668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28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/>
            </a:gs>
            <a:gs pos="100000">
              <a:srgbClr val="99CCFF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s.neu.edu/home/dorai/t-y-scheme/t-y-scheme-Z-H-15.html#node_chap_13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hyperlink" Target="http://comics.com/frank&amp;ernest/2010-05-19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562600" cy="3505200"/>
          </a:xfrm>
        </p:spPr>
        <p:txBody>
          <a:bodyPr/>
          <a:lstStyle/>
          <a:p>
            <a:r>
              <a:rPr lang="en-US" dirty="0"/>
              <a:t>CSSE 304   Day 36</a:t>
            </a:r>
            <a:br>
              <a:rPr lang="en-US" dirty="0"/>
            </a:b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0" y="3429000"/>
            <a:ext cx="5562600" cy="3048000"/>
          </a:xfrm>
        </p:spPr>
        <p:txBody>
          <a:bodyPr/>
          <a:lstStyle/>
          <a:p>
            <a:pPr algn="r"/>
            <a:r>
              <a:rPr lang="en-US" dirty="0"/>
              <a:t>Exam concepts</a:t>
            </a:r>
            <a:br>
              <a:rPr lang="en-US" dirty="0"/>
            </a:br>
            <a:endParaRPr lang="en-US" dirty="0"/>
          </a:p>
          <a:p>
            <a:pPr algn="r"/>
            <a:r>
              <a:rPr lang="en-US" dirty="0"/>
              <a:t>Ref parameters implementation</a:t>
            </a:r>
            <a:br>
              <a:rPr lang="en-US" dirty="0"/>
            </a:br>
            <a:endParaRPr lang="en-US" dirty="0"/>
          </a:p>
          <a:p>
            <a:pPr algn="r"/>
            <a:r>
              <a:rPr lang="en-US" dirty="0"/>
              <a:t>Engines</a:t>
            </a:r>
          </a:p>
          <a:p>
            <a:pPr algn="r"/>
            <a:endParaRPr lang="en-US" dirty="0"/>
          </a:p>
          <a:p>
            <a:pPr algn="r"/>
            <a:br>
              <a:rPr lang="en-US" dirty="0"/>
            </a:b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3733800"/>
            <a:ext cx="236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What questions do you have?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35012"/>
          </a:xfrm>
        </p:spPr>
        <p:txBody>
          <a:bodyPr/>
          <a:lstStyle/>
          <a:p>
            <a:r>
              <a:rPr lang="en-US" sz="4000" dirty="0"/>
              <a:t>Example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8686800" cy="5791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(define fib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(lambda (n)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(cond [(zero? n) 0]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[(= n 1) 1]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[else (+ (fib (- n 1))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(fib (- n 2)))])))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(define engine-fib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(lambda (n)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(make-engine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  (lambda () (fib n)))))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(define eng (engine-fib 6))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(eng 50 cons (lambda (new-eng) (set! eng new-eng)))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(eng 50 cons (lambda (new-eng) (set! eng new-eng)))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(eng 50 cons (lambda (new-eng) (set! eng new-eng)))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(eng 50 cons (lambda (new-eng) (set! eng new-eng)))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(eng 50 cons (lambda (new-eng) (set! eng new-eng)))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(47 . 8)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43600" y="838200"/>
            <a:ext cx="2819400" cy="341632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Engine arguments:</a:t>
            </a:r>
          </a:p>
          <a:p>
            <a:r>
              <a:rPr lang="en-US" b="1" dirty="0">
                <a:solidFill>
                  <a:srgbClr val="FF0000"/>
                </a:solidFill>
              </a:rPr>
              <a:t>ticks </a:t>
            </a:r>
            <a:r>
              <a:rPr lang="en-US" dirty="0"/>
              <a:t>(initial  amount of fuel)</a:t>
            </a:r>
          </a:p>
          <a:p>
            <a:r>
              <a:rPr lang="en-US" dirty="0">
                <a:solidFill>
                  <a:srgbClr val="FF0000"/>
                </a:solidFill>
              </a:rPr>
              <a:t>complete</a:t>
            </a:r>
            <a:r>
              <a:rPr lang="en-US" dirty="0"/>
              <a:t> (receives # remaining ticks and answer if computation finishes)</a:t>
            </a:r>
          </a:p>
          <a:p>
            <a:r>
              <a:rPr lang="en-US" b="1" dirty="0">
                <a:solidFill>
                  <a:srgbClr val="FF0000"/>
                </a:solidFill>
              </a:rPr>
              <a:t>expire</a:t>
            </a:r>
            <a:r>
              <a:rPr lang="en-US" dirty="0"/>
              <a:t> (receives engine capable of completing the computation if fuel expires before computation finishes)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/>
              <a:t>Interlude</a:t>
            </a:r>
          </a:p>
        </p:txBody>
      </p:sp>
      <p:pic>
        <p:nvPicPr>
          <p:cNvPr id="4" name="Content Placeholder 3" descr="milk-squirter-imag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524000"/>
            <a:ext cx="3236777" cy="4525963"/>
          </a:xfrm>
        </p:spPr>
      </p:pic>
      <p:pic>
        <p:nvPicPr>
          <p:cNvPr id="5" name="Picture 4" descr="milk-squirter-tex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52825" y="685800"/>
            <a:ext cx="5743575" cy="61626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381000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Note: It's </a:t>
            </a:r>
            <a:r>
              <a:rPr lang="en-US" sz="2800" i="1" dirty="0" err="1"/>
              <a:t>ilker</a:t>
            </a:r>
            <a:r>
              <a:rPr lang="en-US" sz="2800" dirty="0"/>
              <a:t>, not </a:t>
            </a:r>
            <a:r>
              <a:rPr lang="en-US" sz="2800" i="1" dirty="0"/>
              <a:t>liker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5334000" cy="381000"/>
          </a:xfrm>
        </p:spPr>
        <p:txBody>
          <a:bodyPr/>
          <a:lstStyle/>
          <a:p>
            <a:r>
              <a:rPr lang="en-US" sz="4000"/>
              <a:t>round robin example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8392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(define round-robin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(let ([</a:t>
            </a:r>
            <a:r>
              <a:rPr lang="en-US" sz="2000" b="1" dirty="0" err="1">
                <a:latin typeface="Courier New" pitchFamily="49" charset="0"/>
              </a:rPr>
              <a:t>snoc</a:t>
            </a:r>
            <a:r>
              <a:rPr lang="en-US" sz="2000" b="1" dirty="0">
                <a:latin typeface="Courier New" pitchFamily="49" charset="0"/>
              </a:rPr>
              <a:t> (lambda (L x) (append L (list x)))])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(lambda (list-of-engines)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(if (null? list-of-engines)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'()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((car list-of-engines)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;run 1st engine in list.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1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 it's only allowed to run for one tick.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(lambda (ticks value)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 </a:t>
            </a:r>
            <a:r>
              <a:rPr lang="en-US" sz="2000" b="1" i="1" dirty="0">
                <a:solidFill>
                  <a:srgbClr val="FF0000"/>
                </a:solidFill>
                <a:latin typeface="Courier New" pitchFamily="49" charset="0"/>
              </a:rPr>
              <a:t>complete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procedure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(cons value (round-robin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                    (</a:t>
            </a:r>
            <a:r>
              <a:rPr lang="en-US" sz="2000" b="1" dirty="0" err="1">
                <a:latin typeface="Courier New" pitchFamily="49" charset="0"/>
              </a:rPr>
              <a:t>cdr</a:t>
            </a:r>
            <a:r>
              <a:rPr lang="en-US" sz="2000" b="1" dirty="0">
                <a:latin typeface="Courier New" pitchFamily="49" charset="0"/>
              </a:rPr>
              <a:t> list-of-engines))))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(lambda (new-engine)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 </a:t>
            </a:r>
            <a:r>
              <a:rPr lang="en-US" sz="2000" b="1" i="1" dirty="0">
                <a:solidFill>
                  <a:srgbClr val="FF0000"/>
                </a:solidFill>
                <a:latin typeface="Courier New" pitchFamily="49" charset="0"/>
              </a:rPr>
              <a:t>expire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procedure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(round-robin (</a:t>
            </a:r>
            <a:r>
              <a:rPr lang="en-US" sz="2000" b="1" dirty="0" err="1">
                <a:latin typeface="Courier New" pitchFamily="49" charset="0"/>
              </a:rPr>
              <a:t>snoc</a:t>
            </a:r>
            <a:r>
              <a:rPr lang="en-US" sz="2000" b="1" dirty="0">
                <a:latin typeface="Courier New" pitchFamily="49" charset="0"/>
              </a:rPr>
              <a:t> (</a:t>
            </a:r>
            <a:r>
              <a:rPr lang="en-US" sz="2000" b="1" dirty="0" err="1">
                <a:latin typeface="Courier New" pitchFamily="49" charset="0"/>
              </a:rPr>
              <a:t>cdr</a:t>
            </a:r>
            <a:r>
              <a:rPr lang="en-US" sz="2000" b="1" dirty="0">
                <a:latin typeface="Courier New" pitchFamily="49" charset="0"/>
              </a:rPr>
              <a:t> list-of-engines)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         new-engine))))))))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(round-robin (map engine-fib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'(3 7 11 4 12 9 1 6 10 8 2 5)))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3200400"/>
            <a:ext cx="1524000" cy="1477328"/>
          </a:xfrm>
          <a:prstGeom prst="rect">
            <a:avLst/>
          </a:prstGeom>
          <a:noFill/>
          <a:ln w="34925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Engine arguments:</a:t>
            </a:r>
          </a:p>
          <a:p>
            <a:r>
              <a:rPr lang="en-US" b="1" dirty="0">
                <a:solidFill>
                  <a:srgbClr val="FF0000"/>
                </a:solidFill>
              </a:rPr>
              <a:t>Ticks complete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expire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5334000" cy="381000"/>
          </a:xfrm>
        </p:spPr>
        <p:txBody>
          <a:bodyPr/>
          <a:lstStyle/>
          <a:p>
            <a:r>
              <a:rPr lang="en-US" sz="4000"/>
              <a:t>round robin example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8392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(define round-robin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(let ([</a:t>
            </a:r>
            <a:r>
              <a:rPr lang="en-US" sz="2000" b="1" dirty="0" err="1">
                <a:latin typeface="Courier New" pitchFamily="49" charset="0"/>
              </a:rPr>
              <a:t>snoc</a:t>
            </a:r>
            <a:r>
              <a:rPr lang="en-US" sz="2000" b="1" dirty="0">
                <a:latin typeface="Courier New" pitchFamily="49" charset="0"/>
              </a:rPr>
              <a:t> (lambda (L x) (append L (list x)))])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(lambda (list-of-engines)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(if (null? list-of-engines)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'()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((car list-of-engines)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;run 1st engine in list.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1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 it's only allowed to run for one tick.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(lambda (ticks value)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 complete procedure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(cons value (round-robin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                    (</a:t>
            </a:r>
            <a:r>
              <a:rPr lang="en-US" sz="2000" b="1" dirty="0" err="1">
                <a:latin typeface="Courier New" pitchFamily="49" charset="0"/>
              </a:rPr>
              <a:t>cdr</a:t>
            </a:r>
            <a:r>
              <a:rPr lang="en-US" sz="2000" b="1" dirty="0">
                <a:latin typeface="Courier New" pitchFamily="49" charset="0"/>
              </a:rPr>
              <a:t> list-of-engines))))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(lambda (new-engine)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 expire procedure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(round-robin (</a:t>
            </a:r>
            <a:r>
              <a:rPr lang="en-US" sz="2000" b="1" dirty="0" err="1">
                <a:latin typeface="Courier New" pitchFamily="49" charset="0"/>
              </a:rPr>
              <a:t>snoc</a:t>
            </a:r>
            <a:r>
              <a:rPr lang="en-US" sz="2000" b="1" dirty="0">
                <a:latin typeface="Courier New" pitchFamily="49" charset="0"/>
              </a:rPr>
              <a:t> (</a:t>
            </a:r>
            <a:r>
              <a:rPr lang="en-US" sz="2000" b="1" dirty="0" err="1">
                <a:latin typeface="Courier New" pitchFamily="49" charset="0"/>
              </a:rPr>
              <a:t>cdr</a:t>
            </a:r>
            <a:r>
              <a:rPr lang="en-US" sz="2000" b="1" dirty="0">
                <a:latin typeface="Courier New" pitchFamily="49" charset="0"/>
              </a:rPr>
              <a:t> list-of-engines)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         new-engine))))))))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(round-robin (map engine-fib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'(3 7 11 4 12 9 1 6 10 8 2 5)))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(1 1 2 3 5 8 13 21 34 55 89 144)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3200400"/>
            <a:ext cx="1524000" cy="1477328"/>
          </a:xfrm>
          <a:prstGeom prst="rect">
            <a:avLst/>
          </a:prstGeom>
          <a:noFill/>
          <a:ln w="34925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Engine arguments:</a:t>
            </a:r>
          </a:p>
          <a:p>
            <a:r>
              <a:rPr lang="en-US" b="1" dirty="0">
                <a:solidFill>
                  <a:srgbClr val="FF0000"/>
                </a:solidFill>
              </a:rPr>
              <a:t>Ticks complete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expire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complex example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Simulating a multi-tasking operating system.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152400" y="228600"/>
            <a:ext cx="8763000" cy="634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;          Simulating a multi-tasking operating system</a:t>
            </a:r>
          </a:p>
          <a:p>
            <a:pPr>
              <a:lnSpc>
                <a:spcPct val="95000"/>
              </a:lnSpc>
            </a:pP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(load "queue.ss")</a:t>
            </a:r>
          </a:p>
          <a:p>
            <a:pPr>
              <a:lnSpc>
                <a:spcPct val="95000"/>
              </a:lnSpc>
            </a:pP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(define time-slice (lambda () (add1 (random 100))))</a:t>
            </a:r>
          </a:p>
          <a:p>
            <a:pPr>
              <a:lnSpc>
                <a:spcPct val="95000"/>
              </a:lnSpc>
            </a:pP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(define kernel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(lambda (proc)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(define ready-queue (make-queue))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(define start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(lambda (proc)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(</a:t>
            </a:r>
            <a:r>
              <a:rPr lang="en-US" sz="1400" b="1" dirty="0" err="1">
                <a:latin typeface="Courier New" pitchFamily="49" charset="0"/>
              </a:rPr>
              <a:t>enqueue</a:t>
            </a:r>
            <a:r>
              <a:rPr lang="en-US" sz="1400" b="1" dirty="0">
                <a:latin typeface="Courier New" pitchFamily="49" charset="0"/>
              </a:rPr>
              <a:t> (make-engine (lambda () (proc trap)))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ready-queue)))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(define restart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(lambda (k v)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(</a:t>
            </a:r>
            <a:r>
              <a:rPr lang="en-US" sz="1400" b="1" dirty="0" err="1">
                <a:latin typeface="Courier New" pitchFamily="49" charset="0"/>
              </a:rPr>
              <a:t>enqueue</a:t>
            </a:r>
            <a:r>
              <a:rPr lang="en-US" sz="1400" b="1" dirty="0">
                <a:latin typeface="Courier New" pitchFamily="49" charset="0"/>
              </a:rPr>
              <a:t> (make-engine (lambda () (k v))) 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ready-queue)))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(define trap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(lambda (</a:t>
            </a:r>
            <a:r>
              <a:rPr lang="en-US" sz="1400" b="1" dirty="0" err="1">
                <a:latin typeface="Courier New" pitchFamily="49" charset="0"/>
              </a:rPr>
              <a:t>msg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arg</a:t>
            </a:r>
            <a:r>
              <a:rPr lang="en-US" sz="1400" b="1" dirty="0">
                <a:latin typeface="Courier New" pitchFamily="49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(call/cc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(lambda (k)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(engine-return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(lambda ()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(case </a:t>
            </a:r>
            <a:r>
              <a:rPr lang="en-US" sz="1400" b="1" dirty="0" err="1">
                <a:latin typeface="Courier New" pitchFamily="49" charset="0"/>
              </a:rPr>
              <a:t>msg</a:t>
            </a: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(uninterruptible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 (restart k (</a:t>
            </a:r>
            <a:r>
              <a:rPr lang="en-US" sz="1400" b="1" dirty="0" err="1">
                <a:latin typeface="Courier New" pitchFamily="49" charset="0"/>
              </a:rPr>
              <a:t>arg</a:t>
            </a:r>
            <a:r>
              <a:rPr lang="en-US" sz="1400" b="1" dirty="0">
                <a:latin typeface="Courier New" pitchFamily="49" charset="0"/>
              </a:rPr>
              <a:t>)))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(start-process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 (start </a:t>
            </a:r>
            <a:r>
              <a:rPr lang="en-US" sz="1400" b="1" dirty="0" err="1">
                <a:latin typeface="Courier New" pitchFamily="49" charset="0"/>
              </a:rPr>
              <a:t>arg</a:t>
            </a:r>
            <a:r>
              <a:rPr lang="en-US" sz="1400" b="1" dirty="0">
                <a:latin typeface="Courier New" pitchFamily="49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 (restart k #f))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(stop-process #f))))))))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8763000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>
                <a:latin typeface="Courier New" pitchFamily="49" charset="0"/>
              </a:rPr>
              <a:t>(start proc)</a:t>
            </a:r>
          </a:p>
          <a:p>
            <a:r>
              <a:rPr lang="en-US" b="1">
                <a:latin typeface="Courier New" pitchFamily="49" charset="0"/>
              </a:rPr>
              <a:t>     (let dispatch ()</a:t>
            </a:r>
          </a:p>
          <a:p>
            <a:r>
              <a:rPr lang="en-US" b="1">
                <a:latin typeface="Courier New" pitchFamily="49" charset="0"/>
              </a:rPr>
              <a:t>        (if (empty-queue?  ready-queue)</a:t>
            </a:r>
          </a:p>
          <a:p>
            <a:r>
              <a:rPr lang="en-US" b="1">
                <a:latin typeface="Courier New" pitchFamily="49" charset="0"/>
              </a:rPr>
              <a:t>            'finished</a:t>
            </a:r>
          </a:p>
          <a:p>
            <a:r>
              <a:rPr lang="en-US" b="1">
                <a:latin typeface="Courier New" pitchFamily="49" charset="0"/>
              </a:rPr>
              <a:t>            ((dequeue ready-queue)</a:t>
            </a:r>
          </a:p>
          <a:p>
            <a:r>
              <a:rPr lang="en-US" b="1">
                <a:latin typeface="Courier New" pitchFamily="49" charset="0"/>
              </a:rPr>
              <a:t>             (time-slice)</a:t>
            </a:r>
          </a:p>
          <a:p>
            <a:r>
              <a:rPr lang="en-US" b="1">
                <a:latin typeface="Courier New" pitchFamily="49" charset="0"/>
              </a:rPr>
              <a:t>             (lambda (ticks trap-handler)</a:t>
            </a:r>
          </a:p>
          <a:p>
            <a:r>
              <a:rPr lang="en-US" b="1">
                <a:latin typeface="Courier New" pitchFamily="49" charset="0"/>
              </a:rPr>
              <a:t>               (trap-handler)</a:t>
            </a:r>
          </a:p>
          <a:p>
            <a:r>
              <a:rPr lang="en-US" b="1">
                <a:latin typeface="Courier New" pitchFamily="49" charset="0"/>
              </a:rPr>
              <a:t>               (dispatch))</a:t>
            </a:r>
          </a:p>
          <a:p>
            <a:r>
              <a:rPr lang="en-US" b="1">
                <a:latin typeface="Courier New" pitchFamily="49" charset="0"/>
              </a:rPr>
              <a:t>            (lambda (engine)</a:t>
            </a:r>
          </a:p>
          <a:p>
            <a:r>
              <a:rPr lang="en-US" b="1">
                <a:latin typeface="Courier New" pitchFamily="49" charset="0"/>
              </a:rPr>
              <a:t>               (enqueue engine ready-queue)</a:t>
            </a:r>
          </a:p>
          <a:p>
            <a:r>
              <a:rPr lang="en-US" b="1">
                <a:latin typeface="Courier New" pitchFamily="49" charset="0"/>
              </a:rPr>
              <a:t>               (dispatch)))))))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0" y="228600"/>
            <a:ext cx="91440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; An example that uses this multi-tasking simulator</a:t>
            </a:r>
          </a:p>
          <a:p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(define amoeba</a:t>
            </a:r>
          </a:p>
          <a:p>
            <a:r>
              <a:rPr lang="en-US" b="1" dirty="0">
                <a:latin typeface="Courier New" pitchFamily="49" charset="0"/>
              </a:rPr>
              <a:t>  (lambda (generation final)</a:t>
            </a:r>
          </a:p>
          <a:p>
            <a:r>
              <a:rPr lang="en-US" b="1" dirty="0">
                <a:latin typeface="Courier New" pitchFamily="49" charset="0"/>
              </a:rPr>
              <a:t>    (lambda (trap)</a:t>
            </a:r>
          </a:p>
          <a:p>
            <a:r>
              <a:rPr lang="en-US" b="1" dirty="0">
                <a:latin typeface="Courier New" pitchFamily="49" charset="0"/>
              </a:rPr>
              <a:t>      (when (&lt; generation final)</a:t>
            </a:r>
          </a:p>
          <a:p>
            <a:r>
              <a:rPr lang="en-US" b="1" dirty="0">
                <a:latin typeface="Courier New" pitchFamily="49" charset="0"/>
              </a:rPr>
              <a:t>            (trap 'uninterruptible</a:t>
            </a:r>
          </a:p>
          <a:p>
            <a:r>
              <a:rPr lang="en-US" b="1" dirty="0">
                <a:latin typeface="Courier New" pitchFamily="49" charset="0"/>
              </a:rPr>
              <a:t>                  (lambda ()</a:t>
            </a:r>
          </a:p>
          <a:p>
            <a:r>
              <a:rPr lang="en-US" b="1" dirty="0">
                <a:latin typeface="Courier New" pitchFamily="49" charset="0"/>
              </a:rPr>
              <a:t>                    (</a:t>
            </a:r>
            <a:r>
              <a:rPr lang="en-US" b="1" dirty="0" err="1">
                <a:latin typeface="Courier New" pitchFamily="49" charset="0"/>
              </a:rPr>
              <a:t>writeout</a:t>
            </a:r>
            <a:r>
              <a:rPr lang="en-US" b="1" dirty="0">
                <a:latin typeface="Courier New" pitchFamily="49" charset="0"/>
              </a:rPr>
              <a:t> generation)))</a:t>
            </a:r>
          </a:p>
          <a:p>
            <a:r>
              <a:rPr lang="en-US" b="1" dirty="0">
                <a:latin typeface="Courier New" pitchFamily="49" charset="0"/>
              </a:rPr>
              <a:t>            (trap 'start-process (amoeba (+ generation 1) final))</a:t>
            </a:r>
          </a:p>
          <a:p>
            <a:r>
              <a:rPr lang="en-US" b="1" dirty="0">
                <a:latin typeface="Courier New" pitchFamily="49" charset="0"/>
              </a:rPr>
              <a:t>            (trap 'start-process (amoeba (+ generation 1)                  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                                      final)))</a:t>
            </a:r>
          </a:p>
          <a:p>
            <a:r>
              <a:rPr lang="en-US" b="1" dirty="0">
                <a:latin typeface="Courier New" pitchFamily="49" charset="0"/>
              </a:rPr>
              <a:t>      (trap 'stop-process #f))))</a:t>
            </a:r>
          </a:p>
          <a:p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(define </a:t>
            </a:r>
            <a:r>
              <a:rPr lang="en-US" b="1" dirty="0" err="1">
                <a:latin typeface="Courier New" pitchFamily="49" charset="0"/>
              </a:rPr>
              <a:t>writeln</a:t>
            </a:r>
            <a:r>
              <a:rPr lang="en-US" b="1" dirty="0">
                <a:latin typeface="Courier New" pitchFamily="49" charset="0"/>
              </a:rPr>
              <a:t> (lambda x (for-each display x) (newline)))</a:t>
            </a:r>
          </a:p>
          <a:p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(define </a:t>
            </a:r>
            <a:r>
              <a:rPr lang="en-US" b="1" dirty="0" err="1">
                <a:latin typeface="Courier New" pitchFamily="49" charset="0"/>
              </a:rPr>
              <a:t>writeout</a:t>
            </a:r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  (let ([count 0])</a:t>
            </a:r>
          </a:p>
          <a:p>
            <a:r>
              <a:rPr lang="en-US" b="1" dirty="0">
                <a:latin typeface="Courier New" pitchFamily="49" charset="0"/>
              </a:rPr>
              <a:t>    (lambda (n)</a:t>
            </a:r>
          </a:p>
          <a:p>
            <a:r>
              <a:rPr lang="en-US" b="1" dirty="0">
                <a:latin typeface="Courier New" pitchFamily="49" charset="0"/>
              </a:rPr>
              <a:t>      (</a:t>
            </a:r>
            <a:r>
              <a:rPr lang="en-US" b="1" dirty="0" err="1">
                <a:latin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</a:rPr>
              <a:t> "~s " n)</a:t>
            </a:r>
          </a:p>
          <a:p>
            <a:r>
              <a:rPr lang="en-US" b="1" dirty="0">
                <a:latin typeface="Courier New" pitchFamily="49" charset="0"/>
              </a:rPr>
              <a:t>      (set! count (+ count (if (&lt; n 10) 2 3)))</a:t>
            </a:r>
          </a:p>
          <a:p>
            <a:r>
              <a:rPr lang="en-US" b="1" dirty="0">
                <a:latin typeface="Courier New" pitchFamily="49" charset="0"/>
              </a:rPr>
              <a:t>      (when (&gt;= count 77) (newline) (set! count 0)))))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76200" y="228600"/>
            <a:ext cx="91440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&gt; (kernel (amoeba 0 9))</a:t>
            </a:r>
          </a:p>
          <a:p>
            <a:r>
              <a:rPr lang="en-US" dirty="0">
                <a:latin typeface="Courier New" pitchFamily="49" charset="0"/>
              </a:rPr>
              <a:t>0 1 2 1 3 2 2 2 4 3 4 3 3 3 3 5 4 3 4 3 5 4 4 6 5 5 5 4 4 4 4 5 6 </a:t>
            </a:r>
          </a:p>
          <a:p>
            <a:r>
              <a:rPr lang="en-US" dirty="0">
                <a:latin typeface="Courier New" pitchFamily="49" charset="0"/>
              </a:rPr>
              <a:t>4 4 5 4 5 4 7 6 6 6 5 5 5 5 4 6 5 4 6 5 6 5 5 5 5 8 7 7 7 6 7 7 5 </a:t>
            </a:r>
          </a:p>
          <a:p>
            <a:r>
              <a:rPr lang="en-US" dirty="0">
                <a:latin typeface="Courier New" pitchFamily="49" charset="0"/>
              </a:rPr>
              <a:t>5 6 6 6 5 6 6 5 5 6 5 5 5 8 7 7 7 6 6 5 7 6 6 6 5 6 6 5 7 7 6 6 5 </a:t>
            </a:r>
          </a:p>
          <a:p>
            <a:r>
              <a:rPr lang="en-US" dirty="0">
                <a:latin typeface="Courier New" pitchFamily="49" charset="0"/>
              </a:rPr>
              <a:t>5 8 8 7 7 7 8 8 7 6 6 7 7 7 6 6 6 7 6 6 6 6 6 6 6 6 6 6 8 8 8 7 8 </a:t>
            </a:r>
          </a:p>
          <a:p>
            <a:r>
              <a:rPr lang="en-US" dirty="0">
                <a:latin typeface="Courier New" pitchFamily="49" charset="0"/>
              </a:rPr>
              <a:t>8 8 8 7 6 7 7 7 7 6 7 7 7 6 7 7 6 6 6 6 8 7 7 7 6 6 8 8 8 8 7 7 6 </a:t>
            </a:r>
          </a:p>
          <a:p>
            <a:r>
              <a:rPr lang="en-US" dirty="0">
                <a:latin typeface="Courier New" pitchFamily="49" charset="0"/>
              </a:rPr>
              <a:t>7 6 7 6 8 8 8 8 7 7 7 7 6 6 7 5 7 6 8 8 7 7 7 7 7 6 7 6 8 8 8 8 7 </a:t>
            </a:r>
          </a:p>
          <a:p>
            <a:r>
              <a:rPr lang="en-US" dirty="0">
                <a:latin typeface="Courier New" pitchFamily="49" charset="0"/>
              </a:rPr>
              <a:t>7 6 8 8 8 8 8 7 7 7 8 7 7 8 7 8 7 7 7 7 6 8 7 8 7 7 7 7 7 8 7 8 7 </a:t>
            </a:r>
          </a:p>
          <a:p>
            <a:r>
              <a:rPr lang="en-US" dirty="0">
                <a:latin typeface="Courier New" pitchFamily="49" charset="0"/>
              </a:rPr>
              <a:t>8 7 6 6 6 6 7 7 8 8 8 8 8 8 7 8 7 7 7 8 8 8 8 8 8 7 7 7 8 8 8 8 8 </a:t>
            </a:r>
          </a:p>
          <a:p>
            <a:r>
              <a:rPr lang="en-US" dirty="0">
                <a:latin typeface="Courier New" pitchFamily="49" charset="0"/>
              </a:rPr>
              <a:t>7 8 7 8 7 8 7 7 7 7 8 8 8 8 7 8 7 8 7 7 7 8 8 8 8 8 7 8 8 7 8 8 7 </a:t>
            </a:r>
          </a:p>
          <a:p>
            <a:r>
              <a:rPr lang="en-US" dirty="0">
                <a:latin typeface="Courier New" pitchFamily="49" charset="0"/>
              </a:rPr>
              <a:t>7 8 8 8 8 8 8 7 8 8 7 8 7 8 8 7 7 6 6 8 8 8 7 8 8 8 8 8 8 8 8 8 8 </a:t>
            </a:r>
          </a:p>
          <a:p>
            <a:r>
              <a:rPr lang="en-US" dirty="0">
                <a:latin typeface="Courier New" pitchFamily="49" charset="0"/>
              </a:rPr>
              <a:t>8 7 7 7 8 8 7 8 7 8 8 8 8 8 7 8 8 8 7 8 8 8 8 8 8 8 8 7 8 8 8 7 7 </a:t>
            </a:r>
          </a:p>
          <a:p>
            <a:r>
              <a:rPr lang="en-US" dirty="0">
                <a:latin typeface="Courier New" pitchFamily="49" charset="0"/>
              </a:rPr>
              <a:t>7 8 8 8 8 7 8 8 8 7 8 8 8 8 8 8 7 7 7 7 7 8 8 8 7 8 8 8 8 8 8 8 8 </a:t>
            </a:r>
          </a:p>
          <a:p>
            <a:r>
              <a:rPr lang="en-US" dirty="0">
                <a:latin typeface="Courier New" pitchFamily="49" charset="0"/>
              </a:rPr>
              <a:t>8 7 8 8 8 8 8 8 8 8 8 8 7 8 8 7 8 8 8 8 8 8 8 8 8 8 8 8 8 8 8 8 8 </a:t>
            </a:r>
          </a:p>
          <a:p>
            <a:r>
              <a:rPr lang="en-US" dirty="0">
                <a:latin typeface="Courier New" pitchFamily="49" charset="0"/>
              </a:rPr>
              <a:t>8 8 8 8 8 8 8 8 8 8 8 8 8 8 8 8 8 7 7 8 8 8 8 8 8 8 8 7 8 8 8 8 8 </a:t>
            </a:r>
          </a:p>
          <a:p>
            <a:r>
              <a:rPr lang="en-US" dirty="0">
                <a:latin typeface="Courier New" pitchFamily="49" charset="0"/>
              </a:rPr>
              <a:t>8 8 8 8 8 8 8 8 8 8 8 8 8 8 8 8 8 8 7 8 8 8 8 8 8 8 8 8 8 8 8 8 8 </a:t>
            </a:r>
          </a:p>
          <a:p>
            <a:r>
              <a:rPr lang="en-US" dirty="0">
                <a:latin typeface="Courier New" pitchFamily="49" charset="0"/>
              </a:rPr>
              <a:t>8 8 8 8 8 8 8 8 8 8 8 8 8 8 8 8 finished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COroutines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7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sz="4000" dirty="0"/>
              <a:t>Some PL Concepts from 304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19200"/>
            <a:ext cx="4267200" cy="5638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binding (via lambda, let, letrec, named‑let)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variable‑arity procedure interface (lambda x ...)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syntactic extension  (e.g., let can be written in terms of lambda)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procedure vs syntactic form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predicate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application of a procedure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higher‑order procedure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read-eval-print-loop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lambda-calculus expressions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free variables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syntactic extension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abstract datatypes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representation-independent code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219200"/>
            <a:ext cx="4267200" cy="53371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sz="2000" dirty="0"/>
              <a:t>mapping a procedure over a list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sz="2000" dirty="0"/>
              <a:t>dynamic vs static typing of variables.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sz="2000" dirty="0"/>
              <a:t>vectors </a:t>
            </a:r>
            <a:r>
              <a:rPr lang="en-US" sz="2000" i="1" dirty="0"/>
              <a:t>vs</a:t>
            </a:r>
            <a:r>
              <a:rPr lang="en-US" sz="2000" dirty="0"/>
              <a:t> lists 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sz="2000" dirty="0"/>
              <a:t>sublist‑sharing 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sz="2000" dirty="0"/>
              <a:t>anonymous procedure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sz="2000" dirty="0"/>
              <a:t>first‑class procedure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sz="2000" dirty="0"/>
              <a:t>currying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sz="2000" dirty="0"/>
              <a:t>short‑circuit evaluation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sz="2000" dirty="0"/>
              <a:t>Backus‑Naur Form (BNF), a.k.a. context‑free </a:t>
            </a:r>
            <a:r>
              <a:rPr lang="en-US" sz="2000" dirty="0" err="1"/>
              <a:t>gramars</a:t>
            </a:r>
            <a:endParaRPr lang="en-US" sz="2000" dirty="0"/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sz="2000" dirty="0"/>
              <a:t>Kleene star and plus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sz="2000" dirty="0"/>
              <a:t>syntactic derivation from a BNF grammar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sz="2000" dirty="0"/>
              <a:t>Returning multiple values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sz="2000" dirty="0"/>
              <a:t>Receivers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reference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7772400" cy="4038600"/>
          </a:xfrm>
        </p:spPr>
        <p:txBody>
          <a:bodyPr/>
          <a:lstStyle/>
          <a:p>
            <a:r>
              <a:rPr lang="en-US" sz="3600" dirty="0"/>
              <a:t>Teach Yourself Scheme in </a:t>
            </a:r>
            <a:r>
              <a:rPr lang="en-US" sz="3600" dirty="0" err="1"/>
              <a:t>Fixnum</a:t>
            </a:r>
            <a:r>
              <a:rPr lang="en-US" sz="3600" dirty="0"/>
              <a:t> days by </a:t>
            </a:r>
            <a:r>
              <a:rPr lang="en-US" sz="3600" dirty="0" err="1"/>
              <a:t>Dorai</a:t>
            </a:r>
            <a:r>
              <a:rPr lang="en-US" sz="3600" dirty="0"/>
              <a:t> </a:t>
            </a:r>
            <a:r>
              <a:rPr lang="en-US" sz="3600" dirty="0" err="1"/>
              <a:t>Sitaram</a:t>
            </a:r>
            <a:endParaRPr lang="en-US" sz="3600" dirty="0"/>
          </a:p>
          <a:p>
            <a:pPr lvl="1"/>
            <a:r>
              <a:rPr lang="en-US" dirty="0" err="1"/>
              <a:t>Coroutine</a:t>
            </a:r>
            <a:r>
              <a:rPr lang="en-US" dirty="0"/>
              <a:t> presentation somewhat similar to this one.</a:t>
            </a:r>
            <a:endParaRPr lang="en-US" sz="3600" dirty="0"/>
          </a:p>
          <a:p>
            <a:r>
              <a:rPr lang="en-US" sz="3600" dirty="0">
                <a:hlinkClick r:id="rId3"/>
              </a:rPr>
              <a:t>http://www.ccs.neu.edu/home/dorai/t-y-scheme/t-y-scheme-Z-H-15.html#node_chap_13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536092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Same-fringe problem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133600"/>
            <a:ext cx="6934200" cy="3581400"/>
          </a:xfrm>
        </p:spPr>
        <p:txBody>
          <a:bodyPr/>
          <a:lstStyle/>
          <a:p>
            <a:pPr>
              <a:spcBef>
                <a:spcPct val="5000"/>
              </a:spcBef>
            </a:pPr>
            <a:r>
              <a:rPr lang="en-US" sz="2800" b="1" dirty="0"/>
              <a:t>same-fringe</a:t>
            </a:r>
            <a:r>
              <a:rPr lang="en-US" sz="2800" dirty="0"/>
              <a:t> takes two </a:t>
            </a:r>
            <a:r>
              <a:rPr lang="en-US" sz="2800" dirty="0" err="1"/>
              <a:t>sn</a:t>
            </a:r>
            <a:r>
              <a:rPr lang="en-US" sz="2800" dirty="0"/>
              <a:t>-lists and determines whether their leaf nodes (in a pre-order traversal) are the same (and in the same order).</a:t>
            </a:r>
          </a:p>
          <a:p>
            <a:pPr>
              <a:spcBef>
                <a:spcPct val="5000"/>
              </a:spcBef>
            </a:pPr>
            <a:r>
              <a:rPr lang="en-US" sz="2800" dirty="0"/>
              <a:t> See next slide for examples.</a:t>
            </a:r>
          </a:p>
          <a:p>
            <a:pPr>
              <a:spcBef>
                <a:spcPct val="5000"/>
              </a:spcBef>
            </a:pPr>
            <a:r>
              <a:rPr lang="en-US" sz="2800" dirty="0"/>
              <a:t>Note that a slight extension of </a:t>
            </a:r>
            <a:r>
              <a:rPr lang="en-US" sz="2800" dirty="0" err="1"/>
              <a:t>sn</a:t>
            </a:r>
            <a:r>
              <a:rPr lang="en-US" sz="2800" dirty="0"/>
              <a:t>-lists is allowed, where the “</a:t>
            </a:r>
            <a:r>
              <a:rPr lang="en-US" sz="2800" dirty="0" err="1"/>
              <a:t>sn</a:t>
            </a:r>
            <a:r>
              <a:rPr lang="en-US" sz="2800" dirty="0"/>
              <a:t>-list” can just be a single number or symbol.</a:t>
            </a:r>
          </a:p>
        </p:txBody>
      </p:sp>
    </p:spTree>
    <p:extLst>
      <p:ext uri="{BB962C8B-B14F-4D97-AF65-F5344CB8AC3E}">
        <p14:creationId xmlns:p14="http://schemas.microsoft.com/office/powerpoint/2010/main" val="160685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0" y="304800"/>
            <a:ext cx="7086600" cy="309563"/>
          </a:xfrm>
        </p:spPr>
        <p:txBody>
          <a:bodyPr/>
          <a:lstStyle/>
          <a:p>
            <a:r>
              <a:rPr lang="en-US" sz="4000"/>
              <a:t>same-fringe examples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7391400" cy="5105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&gt; </a:t>
            </a:r>
            <a:r>
              <a:rPr lang="en-US" sz="2400" b="1">
                <a:latin typeface="Courier New" pitchFamily="49" charset="0"/>
              </a:rPr>
              <a:t>(same-fringe '((1 2 (3) () () 4)) 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             '(1 (((2 ((3) 4))))))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</a:rPr>
              <a:t>#t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</a:rPr>
              <a:t>&gt; </a:t>
            </a:r>
            <a:r>
              <a:rPr lang="en-US" sz="2400" b="1">
                <a:latin typeface="Courier New" pitchFamily="49" charset="0"/>
              </a:rPr>
              <a:t>(same-fringe '((1 2 (3) () () 4)) 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             '(1 (((2 ((3) 5))))))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</a:rPr>
              <a:t>#f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</a:rPr>
              <a:t>&gt; </a:t>
            </a:r>
            <a:r>
              <a:rPr lang="en-US" sz="2400" b="1">
                <a:latin typeface="Courier New" pitchFamily="49" charset="0"/>
              </a:rPr>
              <a:t>(same-fringe '((1 2 (3) () () 4)) 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             '(1 (((2 ((3) ))))))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</a:rPr>
              <a:t>#f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</a:rPr>
              <a:t>&gt; </a:t>
            </a:r>
            <a:r>
              <a:rPr lang="en-US" sz="2400" b="1">
                <a:latin typeface="Courier New" pitchFamily="49" charset="0"/>
              </a:rPr>
              <a:t>(same-fringe '((1 2 (3) () () 4)) 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             '(1 (((2 ((3) 4 5))))))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</a:rPr>
              <a:t>#f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</a:rPr>
              <a:t>&gt; </a:t>
            </a:r>
            <a:r>
              <a:rPr lang="en-US" sz="2400" b="1">
                <a:latin typeface="Courier New" pitchFamily="49" charset="0"/>
              </a:rPr>
              <a:t>(same-fringe '2 '3)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</a:rPr>
              <a:t>#f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</a:rPr>
              <a:t>&gt; </a:t>
            </a:r>
            <a:r>
              <a:rPr lang="en-US" sz="2400" b="1">
                <a:latin typeface="Courier New" pitchFamily="49" charset="0"/>
              </a:rPr>
              <a:t>(same-fringe '2 '2)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</a:rPr>
              <a:t>#t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011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838200"/>
            <a:ext cx="7772400" cy="1066800"/>
          </a:xfrm>
        </p:spPr>
        <p:txBody>
          <a:bodyPr/>
          <a:lstStyle/>
          <a:p>
            <a:r>
              <a:rPr lang="en-US" sz="4000"/>
              <a:t>A short, simple way to write same-fringe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438400"/>
            <a:ext cx="7315200" cy="4800600"/>
          </a:xfrm>
        </p:spPr>
        <p:txBody>
          <a:bodyPr/>
          <a:lstStyle/>
          <a:p>
            <a:r>
              <a:rPr lang="en-US" dirty="0"/>
              <a:t>How would you write it if you only had 1 minute to do it?</a:t>
            </a:r>
          </a:p>
        </p:txBody>
      </p:sp>
    </p:spTree>
    <p:extLst>
      <p:ext uri="{BB962C8B-B14F-4D97-AF65-F5344CB8AC3E}">
        <p14:creationId xmlns:p14="http://schemas.microsoft.com/office/powerpoint/2010/main" val="248551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838200"/>
            <a:ext cx="7772400" cy="1066800"/>
          </a:xfrm>
        </p:spPr>
        <p:txBody>
          <a:bodyPr/>
          <a:lstStyle/>
          <a:p>
            <a:r>
              <a:rPr lang="en-US" sz="4000"/>
              <a:t>A short, simple way to write same-fringe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438400"/>
            <a:ext cx="7315200" cy="4800600"/>
          </a:xfrm>
        </p:spPr>
        <p:txBody>
          <a:bodyPr/>
          <a:lstStyle/>
          <a:p>
            <a:r>
              <a:rPr lang="en-US" dirty="0"/>
              <a:t>How would you write it if you only had 1 minute to do it?</a:t>
            </a:r>
          </a:p>
          <a:p>
            <a:pPr>
              <a:buFontTx/>
              <a:buNone/>
            </a:pPr>
            <a:r>
              <a:rPr lang="en-US" b="1" dirty="0"/>
              <a:t>(define same-fringe</a:t>
            </a:r>
          </a:p>
          <a:p>
            <a:pPr>
              <a:buFontTx/>
              <a:buNone/>
            </a:pPr>
            <a:r>
              <a:rPr lang="en-US" b="1" dirty="0"/>
              <a:t>  (lambda (s1 s2)</a:t>
            </a:r>
          </a:p>
          <a:p>
            <a:pPr>
              <a:buFontTx/>
              <a:buNone/>
            </a:pPr>
            <a:r>
              <a:rPr lang="en-US" b="1" dirty="0"/>
              <a:t>    (equal? (flatten s1) (flatten s2))))</a:t>
            </a:r>
            <a:br>
              <a:rPr lang="en-US" b="1" dirty="0"/>
            </a:br>
            <a:endParaRPr lang="en-US" b="1" dirty="0"/>
          </a:p>
          <a:p>
            <a:pPr>
              <a:buFontTx/>
              <a:buNone/>
            </a:pPr>
            <a:r>
              <a:rPr lang="en-US" dirty="0"/>
              <a:t>Why doesn’t the story end here?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87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8566150" cy="1066800"/>
          </a:xfrm>
        </p:spPr>
        <p:txBody>
          <a:bodyPr/>
          <a:lstStyle/>
          <a:p>
            <a:r>
              <a:rPr lang="en-US" sz="4000" dirty="0"/>
              <a:t>A traditional approach to same-fringe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133600"/>
            <a:ext cx="7308850" cy="3362325"/>
          </a:xfrm>
        </p:spPr>
        <p:txBody>
          <a:bodyPr/>
          <a:lstStyle/>
          <a:p>
            <a:r>
              <a:rPr lang="en-US" dirty="0"/>
              <a:t>For each tree, create an </a:t>
            </a:r>
            <a:r>
              <a:rPr lang="en-US" dirty="0" err="1"/>
              <a:t>iterator</a:t>
            </a:r>
            <a:r>
              <a:rPr lang="en-US" dirty="0"/>
              <a:t> that gives each tree element “on-demand”</a:t>
            </a:r>
            <a:br>
              <a:rPr lang="en-US" dirty="0"/>
            </a:br>
            <a:endParaRPr lang="en-US" dirty="0"/>
          </a:p>
          <a:p>
            <a:pPr>
              <a:buFontTx/>
              <a:buNone/>
            </a:pPr>
            <a:r>
              <a:rPr lang="en-US" dirty="0"/>
              <a:t>   </a:t>
            </a:r>
            <a:r>
              <a:rPr lang="en-US" dirty="0" err="1"/>
              <a:t>Iterator</a:t>
            </a:r>
            <a:r>
              <a:rPr lang="en-US" dirty="0"/>
              <a:t> behavior is just like Java iterators, but in a functional language, we can make the interface simpler.</a:t>
            </a:r>
          </a:p>
        </p:txBody>
      </p:sp>
    </p:spTree>
    <p:extLst>
      <p:ext uri="{BB962C8B-B14F-4D97-AF65-F5344CB8AC3E}">
        <p14:creationId xmlns:p14="http://schemas.microsoft.com/office/powerpoint/2010/main" val="3852236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/>
              <a:t>Example of iterator behavior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4800600"/>
          </a:xfrm>
        </p:spPr>
        <p:txBody>
          <a:bodyPr/>
          <a:lstStyle/>
          <a:p>
            <a:pPr lvl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&gt; (define </a:t>
            </a:r>
            <a:r>
              <a:rPr lang="en-US" sz="2400" b="1" dirty="0" err="1">
                <a:latin typeface="Courier New" pitchFamily="49" charset="0"/>
              </a:rPr>
              <a:t>iter</a:t>
            </a:r>
            <a:r>
              <a:rPr lang="en-US" sz="2400" b="1" dirty="0">
                <a:latin typeface="Courier New" pitchFamily="49" charset="0"/>
              </a:rPr>
              <a:t> (make-</a:t>
            </a:r>
            <a:r>
              <a:rPr lang="en-US" sz="2400" b="1" dirty="0" err="1">
                <a:latin typeface="Courier New" pitchFamily="49" charset="0"/>
              </a:rPr>
              <a:t>slist</a:t>
            </a:r>
            <a:r>
              <a:rPr lang="en-US" sz="2400" b="1" dirty="0">
                <a:latin typeface="Courier New" pitchFamily="49" charset="0"/>
              </a:rPr>
              <a:t>-leaf-</a:t>
            </a:r>
            <a:r>
              <a:rPr lang="en-US" sz="2400" b="1" dirty="0" err="1">
                <a:latin typeface="Courier New" pitchFamily="49" charset="0"/>
              </a:rPr>
              <a:t>iterator</a:t>
            </a:r>
            <a:r>
              <a:rPr lang="en-US" sz="2400" b="1" dirty="0">
                <a:latin typeface="Courier New" pitchFamily="49" charset="0"/>
              </a:rPr>
              <a:t> 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                '(((1 (2) (()) (3 4))))))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&gt;</a:t>
            </a:r>
            <a:r>
              <a:rPr lang="en-US" sz="2400" b="1" dirty="0">
                <a:latin typeface="Courier New" pitchFamily="49" charset="0"/>
              </a:rPr>
              <a:t> (</a:t>
            </a:r>
            <a:r>
              <a:rPr lang="en-US" sz="2400" b="1" dirty="0" err="1">
                <a:latin typeface="Courier New" pitchFamily="49" charset="0"/>
              </a:rPr>
              <a:t>iter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1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&gt; 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</a:rPr>
              <a:t>iter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2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&gt;</a:t>
            </a:r>
            <a:r>
              <a:rPr lang="en-US" sz="2400" b="1" dirty="0">
                <a:latin typeface="Courier New" pitchFamily="49" charset="0"/>
              </a:rPr>
              <a:t> (</a:t>
            </a:r>
            <a:r>
              <a:rPr lang="en-US" sz="2400" b="1" dirty="0" err="1">
                <a:latin typeface="Courier New" pitchFamily="49" charset="0"/>
              </a:rPr>
              <a:t>iter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3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&gt;</a:t>
            </a:r>
            <a:r>
              <a:rPr lang="en-US" sz="2400" b="1" dirty="0">
                <a:latin typeface="Courier New" pitchFamily="49" charset="0"/>
              </a:rPr>
              <a:t> (</a:t>
            </a:r>
            <a:r>
              <a:rPr lang="en-US" sz="2400" b="1" dirty="0" err="1">
                <a:latin typeface="Courier New" pitchFamily="49" charset="0"/>
              </a:rPr>
              <a:t>iter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4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&gt;</a:t>
            </a:r>
            <a:r>
              <a:rPr lang="en-US" sz="2400" b="1" dirty="0">
                <a:latin typeface="Courier New" pitchFamily="49" charset="0"/>
              </a:rPr>
              <a:t> (</a:t>
            </a:r>
            <a:r>
              <a:rPr lang="en-US" sz="2400" b="1" dirty="0" err="1">
                <a:latin typeface="Courier New" pitchFamily="49" charset="0"/>
              </a:rPr>
              <a:t>iter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#f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&gt; 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</a:rPr>
              <a:t>iter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#f</a:t>
            </a:r>
          </a:p>
        </p:txBody>
      </p:sp>
    </p:spTree>
    <p:extLst>
      <p:ext uri="{BB962C8B-B14F-4D97-AF65-F5344CB8AC3E}">
        <p14:creationId xmlns:p14="http://schemas.microsoft.com/office/powerpoint/2010/main" val="3383363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Once we can make iterators, same-fringe is relatively easy.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209800"/>
            <a:ext cx="7696200" cy="3276600"/>
          </a:xfrm>
        </p:spPr>
        <p:txBody>
          <a:bodyPr/>
          <a:lstStyle/>
          <a:p>
            <a:r>
              <a:rPr lang="en-US" dirty="0"/>
              <a:t>Same-fringe first creates an </a:t>
            </a:r>
            <a:r>
              <a:rPr lang="en-US" dirty="0" err="1"/>
              <a:t>iterator</a:t>
            </a:r>
            <a:r>
              <a:rPr lang="en-US" dirty="0"/>
              <a:t> for each s-list.  It then repeatedly asks each </a:t>
            </a:r>
            <a:r>
              <a:rPr lang="en-US" dirty="0" err="1"/>
              <a:t>iterator</a:t>
            </a:r>
            <a:r>
              <a:rPr lang="en-US" dirty="0"/>
              <a:t> for the next leaf from its s-list, comparing the results, until a list runs out or the leaves are different.</a:t>
            </a:r>
          </a:p>
          <a:p>
            <a:r>
              <a:rPr lang="en-US" dirty="0"/>
              <a:t>Code on next slide.</a:t>
            </a:r>
          </a:p>
        </p:txBody>
      </p:sp>
    </p:spTree>
    <p:extLst>
      <p:ext uri="{BB962C8B-B14F-4D97-AF65-F5344CB8AC3E}">
        <p14:creationId xmlns:p14="http://schemas.microsoft.com/office/powerpoint/2010/main" val="742956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924800" cy="838200"/>
          </a:xfrm>
        </p:spPr>
        <p:txBody>
          <a:bodyPr/>
          <a:lstStyle/>
          <a:p>
            <a:r>
              <a:rPr lang="en-US"/>
              <a:t>same-fringe code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953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300" b="1" dirty="0">
                <a:latin typeface="Courier New" pitchFamily="49" charset="0"/>
              </a:rPr>
              <a:t>(define same-fringe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300" b="1" dirty="0">
                <a:latin typeface="Courier New" pitchFamily="49" charset="0"/>
              </a:rPr>
              <a:t>  (lambda (s1 s2)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300" b="1" dirty="0">
                <a:latin typeface="Courier New" pitchFamily="49" charset="0"/>
              </a:rPr>
              <a:t>    (let ([iter1 (make-</a:t>
            </a:r>
            <a:r>
              <a:rPr lang="en-US" sz="2300" b="1" dirty="0" err="1">
                <a:latin typeface="Courier New" pitchFamily="49" charset="0"/>
              </a:rPr>
              <a:t>slist</a:t>
            </a:r>
            <a:r>
              <a:rPr lang="en-US" sz="2300" b="1" dirty="0">
                <a:latin typeface="Courier New" pitchFamily="49" charset="0"/>
              </a:rPr>
              <a:t>-leaf-</a:t>
            </a:r>
            <a:r>
              <a:rPr lang="en-US" sz="2300" b="1" dirty="0" err="1">
                <a:latin typeface="Courier New" pitchFamily="49" charset="0"/>
              </a:rPr>
              <a:t>iterator</a:t>
            </a:r>
            <a:r>
              <a:rPr lang="en-US" sz="2300" b="1" dirty="0">
                <a:latin typeface="Courier New" pitchFamily="49" charset="0"/>
              </a:rPr>
              <a:t> s1)]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300" b="1" dirty="0">
                <a:latin typeface="Courier New" pitchFamily="49" charset="0"/>
              </a:rPr>
              <a:t>          [iter2 (make-</a:t>
            </a:r>
            <a:r>
              <a:rPr lang="en-US" sz="2300" b="1" dirty="0" err="1">
                <a:latin typeface="Courier New" pitchFamily="49" charset="0"/>
              </a:rPr>
              <a:t>slist</a:t>
            </a:r>
            <a:r>
              <a:rPr lang="en-US" sz="2300" b="1" dirty="0">
                <a:latin typeface="Courier New" pitchFamily="49" charset="0"/>
              </a:rPr>
              <a:t>-leaf-</a:t>
            </a:r>
            <a:r>
              <a:rPr lang="en-US" sz="2300" b="1" dirty="0" err="1">
                <a:latin typeface="Courier New" pitchFamily="49" charset="0"/>
              </a:rPr>
              <a:t>iterator</a:t>
            </a:r>
            <a:r>
              <a:rPr lang="en-US" sz="2300" b="1" dirty="0">
                <a:latin typeface="Courier New" pitchFamily="49" charset="0"/>
              </a:rPr>
              <a:t> s2)])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300" b="1" dirty="0">
                <a:latin typeface="Courier New" pitchFamily="49" charset="0"/>
              </a:rPr>
              <a:t>      (let loop 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300" b="1" dirty="0">
                <a:latin typeface="Courier New" pitchFamily="49" charset="0"/>
              </a:rPr>
              <a:t>        (let ([v1 (iter1)]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300" b="1" dirty="0">
                <a:latin typeface="Courier New" pitchFamily="49" charset="0"/>
              </a:rPr>
              <a:t>              [v2 (iter2)])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300" b="1" dirty="0">
                <a:latin typeface="Courier New" pitchFamily="49" charset="0"/>
              </a:rPr>
              <a:t>          (if v1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300" b="1" dirty="0">
                <a:latin typeface="Courier New" pitchFamily="49" charset="0"/>
              </a:rPr>
              <a:t>              (if (</a:t>
            </a:r>
            <a:r>
              <a:rPr lang="en-US" sz="2300" b="1" dirty="0" err="1">
                <a:latin typeface="Courier New" pitchFamily="49" charset="0"/>
              </a:rPr>
              <a:t>eq</a:t>
            </a:r>
            <a:r>
              <a:rPr lang="en-US" sz="2300" b="1" dirty="0">
                <a:latin typeface="Courier New" pitchFamily="49" charset="0"/>
              </a:rPr>
              <a:t>? v1 v2)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300" b="1" dirty="0">
                <a:latin typeface="Courier New" pitchFamily="49" charset="0"/>
              </a:rPr>
              <a:t>                  (loop)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300" b="1" dirty="0">
                <a:latin typeface="Courier New" pitchFamily="49" charset="0"/>
              </a:rPr>
              <a:t>                  #f)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300" b="1" dirty="0">
                <a:latin typeface="Courier New" pitchFamily="49" charset="0"/>
              </a:rPr>
              <a:t>              (not v2)))))))</a:t>
            </a:r>
          </a:p>
        </p:txBody>
      </p:sp>
    </p:spTree>
    <p:extLst>
      <p:ext uri="{BB962C8B-B14F-4D97-AF65-F5344CB8AC3E}">
        <p14:creationId xmlns:p14="http://schemas.microsoft.com/office/powerpoint/2010/main" val="1372370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the </a:t>
            </a:r>
            <a:r>
              <a:rPr lang="en-US" dirty="0" err="1"/>
              <a:t>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three slides review the ideas of the assignment in which you wrote make-</a:t>
            </a:r>
            <a:r>
              <a:rPr lang="en-US" dirty="0" err="1"/>
              <a:t>slist</a:t>
            </a:r>
            <a:r>
              <a:rPr lang="en-US" dirty="0"/>
              <a:t>-leaf-</a:t>
            </a:r>
            <a:r>
              <a:rPr lang="en-US" dirty="0" err="1"/>
              <a:t>iterator</a:t>
            </a:r>
            <a:r>
              <a:rPr lang="en-US" dirty="0"/>
              <a:t>.</a:t>
            </a:r>
          </a:p>
          <a:p>
            <a:r>
              <a:rPr lang="en-US" dirty="0"/>
              <a:t>They are for reference; we will not go over them in class</a:t>
            </a:r>
          </a:p>
        </p:txBody>
      </p:sp>
    </p:spTree>
    <p:extLst>
      <p:ext uri="{BB962C8B-B14F-4D97-AF65-F5344CB8AC3E}">
        <p14:creationId xmlns:p14="http://schemas.microsoft.com/office/powerpoint/2010/main" val="1013187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Some PL Concepts from 304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00200"/>
            <a:ext cx="42672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/>
              <a:t>bound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static (lexical) scope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lexical distance (a.k.a.lexical address)</a:t>
            </a:r>
            <a:endParaRPr lang="fr-FR" sz="2000"/>
          </a:p>
          <a:p>
            <a:pPr eaLnBrk="1" hangingPunct="1">
              <a:lnSpc>
                <a:spcPct val="90000"/>
              </a:lnSpc>
            </a:pPr>
            <a:r>
              <a:rPr lang="fr-FR" sz="2000"/>
              <a:t>environment</a:t>
            </a:r>
          </a:p>
          <a:p>
            <a:pPr eaLnBrk="1" hangingPunct="1">
              <a:lnSpc>
                <a:spcPct val="90000"/>
              </a:lnSpc>
            </a:pPr>
            <a:r>
              <a:rPr lang="fr-FR" sz="2000"/>
              <a:t>closure</a:t>
            </a:r>
          </a:p>
          <a:p>
            <a:pPr eaLnBrk="1" hangingPunct="1">
              <a:lnSpc>
                <a:spcPct val="90000"/>
              </a:lnSpc>
            </a:pPr>
            <a:r>
              <a:rPr lang="fr-FR" sz="2000"/>
              <a:t>abstract syntax vs. concrete syntax</a:t>
            </a:r>
            <a:endParaRPr lang="en-US" sz="2000"/>
          </a:p>
          <a:p>
            <a:pPr eaLnBrk="1" hangingPunct="1">
              <a:lnSpc>
                <a:spcPct val="90000"/>
              </a:lnSpc>
            </a:pPr>
            <a:r>
              <a:rPr lang="en-US" sz="2000"/>
              <a:t>parsing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functional programming (values of variables never change)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mutation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tail‑recursion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variant records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memoization</a:t>
            </a:r>
          </a:p>
          <a:p>
            <a:pPr eaLnBrk="1" hangingPunct="1">
              <a:lnSpc>
                <a:spcPct val="90000"/>
              </a:lnSpc>
            </a:pPr>
            <a:endParaRPr lang="en-US" sz="200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00200"/>
            <a:ext cx="44958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procedural abstraction (list-recur, </a:t>
            </a:r>
            <a:r>
              <a:rPr lang="en-US" sz="2000" dirty="0" err="1"/>
              <a:t>bt</a:t>
            </a:r>
            <a:r>
              <a:rPr lang="en-US" sz="2000" dirty="0"/>
              <a:t>-recur, </a:t>
            </a:r>
            <a:r>
              <a:rPr lang="en-US" sz="2000" dirty="0" err="1"/>
              <a:t>snlist</a:t>
            </a:r>
            <a:r>
              <a:rPr lang="en-US" sz="2000" dirty="0"/>
              <a:t>-recur, etc.)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parser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interpreter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recursive environment extension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escape procedure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Continuation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Continuation </a:t>
            </a:r>
            <a:r>
              <a:rPr lang="en-US" sz="2000" dirty="0" err="1"/>
              <a:t>datatype</a:t>
            </a: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Continuation-passing Style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Call/cc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Iterator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Engine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err="1"/>
              <a:t>Coroutine</a:t>
            </a: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Abstraction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Imperative form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5400675" cy="868363"/>
          </a:xfrm>
        </p:spPr>
        <p:txBody>
          <a:bodyPr/>
          <a:lstStyle/>
          <a:p>
            <a:r>
              <a:rPr lang="en-US" sz="3600"/>
              <a:t>Writing a preorder iterator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7630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It’s easy to write a complete preorder traversal recursively.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Not so easy to write an </a:t>
            </a:r>
            <a:r>
              <a:rPr lang="en-US" sz="2400" dirty="0" err="1"/>
              <a:t>iterator</a:t>
            </a:r>
            <a:r>
              <a:rPr lang="en-US" sz="2400" dirty="0"/>
              <a:t> recursively.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Why?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Soon, we’ll see that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call/cc</a:t>
            </a:r>
            <a:r>
              <a:rPr lang="en-US" sz="2400" dirty="0"/>
              <a:t> allows us write</a:t>
            </a:r>
            <a:br>
              <a:rPr lang="en-US" sz="2400" dirty="0"/>
            </a:br>
            <a:r>
              <a:rPr lang="en-US" sz="2400" dirty="0"/>
              <a:t>it simply and recursively.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How did we do the non-recursive </a:t>
            </a:r>
            <a:r>
              <a:rPr lang="en-US" sz="2400" dirty="0" err="1"/>
              <a:t>iterator</a:t>
            </a:r>
            <a:r>
              <a:rPr lang="en-US" sz="2400" dirty="0"/>
              <a:t> in CS 230?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We can use a stack to keep track of the parts of the tree not yet traversed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The algorithm that I use comes form the Weiss DS book Data Structures and Problem Solving With Java, 3</a:t>
            </a:r>
            <a:r>
              <a:rPr lang="en-US" baseline="30000" dirty="0"/>
              <a:t>rd</a:t>
            </a:r>
            <a:r>
              <a:rPr lang="en-US" dirty="0"/>
              <a:t> Edition, pages 621-622.</a:t>
            </a:r>
          </a:p>
        </p:txBody>
      </p:sp>
    </p:spTree>
    <p:extLst>
      <p:ext uri="{BB962C8B-B14F-4D97-AF65-F5344CB8AC3E}">
        <p14:creationId xmlns:p14="http://schemas.microsoft.com/office/powerpoint/2010/main" val="20164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696200" cy="304800"/>
          </a:xfrm>
        </p:spPr>
        <p:txBody>
          <a:bodyPr/>
          <a:lstStyle/>
          <a:p>
            <a:endParaRPr lang="en-US" sz="400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/>
          <a:lstStyle/>
          <a:p>
            <a:pPr>
              <a:spcBef>
                <a:spcPct val="10000"/>
              </a:spcBef>
              <a:buFontTx/>
              <a:buNone/>
            </a:pPr>
            <a:r>
              <a:rPr lang="en-US" sz="1600" b="1" dirty="0">
                <a:latin typeface="Courier New" pitchFamily="49" charset="0"/>
              </a:rPr>
              <a:t>(define make-</a:t>
            </a:r>
            <a:r>
              <a:rPr lang="en-US" sz="1600" b="1" dirty="0" err="1">
                <a:latin typeface="Courier New" pitchFamily="49" charset="0"/>
              </a:rPr>
              <a:t>slist</a:t>
            </a:r>
            <a:r>
              <a:rPr lang="en-US" sz="1600" b="1" dirty="0">
                <a:latin typeface="Courier New" pitchFamily="49" charset="0"/>
              </a:rPr>
              <a:t>-leaf-</a:t>
            </a:r>
            <a:r>
              <a:rPr lang="en-US" sz="1600" b="1" dirty="0" err="1">
                <a:latin typeface="Courier New" pitchFamily="49" charset="0"/>
              </a:rPr>
              <a:t>iterator</a:t>
            </a:r>
            <a:endParaRPr lang="en-US" sz="1600" b="1" dirty="0">
              <a:latin typeface="Courier New" pitchFamily="49" charset="0"/>
            </a:endParaRPr>
          </a:p>
          <a:p>
            <a:pPr>
              <a:spcBef>
                <a:spcPct val="10000"/>
              </a:spcBef>
              <a:buFontTx/>
              <a:buNone/>
            </a:pPr>
            <a:r>
              <a:rPr lang="en-US" sz="1600" b="1" dirty="0">
                <a:latin typeface="Courier New" pitchFamily="49" charset="0"/>
              </a:rPr>
              <a:t>  (lambda (</a:t>
            </a:r>
            <a:r>
              <a:rPr lang="en-US" sz="1600" b="1" dirty="0" err="1">
                <a:latin typeface="Courier New" pitchFamily="49" charset="0"/>
              </a:rPr>
              <a:t>slst</a:t>
            </a:r>
            <a:r>
              <a:rPr lang="en-US" sz="1600" b="1" dirty="0">
                <a:latin typeface="Courier New" pitchFamily="49" charset="0"/>
              </a:rPr>
              <a:t>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1600" b="1" dirty="0">
                <a:latin typeface="Courier New" pitchFamily="49" charset="0"/>
              </a:rPr>
              <a:t>    (let ([</a:t>
            </a:r>
            <a:r>
              <a:rPr lang="en-US" sz="1600" b="1" dirty="0" err="1">
                <a:latin typeface="Courier New" pitchFamily="49" charset="0"/>
              </a:rPr>
              <a:t>stk</a:t>
            </a:r>
            <a:r>
              <a:rPr lang="en-US" sz="1600" b="1" dirty="0">
                <a:latin typeface="Courier New" pitchFamily="49" charset="0"/>
              </a:rPr>
              <a:t> (make-stack)])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; Now define two local functions.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    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   </a:t>
            </a:r>
            <a:r>
              <a:rPr lang="en-US" sz="1600" b="1" dirty="0">
                <a:latin typeface="Courier New" pitchFamily="49" charset="0"/>
              </a:rPr>
              <a:t> (define find-initial-leaf</a:t>
            </a:r>
            <a:r>
              <a:rPr lang="en-US" sz="1600" dirty="0">
                <a:latin typeface="Courier New" pitchFamily="49" charset="0"/>
              </a:rPr>
              <a:t>   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; first go "left" as far as possible.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b="1" dirty="0">
                <a:latin typeface="Courier New" pitchFamily="49" charset="0"/>
              </a:rPr>
              <a:t>(lambda (</a:t>
            </a:r>
            <a:r>
              <a:rPr lang="en-US" sz="1600" b="1" dirty="0" err="1">
                <a:latin typeface="Courier New" pitchFamily="49" charset="0"/>
              </a:rPr>
              <a:t>slst</a:t>
            </a:r>
            <a:r>
              <a:rPr lang="en-US" sz="1600" b="1" dirty="0">
                <a:latin typeface="Courier New" pitchFamily="49" charset="0"/>
              </a:rPr>
              <a:t>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1600" b="1" dirty="0">
                <a:latin typeface="Courier New" pitchFamily="49" charset="0"/>
              </a:rPr>
              <a:t>          (</a:t>
            </a:r>
            <a:r>
              <a:rPr lang="en-US" sz="1600" b="1" dirty="0" err="1">
                <a:latin typeface="Courier New" pitchFamily="49" charset="0"/>
              </a:rPr>
              <a:t>cond</a:t>
            </a:r>
            <a:r>
              <a:rPr lang="en-US" sz="1600" b="1" dirty="0">
                <a:latin typeface="Courier New" pitchFamily="49" charset="0"/>
              </a:rPr>
              <a:t> [(pair? </a:t>
            </a:r>
            <a:r>
              <a:rPr lang="en-US" sz="1600" b="1" dirty="0" err="1">
                <a:latin typeface="Courier New" pitchFamily="49" charset="0"/>
              </a:rPr>
              <a:t>slst</a:t>
            </a:r>
            <a:r>
              <a:rPr lang="en-US" sz="1600" b="1" dirty="0">
                <a:latin typeface="Courier New" pitchFamily="49" charset="0"/>
              </a:rPr>
              <a:t>) (</a:t>
            </a:r>
            <a:r>
              <a:rPr lang="en-US" sz="1600" b="1" dirty="0" err="1">
                <a:latin typeface="Courier New" pitchFamily="49" charset="0"/>
              </a:rPr>
              <a:t>stk</a:t>
            </a:r>
            <a:r>
              <a:rPr lang="en-US" sz="1600" b="1" dirty="0">
                <a:latin typeface="Courier New" pitchFamily="49" charset="0"/>
              </a:rPr>
              <a:t> 'push (</a:t>
            </a:r>
            <a:r>
              <a:rPr lang="en-US" sz="1600" b="1" dirty="0" err="1">
                <a:latin typeface="Courier New" pitchFamily="49" charset="0"/>
              </a:rPr>
              <a:t>cdr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slst</a:t>
            </a:r>
            <a:r>
              <a:rPr lang="en-US" sz="1600" b="1" dirty="0">
                <a:latin typeface="Courier New" pitchFamily="49" charset="0"/>
              </a:rPr>
              <a:t>))</a:t>
            </a:r>
            <a:r>
              <a:rPr lang="en-US" sz="1600" dirty="0">
                <a:latin typeface="Courier New" pitchFamily="49" charset="0"/>
              </a:rPr>
              <a:t> 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; leave a trail.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               </a:t>
            </a:r>
            <a:r>
              <a:rPr lang="en-US" sz="1600" b="1" dirty="0">
                <a:latin typeface="Courier New" pitchFamily="49" charset="0"/>
              </a:rPr>
              <a:t>(find-initial-leaf (car </a:t>
            </a:r>
            <a:r>
              <a:rPr lang="en-US" sz="1600" b="1" dirty="0" err="1">
                <a:latin typeface="Courier New" pitchFamily="49" charset="0"/>
              </a:rPr>
              <a:t>slst</a:t>
            </a:r>
            <a:r>
              <a:rPr lang="en-US" sz="1600" b="1" dirty="0">
                <a:latin typeface="Courier New" pitchFamily="49" charset="0"/>
              </a:rPr>
              <a:t>))]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 </a:t>
            </a:r>
            <a:r>
              <a:rPr lang="en-US" sz="1600" b="1" dirty="0">
                <a:latin typeface="Courier New" pitchFamily="49" charset="0"/>
              </a:rPr>
              <a:t>[(null? </a:t>
            </a:r>
            <a:r>
              <a:rPr lang="en-US" sz="1600" b="1" dirty="0" err="1">
                <a:latin typeface="Courier New" pitchFamily="49" charset="0"/>
              </a:rPr>
              <a:t>slst</a:t>
            </a:r>
            <a:r>
              <a:rPr lang="en-US" sz="1600" b="1" dirty="0">
                <a:latin typeface="Courier New" pitchFamily="49" charset="0"/>
              </a:rPr>
              <a:t>) (find-next-leaf)]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; no non-empty leaf in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                                            ; "car branch";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                                            ;  so we try the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cdr.</a:t>
            </a:r>
            <a:endParaRPr lang="en-US" sz="1600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ct val="1000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 </a:t>
            </a:r>
            <a:r>
              <a:rPr lang="en-US" sz="1600" b="1" dirty="0">
                <a:latin typeface="Courier New" pitchFamily="49" charset="0"/>
              </a:rPr>
              <a:t>[else </a:t>
            </a:r>
            <a:r>
              <a:rPr lang="en-US" sz="1600" b="1" dirty="0" err="1">
                <a:latin typeface="Courier New" pitchFamily="49" charset="0"/>
              </a:rPr>
              <a:t>slst</a:t>
            </a:r>
            <a:r>
              <a:rPr lang="en-US" sz="1600" b="1" dirty="0">
                <a:latin typeface="Courier New" pitchFamily="49" charset="0"/>
              </a:rPr>
              <a:t>])))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    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b="1" dirty="0">
                <a:latin typeface="Courier New" pitchFamily="49" charset="0"/>
              </a:rPr>
              <a:t>(define find-next-leaf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; Go up a level, to the right,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     </a:t>
            </a:r>
            <a:r>
              <a:rPr lang="en-US" sz="1600" b="1" dirty="0">
                <a:latin typeface="Courier New" pitchFamily="49" charset="0"/>
              </a:rPr>
              <a:t> (lambda ()</a:t>
            </a:r>
            <a:r>
              <a:rPr lang="en-US" sz="1600" dirty="0">
                <a:latin typeface="Courier New" pitchFamily="49" charset="0"/>
              </a:rPr>
              <a:t>          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; and then as far left as possible.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</a:t>
            </a:r>
            <a:r>
              <a:rPr lang="en-US" sz="1600" b="1" dirty="0">
                <a:latin typeface="Courier New" pitchFamily="49" charset="0"/>
              </a:rPr>
              <a:t>(if (</a:t>
            </a:r>
            <a:r>
              <a:rPr lang="en-US" sz="1600" b="1" dirty="0" err="1">
                <a:latin typeface="Courier New" pitchFamily="49" charset="0"/>
              </a:rPr>
              <a:t>stk</a:t>
            </a:r>
            <a:r>
              <a:rPr lang="en-US" sz="1600" b="1" dirty="0">
                <a:latin typeface="Courier New" pitchFamily="49" charset="0"/>
              </a:rPr>
              <a:t> 'empty?)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</a:t>
            </a:r>
            <a:r>
              <a:rPr lang="en-US" sz="1600" b="1" dirty="0">
                <a:latin typeface="Courier New" pitchFamily="49" charset="0"/>
              </a:rPr>
              <a:t>#f </a:t>
            </a:r>
            <a:r>
              <a:rPr lang="en-US" sz="1600" dirty="0">
                <a:latin typeface="Courier New" pitchFamily="49" charset="0"/>
              </a:rPr>
              <a:t>         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; all leaves have already been visited.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</a:t>
            </a:r>
            <a:r>
              <a:rPr lang="en-US" sz="1600" b="1" dirty="0">
                <a:latin typeface="Courier New" pitchFamily="49" charset="0"/>
              </a:rPr>
              <a:t> (find-initial-leaf (</a:t>
            </a:r>
            <a:r>
              <a:rPr lang="en-US" sz="1600" b="1" dirty="0" err="1">
                <a:latin typeface="Courier New" pitchFamily="49" charset="0"/>
              </a:rPr>
              <a:t>stk</a:t>
            </a:r>
            <a:r>
              <a:rPr lang="en-US" sz="1600" b="1" dirty="0">
                <a:latin typeface="Courier New" pitchFamily="49" charset="0"/>
              </a:rPr>
              <a:t> 'pop)))))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    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b="1" dirty="0">
                <a:latin typeface="Courier New" pitchFamily="49" charset="0"/>
              </a:rPr>
              <a:t>(let ([current-element (find-initial-leaf </a:t>
            </a:r>
            <a:r>
              <a:rPr lang="en-US" sz="1600" b="1" dirty="0" err="1">
                <a:latin typeface="Courier New" pitchFamily="49" charset="0"/>
              </a:rPr>
              <a:t>slst</a:t>
            </a:r>
            <a:r>
              <a:rPr lang="en-US" sz="1600" b="1" dirty="0">
                <a:latin typeface="Courier New" pitchFamily="49" charset="0"/>
              </a:rPr>
              <a:t>)])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; This puts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                                                    ; stuff on stk.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     </a:t>
            </a:r>
            <a:r>
              <a:rPr lang="en-US" sz="1600" b="1" dirty="0">
                <a:latin typeface="Courier New" pitchFamily="49" charset="0"/>
              </a:rPr>
              <a:t> (lambda ()</a:t>
            </a: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; The actual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iterator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function that we'll return.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b="1" dirty="0">
                <a:latin typeface="Courier New" pitchFamily="49" charset="0"/>
              </a:rPr>
              <a:t> (let ([return-</a:t>
            </a:r>
            <a:r>
              <a:rPr lang="en-US" sz="1600" b="1" dirty="0" err="1">
                <a:latin typeface="Courier New" pitchFamily="49" charset="0"/>
              </a:rPr>
              <a:t>val</a:t>
            </a:r>
            <a:r>
              <a:rPr lang="en-US" sz="1600" b="1" dirty="0">
                <a:latin typeface="Courier New" pitchFamily="49" charset="0"/>
              </a:rPr>
              <a:t> current-element])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1600" b="1" dirty="0">
                <a:latin typeface="Courier New" pitchFamily="49" charset="0"/>
              </a:rPr>
              <a:t>            (set! current-element (find-next-leaf))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1600" b="1" dirty="0">
                <a:latin typeface="Courier New" pitchFamily="49" charset="0"/>
              </a:rPr>
              <a:t>            return-</a:t>
            </a:r>
            <a:r>
              <a:rPr lang="en-US" sz="1600" b="1" dirty="0" err="1">
                <a:latin typeface="Courier New" pitchFamily="49" charset="0"/>
              </a:rPr>
              <a:t>val</a:t>
            </a:r>
            <a:r>
              <a:rPr lang="en-US" sz="1600" b="1" dirty="0">
                <a:latin typeface="Courier New" pitchFamily="49" charset="0"/>
              </a:rPr>
              <a:t>))))))</a:t>
            </a:r>
          </a:p>
          <a:p>
            <a:pPr>
              <a:buFontTx/>
              <a:buNone/>
            </a:pPr>
            <a:endParaRPr lang="en-US" sz="16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0538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915400" cy="1143000"/>
          </a:xfrm>
        </p:spPr>
        <p:txBody>
          <a:bodyPr/>
          <a:lstStyle/>
          <a:p>
            <a:r>
              <a:rPr lang="en-US" sz="4000"/>
              <a:t>For completeness, </a:t>
            </a:r>
            <a:br>
              <a:rPr lang="en-US" sz="4000"/>
            </a:br>
            <a:r>
              <a:rPr lang="en-US" sz="4000"/>
              <a:t>I show the stack constructor 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09800"/>
            <a:ext cx="9359900" cy="442436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400" b="1">
                <a:latin typeface="Courier New" pitchFamily="49" charset="0"/>
              </a:rPr>
              <a:t>(define make-stack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400" b="1">
                <a:latin typeface="Courier New" pitchFamily="49" charset="0"/>
              </a:rPr>
              <a:t> (lambda ()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400" b="1">
                <a:latin typeface="Courier New" pitchFamily="49" charset="0"/>
              </a:rPr>
              <a:t>  (let ([stk '()])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400" b="1">
                <a:latin typeface="Courier New" pitchFamily="49" charset="0"/>
              </a:rPr>
              <a:t>   (lambda (msg  . args ) 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400" b="1">
                <a:latin typeface="Courier New" pitchFamily="49" charset="0"/>
              </a:rPr>
              <a:t>    (case msg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400" b="1">
                <a:latin typeface="Courier New" pitchFamily="49" charset="0"/>
              </a:rPr>
              <a:t>      [(empty?) (null? stk)]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400" b="1">
                <a:latin typeface="Courier New" pitchFamily="49" charset="0"/>
              </a:rPr>
              <a:t>      [(push)   (set! stk (cons (car args) 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400" b="1">
                <a:latin typeface="Courier New" pitchFamily="49" charset="0"/>
              </a:rPr>
              <a:t>                                stk))]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400" b="1">
                <a:latin typeface="Courier New" pitchFamily="49" charset="0"/>
              </a:rPr>
              <a:t>      [(pop)    (let ([top (car stk)])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400" b="1">
                <a:latin typeface="Courier New" pitchFamily="49" charset="0"/>
              </a:rPr>
              <a:t>                      (set! stk (cdr stk))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400" b="1">
                <a:latin typeface="Courier New" pitchFamily="49" charset="0"/>
              </a:rPr>
              <a:t>                      top)]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400" b="1">
                <a:latin typeface="Courier New" pitchFamily="49" charset="0"/>
              </a:rPr>
              <a:t>      [else (error 'stack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400" b="1">
                <a:latin typeface="Courier New" pitchFamily="49" charset="0"/>
              </a:rPr>
              <a:t>         "illegal message to stack object: ~a"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2400" b="1">
                <a:latin typeface="Courier New" pitchFamily="49" charset="0"/>
              </a:rPr>
              <a:t>         msg)])))))</a:t>
            </a:r>
          </a:p>
        </p:txBody>
      </p:sp>
    </p:spTree>
    <p:extLst>
      <p:ext uri="{BB962C8B-B14F-4D97-AF65-F5344CB8AC3E}">
        <p14:creationId xmlns:p14="http://schemas.microsoft.com/office/powerpoint/2010/main" val="7234008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Frank &amp; Ernest - May 19, 2010">
            <a:hlinkClick r:id="rId2" tooltip="Frank &amp; Ernest - May 19, 2010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2286000"/>
            <a:ext cx="9003319" cy="2743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854385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more natural approach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Coroutines.</a:t>
            </a:r>
          </a:p>
          <a:p>
            <a:pPr lvl="1"/>
            <a:r>
              <a:rPr lang="en-US"/>
              <a:t>In contrast to subroutines</a:t>
            </a:r>
          </a:p>
          <a:p>
            <a:r>
              <a:rPr lang="en-US"/>
              <a:t>Monopoly analogy.</a:t>
            </a:r>
          </a:p>
          <a:p>
            <a:r>
              <a:rPr lang="en-US"/>
              <a:t>No concurrency.</a:t>
            </a:r>
          </a:p>
        </p:txBody>
      </p:sp>
    </p:spTree>
    <p:extLst>
      <p:ext uri="{BB962C8B-B14F-4D97-AF65-F5344CB8AC3E}">
        <p14:creationId xmlns:p14="http://schemas.microsoft.com/office/powerpoint/2010/main" val="244619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1125538"/>
            <a:ext cx="7086600" cy="914400"/>
          </a:xfrm>
        </p:spPr>
        <p:txBody>
          <a:bodyPr/>
          <a:lstStyle/>
          <a:p>
            <a:r>
              <a:rPr lang="en-US" sz="4000"/>
              <a:t>Examples to illustrate coroutines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12988"/>
            <a:ext cx="8915400" cy="4876800"/>
          </a:xfrm>
        </p:spPr>
        <p:txBody>
          <a:bodyPr/>
          <a:lstStyle/>
          <a:p>
            <a:r>
              <a:rPr lang="en-US" dirty="0"/>
              <a:t>(make-</a:t>
            </a:r>
            <a:r>
              <a:rPr lang="en-US" dirty="0" err="1"/>
              <a:t>coroutine</a:t>
            </a:r>
            <a:r>
              <a:rPr lang="en-US" dirty="0"/>
              <a:t> receiver) creates a </a:t>
            </a:r>
            <a:r>
              <a:rPr lang="en-US" dirty="0" err="1"/>
              <a:t>coroutine</a:t>
            </a:r>
            <a:r>
              <a:rPr lang="en-US" dirty="0"/>
              <a:t> that executes the code in </a:t>
            </a:r>
            <a:r>
              <a:rPr lang="en-US" dirty="0">
                <a:latin typeface="Courier New" pitchFamily="49" charset="0"/>
              </a:rPr>
              <a:t>receiver.</a:t>
            </a:r>
          </a:p>
          <a:p>
            <a:r>
              <a:rPr lang="en-US" dirty="0">
                <a:latin typeface="Courier New" pitchFamily="49" charset="0"/>
              </a:rPr>
              <a:t>(resume </a:t>
            </a:r>
            <a:r>
              <a:rPr lang="en-US" dirty="0" err="1">
                <a:latin typeface="Courier New" pitchFamily="49" charset="0"/>
              </a:rPr>
              <a:t>cor</a:t>
            </a:r>
            <a:r>
              <a:rPr lang="en-US" dirty="0">
                <a:latin typeface="Courier New" pitchFamily="49" charset="0"/>
              </a:rPr>
              <a:t> value) </a:t>
            </a:r>
            <a:r>
              <a:rPr lang="en-US" dirty="0"/>
              <a:t>resumes the </a:t>
            </a:r>
            <a:r>
              <a:rPr lang="en-US" dirty="0" err="1">
                <a:latin typeface="Courier New" pitchFamily="49" charset="0"/>
              </a:rPr>
              <a:t>cor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/>
              <a:t>coroutine</a:t>
            </a:r>
            <a:r>
              <a:rPr lang="en-US" dirty="0"/>
              <a:t>.</a:t>
            </a:r>
          </a:p>
          <a:p>
            <a:pPr lvl="1">
              <a:buFontTx/>
              <a:buNone/>
            </a:pPr>
            <a:r>
              <a:rPr lang="en-US" dirty="0"/>
              <a:t>Examples are </a:t>
            </a:r>
            <a:r>
              <a:rPr lang="en-US"/>
              <a:t>in coroutines.ss</a:t>
            </a:r>
            <a:endParaRPr lang="en-US" dirty="0"/>
          </a:p>
          <a:p>
            <a:pPr lvl="1">
              <a:buFontTx/>
              <a:buNone/>
            </a:pPr>
            <a:r>
              <a:rPr lang="en-US" dirty="0"/>
              <a:t>Running the first example:</a:t>
            </a:r>
          </a:p>
          <a:p>
            <a:pPr lvl="1"/>
            <a:r>
              <a:rPr lang="en-US" dirty="0">
                <a:latin typeface="Courier New" pitchFamily="49" charset="0"/>
              </a:rPr>
              <a:t>&gt;</a:t>
            </a:r>
            <a:r>
              <a:rPr lang="en-US" b="1" dirty="0">
                <a:latin typeface="Courier New" pitchFamily="49" charset="0"/>
              </a:rPr>
              <a:t>(example)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</a:rPr>
              <a:t>1-a 33 2-a 34 1-b 35 2-b 36 1-c 37</a:t>
            </a:r>
          </a:p>
        </p:txBody>
      </p:sp>
    </p:spTree>
    <p:extLst>
      <p:ext uri="{BB962C8B-B14F-4D97-AF65-F5344CB8AC3E}">
        <p14:creationId xmlns:p14="http://schemas.microsoft.com/office/powerpoint/2010/main" val="33840209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4800"/>
            <a:ext cx="89154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</a:t>
            </a:r>
            <a:r>
              <a:rPr lang="en-US" sz="2200" b="1" dirty="0" err="1">
                <a:solidFill>
                  <a:srgbClr val="FF0000"/>
                </a:solidFill>
              </a:rPr>
              <a:t>Coroutine</a:t>
            </a:r>
            <a:r>
              <a:rPr lang="en-US" sz="2200" b="1" dirty="0">
                <a:solidFill>
                  <a:srgbClr val="FF0000"/>
                </a:solidFill>
              </a:rPr>
              <a:t> example  adapted from EoPL, first edition, Chapter 9</a:t>
            </a:r>
          </a:p>
          <a:p>
            <a:endParaRPr lang="en-US" dirty="0"/>
          </a:p>
          <a:p>
            <a:r>
              <a:rPr lang="en-US" dirty="0"/>
              <a:t>(define example </a:t>
            </a:r>
          </a:p>
          <a:p>
            <a:r>
              <a:rPr lang="en-US" dirty="0"/>
              <a:t>  (lambda ()</a:t>
            </a:r>
          </a:p>
          <a:p>
            <a:r>
              <a:rPr lang="en-US" dirty="0"/>
              <a:t>    (call/cc</a:t>
            </a:r>
          </a:p>
          <a:p>
            <a:r>
              <a:rPr lang="en-US" dirty="0"/>
              <a:t>     (lambda  (return-cont)</a:t>
            </a:r>
          </a:p>
          <a:p>
            <a:r>
              <a:rPr lang="en-US" dirty="0"/>
              <a:t>       (let ([co1 'undefined]</a:t>
            </a:r>
          </a:p>
          <a:p>
            <a:r>
              <a:rPr lang="en-US" dirty="0"/>
              <a:t>             [co2 'undefined])</a:t>
            </a:r>
          </a:p>
          <a:p>
            <a:r>
              <a:rPr lang="en-US" dirty="0"/>
              <a:t>         (set! co1 (make-</a:t>
            </a:r>
            <a:r>
              <a:rPr lang="en-US" dirty="0" err="1"/>
              <a:t>coroutine</a:t>
            </a:r>
            <a:endParaRPr lang="en-US" dirty="0"/>
          </a:p>
          <a:p>
            <a:r>
              <a:rPr lang="en-US" dirty="0"/>
              <a:t>                    (lambda (init-val1)</a:t>
            </a:r>
          </a:p>
          <a:p>
            <a:r>
              <a:rPr lang="en-US" dirty="0"/>
              <a:t>                      (display " 1-a ")</a:t>
            </a:r>
          </a:p>
          <a:p>
            <a:r>
              <a:rPr lang="en-US" dirty="0"/>
              <a:t>                      (display init-val1)</a:t>
            </a:r>
          </a:p>
          <a:p>
            <a:r>
              <a:rPr lang="en-US" dirty="0"/>
              <a:t>                      (set! init-val1</a:t>
            </a:r>
          </a:p>
          <a:p>
            <a:r>
              <a:rPr lang="en-US" dirty="0"/>
              <a:t>                            (resume co2 </a:t>
            </a:r>
            <a:br>
              <a:rPr lang="en-US" dirty="0"/>
            </a:br>
            <a:r>
              <a:rPr lang="en-US" dirty="0"/>
              <a:t>                                          (+ 1 init-val1)))</a:t>
            </a:r>
          </a:p>
          <a:p>
            <a:r>
              <a:rPr lang="en-US" dirty="0"/>
              <a:t>                      (display " 1-b ")</a:t>
            </a:r>
          </a:p>
          <a:p>
            <a:r>
              <a:rPr lang="en-US" dirty="0"/>
              <a:t>                      (display init-val1)</a:t>
            </a:r>
          </a:p>
          <a:p>
            <a:r>
              <a:rPr lang="en-US" dirty="0"/>
              <a:t>                      (set! init-val1</a:t>
            </a:r>
          </a:p>
          <a:p>
            <a:r>
              <a:rPr lang="en-US" dirty="0"/>
              <a:t>                            (resume co2 </a:t>
            </a:r>
            <a:br>
              <a:rPr lang="en-US" dirty="0"/>
            </a:br>
            <a:r>
              <a:rPr lang="en-US" dirty="0"/>
              <a:t>                                          (+ 1 init-val1)))</a:t>
            </a:r>
          </a:p>
          <a:p>
            <a:r>
              <a:rPr lang="en-US" dirty="0"/>
              <a:t>	        (display " 1-c ")</a:t>
            </a:r>
          </a:p>
          <a:p>
            <a:r>
              <a:rPr lang="en-US" dirty="0"/>
              <a:t>                      (return-cont init-val1))))</a:t>
            </a:r>
          </a:p>
          <a:p>
            <a:r>
              <a:rPr lang="en-US" dirty="0"/>
              <a:t>   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76800" y="838200"/>
            <a:ext cx="4419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(set! co2 (make-</a:t>
            </a:r>
            <a:r>
              <a:rPr lang="en-US" dirty="0" err="1"/>
              <a:t>coroutine</a:t>
            </a:r>
            <a:endParaRPr lang="en-US" dirty="0"/>
          </a:p>
          <a:p>
            <a:r>
              <a:rPr lang="en-US" dirty="0"/>
              <a:t>                    (lambda  (init-val2)</a:t>
            </a:r>
          </a:p>
          <a:p>
            <a:r>
              <a:rPr lang="en-US" dirty="0"/>
              <a:t>                      (display " 2-a ")</a:t>
            </a:r>
          </a:p>
          <a:p>
            <a:r>
              <a:rPr lang="en-US" dirty="0"/>
              <a:t>                      (display init-val2)</a:t>
            </a:r>
          </a:p>
          <a:p>
            <a:r>
              <a:rPr lang="en-US" dirty="0"/>
              <a:t>                      (set! init-val2</a:t>
            </a:r>
          </a:p>
          <a:p>
            <a:r>
              <a:rPr lang="en-US" dirty="0"/>
              <a:t>                            (resume co1 </a:t>
            </a:r>
            <a:br>
              <a:rPr lang="en-US" dirty="0"/>
            </a:br>
            <a:r>
              <a:rPr lang="en-US" dirty="0"/>
              <a:t>                                         (+ 1 init-val2)))</a:t>
            </a:r>
          </a:p>
          <a:p>
            <a:r>
              <a:rPr lang="en-US" dirty="0"/>
              <a:t>                      (display " 2-b ")</a:t>
            </a:r>
          </a:p>
          <a:p>
            <a:r>
              <a:rPr lang="en-US" dirty="0"/>
              <a:t>                      (display init-val2)</a:t>
            </a:r>
          </a:p>
          <a:p>
            <a:r>
              <a:rPr lang="en-US" dirty="0"/>
              <a:t>                      (set! init-val2</a:t>
            </a:r>
          </a:p>
          <a:p>
            <a:r>
              <a:rPr lang="en-US" dirty="0"/>
              <a:t>                            (resume co1</a:t>
            </a:r>
            <a:br>
              <a:rPr lang="en-US" dirty="0"/>
            </a:br>
            <a:r>
              <a:rPr lang="en-US" dirty="0"/>
              <a:t>                                         (+ 1 init-val2)))</a:t>
            </a:r>
          </a:p>
          <a:p>
            <a:r>
              <a:rPr lang="en-US" dirty="0"/>
              <a:t>	        (display " 2-c "))))</a:t>
            </a:r>
          </a:p>
          <a:p>
            <a:r>
              <a:rPr lang="en-US" dirty="0"/>
              <a:t>         (co1 33))))))</a:t>
            </a:r>
          </a:p>
          <a:p>
            <a:endParaRPr lang="en-US" dirty="0"/>
          </a:p>
          <a:p>
            <a:r>
              <a:rPr lang="en-US" dirty="0"/>
              <a:t>;; &gt;(example)</a:t>
            </a:r>
          </a:p>
          <a:p>
            <a:r>
              <a:rPr lang="en-US" dirty="0"/>
              <a:t>;;  1-a 33 2-a 34 1-b 35 2-b 36 1-c 37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287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b="1"/>
              <a:t>Coroutine Implementation</a:t>
            </a:r>
            <a:r>
              <a:rPr lang="en-US"/>
              <a:t> 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5486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900" b="1">
                <a:latin typeface="Courier New" pitchFamily="49" charset="0"/>
              </a:rPr>
              <a:t>(define resume 'resume-undefined)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1900" b="1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900" b="1">
                <a:latin typeface="Courier New" pitchFamily="49" charset="0"/>
              </a:rPr>
              <a:t>(define make-coroutine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900" b="1">
                <a:latin typeface="Courier New" pitchFamily="49" charset="0"/>
              </a:rPr>
              <a:t>  (lambda (body)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900" b="1">
                <a:latin typeface="Courier New" pitchFamily="49" charset="0"/>
              </a:rPr>
              <a:t>    (let ([local-continuation 'local-continuation-undefined])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900" b="1">
                <a:latin typeface="Courier New" pitchFamily="49" charset="0"/>
              </a:rPr>
              <a:t>      (letrec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900" b="1">
                <a:latin typeface="Courier New" pitchFamily="49" charset="0"/>
              </a:rPr>
              <a:t>          ([newcoroutine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900" b="1">
                <a:latin typeface="Courier New" pitchFamily="49" charset="0"/>
              </a:rPr>
              <a:t>            (lambda  (value) (local-continuation value))]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900" b="1">
                <a:latin typeface="Courier New" pitchFamily="49" charset="0"/>
              </a:rPr>
              <a:t>           [localresume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900" b="1">
                <a:latin typeface="Courier New" pitchFamily="49" charset="0"/>
              </a:rPr>
              <a:t>            (lambda  (continuation value)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900" b="1">
                <a:latin typeface="Courier New" pitchFamily="49" charset="0"/>
              </a:rPr>
              <a:t>              (let ([value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900" b="1">
                <a:latin typeface="Courier New" pitchFamily="49" charset="0"/>
              </a:rPr>
              <a:t>                      (call/cc (lambda (k)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900" b="1">
                <a:latin typeface="Courier New" pitchFamily="49" charset="0"/>
              </a:rPr>
              <a:t>                                 (set! local-continuation k)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900" b="1">
                <a:latin typeface="Courier New" pitchFamily="49" charset="0"/>
              </a:rPr>
              <a:t>                                 (continuation value)))])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900" b="1">
                <a:latin typeface="Courier New" pitchFamily="49" charset="0"/>
              </a:rPr>
              <a:t>                (set! resume localresume)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900" b="1">
                <a:latin typeface="Courier New" pitchFamily="49" charset="0"/>
              </a:rPr>
              <a:t>                value))])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900" b="1">
                <a:latin typeface="Courier New" pitchFamily="49" charset="0"/>
              </a:rPr>
              <a:t>        (call/cc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900" b="1">
                <a:latin typeface="Courier New" pitchFamily="49" charset="0"/>
              </a:rPr>
              <a:t>         (lambda (exit)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900" b="1">
                <a:latin typeface="Courier New" pitchFamily="49" charset="0"/>
              </a:rPr>
              <a:t>           (body (localresume exit newcoroutine))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900" b="1">
                <a:latin typeface="Courier New" pitchFamily="49" charset="0"/>
              </a:rPr>
              <a:t>           (error 'coroutine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900" b="1">
                <a:latin typeface="Courier New" pitchFamily="49" charset="0"/>
              </a:rPr>
              <a:t>                   "fell off end of coroutine")))))))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1752600" y="685800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You don’t need to understand all of the details</a:t>
            </a:r>
          </a:p>
        </p:txBody>
      </p:sp>
    </p:spTree>
    <p:extLst>
      <p:ext uri="{BB962C8B-B14F-4D97-AF65-F5344CB8AC3E}">
        <p14:creationId xmlns:p14="http://schemas.microsoft.com/office/powerpoint/2010/main" val="12044968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same-fringe </a:t>
            </a:r>
            <a:r>
              <a:rPr lang="en-US" i="1"/>
              <a:t>via </a:t>
            </a:r>
            <a:r>
              <a:rPr lang="en-US"/>
              <a:t>coroutines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895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0" y="248483"/>
            <a:ext cx="4343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(define make-</a:t>
            </a:r>
            <a:r>
              <a:rPr lang="en-US" dirty="0" err="1"/>
              <a:t>sf</a:t>
            </a:r>
            <a:r>
              <a:rPr lang="en-US" dirty="0"/>
              <a:t>-</a:t>
            </a:r>
            <a:r>
              <a:rPr lang="en-US" dirty="0" err="1"/>
              <a:t>coroutine</a:t>
            </a:r>
            <a:endParaRPr lang="en-US" dirty="0"/>
          </a:p>
          <a:p>
            <a:r>
              <a:rPr lang="en-US" dirty="0"/>
              <a:t>  (lambda (driver tree)</a:t>
            </a:r>
          </a:p>
          <a:p>
            <a:r>
              <a:rPr lang="en-US" dirty="0"/>
              <a:t>    (make-</a:t>
            </a:r>
            <a:r>
              <a:rPr lang="en-US" dirty="0" err="1"/>
              <a:t>coroutine</a:t>
            </a:r>
            <a:endParaRPr lang="en-US" dirty="0"/>
          </a:p>
          <a:p>
            <a:r>
              <a:rPr lang="en-US" dirty="0"/>
              <a:t>     (lambda (init-value)</a:t>
            </a:r>
          </a:p>
          <a:p>
            <a:r>
              <a:rPr lang="en-US" dirty="0"/>
              <a:t>       (letrec ([traverse</a:t>
            </a:r>
          </a:p>
          <a:p>
            <a:r>
              <a:rPr lang="en-US" dirty="0"/>
              <a:t>                 (lambda (tree)</a:t>
            </a:r>
          </a:p>
          <a:p>
            <a:r>
              <a:rPr lang="en-US" dirty="0"/>
              <a:t>                   (if (pair? tree)</a:t>
            </a:r>
          </a:p>
          <a:p>
            <a:r>
              <a:rPr lang="en-US" dirty="0"/>
              <a:t>                       (begin</a:t>
            </a:r>
          </a:p>
          <a:p>
            <a:r>
              <a:rPr lang="en-US" dirty="0"/>
              <a:t>                          (traverse (car tree))</a:t>
            </a:r>
          </a:p>
          <a:p>
            <a:r>
              <a:rPr lang="en-US" dirty="0"/>
              <a:t>                          (if (pair? (</a:t>
            </a:r>
            <a:r>
              <a:rPr lang="en-US" dirty="0" err="1"/>
              <a:t>cdr</a:t>
            </a:r>
            <a:r>
              <a:rPr lang="en-US" dirty="0"/>
              <a:t> tree))</a:t>
            </a:r>
          </a:p>
          <a:p>
            <a:r>
              <a:rPr lang="en-US" dirty="0"/>
              <a:t>                              (traverse (</a:t>
            </a:r>
            <a:r>
              <a:rPr lang="en-US" dirty="0" err="1"/>
              <a:t>cdr</a:t>
            </a:r>
            <a:r>
              <a:rPr lang="en-US" dirty="0"/>
              <a:t> tree))))</a:t>
            </a:r>
          </a:p>
          <a:p>
            <a:r>
              <a:rPr lang="en-US" dirty="0"/>
              <a:t>                       (resume driver tree)))])</a:t>
            </a:r>
          </a:p>
          <a:p>
            <a:r>
              <a:rPr lang="en-US" dirty="0"/>
              <a:t>           (traverse tree)</a:t>
            </a:r>
          </a:p>
          <a:p>
            <a:r>
              <a:rPr lang="en-US" dirty="0"/>
              <a:t>           (resume driver #f))))))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52400"/>
            <a:ext cx="5334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(define same-fringe</a:t>
            </a:r>
          </a:p>
          <a:p>
            <a:r>
              <a:rPr lang="en-US" dirty="0"/>
              <a:t>  (lambda (tree1 tree2)</a:t>
            </a:r>
          </a:p>
          <a:p>
            <a:r>
              <a:rPr lang="en-US" dirty="0"/>
              <a:t>    (call/cc</a:t>
            </a:r>
          </a:p>
          <a:p>
            <a:r>
              <a:rPr lang="en-US" dirty="0"/>
              <a:t>     (lambda (return-cont)</a:t>
            </a:r>
          </a:p>
          <a:p>
            <a:r>
              <a:rPr lang="en-US" dirty="0"/>
              <a:t>       (let ([co1 '()] [co2 '()] [driver '()])</a:t>
            </a:r>
          </a:p>
          <a:p>
            <a:r>
              <a:rPr lang="en-US" dirty="0"/>
              <a:t>         (set! driver</a:t>
            </a:r>
          </a:p>
          <a:p>
            <a:r>
              <a:rPr lang="en-US" dirty="0"/>
              <a:t>               (make-</a:t>
            </a:r>
            <a:r>
              <a:rPr lang="en-US" dirty="0" err="1"/>
              <a:t>coroutine</a:t>
            </a:r>
            <a:endParaRPr lang="en-US" dirty="0"/>
          </a:p>
          <a:p>
            <a:r>
              <a:rPr lang="en-US" dirty="0"/>
              <a:t>                (lambda (init-value)</a:t>
            </a:r>
          </a:p>
          <a:p>
            <a:r>
              <a:rPr lang="en-US" dirty="0"/>
              <a:t>                  (let loop ()</a:t>
            </a:r>
          </a:p>
          <a:p>
            <a:r>
              <a:rPr lang="en-US" dirty="0"/>
              <a:t>                    (let ([leaf1 (resume co1 </a:t>
            </a:r>
            <a:br>
              <a:rPr lang="en-US" dirty="0"/>
            </a:br>
            <a:r>
              <a:rPr lang="en-US" dirty="0"/>
              <a:t>                                                   '</a:t>
            </a:r>
            <a:r>
              <a:rPr lang="en-US" dirty="0" err="1"/>
              <a:t>whocares</a:t>
            </a:r>
            <a:r>
              <a:rPr lang="en-US" dirty="0"/>
              <a:t>)]</a:t>
            </a:r>
          </a:p>
          <a:p>
            <a:r>
              <a:rPr lang="en-US" dirty="0"/>
              <a:t>                          [leaf2 (resume co2 </a:t>
            </a:r>
          </a:p>
          <a:p>
            <a:r>
              <a:rPr lang="en-US" dirty="0"/>
              <a:t>                                                   'whocare2)])</a:t>
            </a:r>
          </a:p>
          <a:p>
            <a:r>
              <a:rPr lang="en-US" dirty="0"/>
              <a:t>                      (if (equal? leaf1 leaf2)</a:t>
            </a:r>
          </a:p>
          <a:p>
            <a:r>
              <a:rPr lang="en-US" dirty="0"/>
              <a:t>                          (if (</a:t>
            </a:r>
            <a:r>
              <a:rPr lang="en-US" dirty="0" err="1"/>
              <a:t>eq</a:t>
            </a:r>
            <a:r>
              <a:rPr lang="en-US" dirty="0"/>
              <a:t>? leaf1 #f) </a:t>
            </a:r>
            <a:br>
              <a:rPr lang="en-US" dirty="0"/>
            </a:br>
            <a:r>
              <a:rPr lang="en-US" dirty="0"/>
              <a:t>                              (return-cont #t) </a:t>
            </a:r>
          </a:p>
          <a:p>
            <a:r>
              <a:rPr lang="en-US" dirty="0"/>
              <a:t>                              (loop))</a:t>
            </a:r>
          </a:p>
          <a:p>
            <a:r>
              <a:rPr lang="en-US" dirty="0"/>
              <a:t>                          (return-cont #f)))))))</a:t>
            </a:r>
          </a:p>
          <a:p>
            <a:r>
              <a:rPr lang="en-US" dirty="0"/>
              <a:t>         (set! co1 (make-</a:t>
            </a:r>
            <a:r>
              <a:rPr lang="en-US" dirty="0" err="1"/>
              <a:t>sf</a:t>
            </a:r>
            <a:r>
              <a:rPr lang="en-US" dirty="0"/>
              <a:t>-</a:t>
            </a:r>
            <a:r>
              <a:rPr lang="en-US" dirty="0" err="1"/>
              <a:t>coroutine</a:t>
            </a:r>
            <a:r>
              <a:rPr lang="en-US" dirty="0"/>
              <a:t> driver tree1))</a:t>
            </a:r>
          </a:p>
          <a:p>
            <a:r>
              <a:rPr lang="en-US" dirty="0"/>
              <a:t>         (set! co2 (make-</a:t>
            </a:r>
            <a:r>
              <a:rPr lang="en-US" dirty="0" err="1"/>
              <a:t>sf</a:t>
            </a:r>
            <a:r>
              <a:rPr lang="en-US" dirty="0"/>
              <a:t>-</a:t>
            </a:r>
            <a:r>
              <a:rPr lang="en-US" dirty="0" err="1"/>
              <a:t>coroutine</a:t>
            </a:r>
            <a:r>
              <a:rPr lang="en-US" dirty="0"/>
              <a:t> driver tree2))</a:t>
            </a:r>
          </a:p>
          <a:p>
            <a:r>
              <a:rPr lang="en-US" dirty="0"/>
              <a:t>         (driver '</a:t>
            </a:r>
            <a:r>
              <a:rPr lang="en-US" dirty="0" err="1"/>
              <a:t>Whatsittoya</a:t>
            </a:r>
            <a:r>
              <a:rPr lang="en-US" dirty="0"/>
              <a:t>?))))))</a:t>
            </a:r>
          </a:p>
        </p:txBody>
      </p:sp>
    </p:spTree>
    <p:extLst>
      <p:ext uri="{BB962C8B-B14F-4D97-AF65-F5344CB8AC3E}">
        <p14:creationId xmlns:p14="http://schemas.microsoft.com/office/powerpoint/2010/main" val="110952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6A943-7B70-426B-8A65-B17645CA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“ref params” part of A17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9B99E-099D-4C78-B124-DFE6C87E2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 your eyes only. Here and now.</a:t>
            </a:r>
          </a:p>
          <a:p>
            <a:r>
              <a:rPr lang="en-US" sz="2800" dirty="0"/>
              <a:t>Photographing these slides will be considered Academic Misconduct</a:t>
            </a:r>
          </a:p>
          <a:p>
            <a:r>
              <a:rPr lang="en-US" sz="2800" dirty="0"/>
              <a:t>This works for the “cell” representation of references.  It’s slightly more complex for ribcage  representation without cells.</a:t>
            </a:r>
          </a:p>
          <a:p>
            <a:r>
              <a:rPr lang="en-US" sz="2800" dirty="0"/>
              <a:t>Modify </a:t>
            </a:r>
            <a:r>
              <a:rPr lang="en-US" sz="2800" b="1" dirty="0"/>
              <a:t>extend-env</a:t>
            </a:r>
            <a:r>
              <a:rPr lang="en-US" sz="2800" dirty="0"/>
              <a:t> so that its second argument is a list of cells containing the values</a:t>
            </a:r>
          </a:p>
        </p:txBody>
      </p:sp>
    </p:spTree>
    <p:extLst>
      <p:ext uri="{BB962C8B-B14F-4D97-AF65-F5344CB8AC3E}">
        <p14:creationId xmlns:p14="http://schemas.microsoft.com/office/powerpoint/2010/main" val="271550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8D5F7-052A-400E-800B-6D599061E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6042"/>
            <a:ext cx="9144000" cy="5287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(let ([a 3]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[b 4]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[rotate (lambda (x (ref y) (ref z)) 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(let ([temp x])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(set! x y)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(set! y z)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(set! z temp)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(list x y z)))])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(let ([result (rotate a b (+ a b))])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(list a b result)))</a:t>
            </a:r>
          </a:p>
          <a:p>
            <a:pPr marL="0" indent="0">
              <a:buNone/>
            </a:pP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700" b="1" dirty="0">
                <a:solidFill>
                  <a:srgbClr val="FF0000"/>
                </a:solidFill>
                <a:cs typeface="Courier New" panose="02070309020205020404" pitchFamily="49" charset="0"/>
              </a:rPr>
              <a:t>What interpreter changes are needed before we call </a:t>
            </a:r>
            <a:r>
              <a:rPr lang="en-US" sz="2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apply-proc</a:t>
            </a:r>
            <a:r>
              <a:rPr lang="en-US" sz="2700" b="1" dirty="0">
                <a:solidFill>
                  <a:srgbClr val="FF0000"/>
                </a:solidFill>
                <a:cs typeface="Courier New" panose="02070309020205020404" pitchFamily="49" charset="0"/>
              </a:rPr>
              <a:t>?  </a:t>
            </a:r>
            <a:r>
              <a:rPr lang="en-US" sz="2000" b="1" dirty="0">
                <a:solidFill>
                  <a:schemeClr val="accent1">
                    <a:lumMod val="10000"/>
                  </a:schemeClr>
                </a:solidFill>
                <a:cs typeface="Courier New" panose="02070309020205020404" pitchFamily="49" charset="0"/>
              </a:rPr>
              <a:t>Mainly a change to eval-</a:t>
            </a:r>
            <a:r>
              <a:rPr lang="en-US" sz="2000" b="1" dirty="0" err="1">
                <a:solidFill>
                  <a:schemeClr val="accent1">
                    <a:lumMod val="10000"/>
                  </a:schemeClr>
                </a:solidFill>
                <a:cs typeface="Courier New" panose="02070309020205020404" pitchFamily="49" charset="0"/>
              </a:rPr>
              <a:t>rands</a:t>
            </a:r>
            <a:r>
              <a:rPr lang="en-US" sz="2000" b="1" dirty="0">
                <a:solidFill>
                  <a:schemeClr val="accent1">
                    <a:lumMod val="10000"/>
                  </a:schemeClr>
                </a:solidFill>
                <a:cs typeface="Courier New" panose="02070309020205020404" pitchFamily="49" charset="0"/>
              </a:rPr>
              <a:t>: return list of cells.</a:t>
            </a:r>
          </a:p>
          <a:p>
            <a:pPr marL="0" indent="0">
              <a:buNone/>
            </a:pPr>
            <a:r>
              <a:rPr lang="en-US" sz="2700" b="1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What interpreter changes are needed in the </a:t>
            </a:r>
            <a:r>
              <a:rPr lang="en-US" sz="27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apply-proc</a:t>
            </a:r>
            <a:r>
              <a:rPr lang="en-US" sz="2700" b="1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 closure case?  </a:t>
            </a:r>
            <a:r>
              <a:rPr lang="en-US" sz="2000" b="1" dirty="0">
                <a:solidFill>
                  <a:schemeClr val="accent1">
                    <a:lumMod val="10000"/>
                  </a:schemeClr>
                </a:solidFill>
                <a:cs typeface="Courier New" panose="02070309020205020404" pitchFamily="49" charset="0"/>
              </a:rPr>
              <a:t>If it’s not a ref param, put the corresponding argument value in a </a:t>
            </a:r>
            <a:r>
              <a:rPr lang="en-US" sz="2000" b="1" i="1" dirty="0">
                <a:solidFill>
                  <a:schemeClr val="accent1">
                    <a:lumMod val="10000"/>
                  </a:schemeClr>
                </a:solidFill>
                <a:cs typeface="Courier New" panose="02070309020205020404" pitchFamily="49" charset="0"/>
              </a:rPr>
              <a:t>new</a:t>
            </a:r>
            <a:r>
              <a:rPr lang="en-US" sz="2000" b="1" dirty="0">
                <a:solidFill>
                  <a:schemeClr val="accent1">
                    <a:lumMod val="10000"/>
                  </a:schemeClr>
                </a:solidFill>
                <a:cs typeface="Courier New" panose="02070309020205020404" pitchFamily="49" charset="0"/>
              </a:rPr>
              <a:t> cell.</a:t>
            </a:r>
            <a:endParaRPr lang="en-US" sz="2700" b="1" dirty="0">
              <a:solidFill>
                <a:schemeClr val="accent1">
                  <a:lumMod val="10000"/>
                </a:schemeClr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88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CA43-7B34-4C9D-9022-A3CC24F2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E55E9-A094-4481-AF2F-37228EDF8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6CC2E6-A23F-4351-B76D-1BFA14BCC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0"/>
            <a:ext cx="8610600" cy="68378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76C21C-AD0F-4059-88A0-ACBF9E8FB801}"/>
              </a:ext>
            </a:extLst>
          </p:cNvPr>
          <p:cNvSpPr txBox="1"/>
          <p:nvPr/>
        </p:nvSpPr>
        <p:spPr>
          <a:xfrm>
            <a:off x="4953000" y="5212140"/>
            <a:ext cx="350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Do not share this info with others.  You can come to my office to see it again if you wish.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15EDAE-9D09-4BE8-8731-BFC9EDF9895C}"/>
              </a:ext>
            </a:extLst>
          </p:cNvPr>
          <p:cNvSpPr txBox="1"/>
          <p:nvPr/>
        </p:nvSpPr>
        <p:spPr>
          <a:xfrm>
            <a:off x="5715000" y="1151619"/>
            <a:ext cx="2971800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(define extend-env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(lambda (vars cells env)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(extended-env-record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vars cells env)))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627244-9332-43B2-B08E-9F4451E8E7CC}"/>
              </a:ext>
            </a:extLst>
          </p:cNvPr>
          <p:cNvSpPr/>
          <p:nvPr/>
        </p:nvSpPr>
        <p:spPr>
          <a:xfrm>
            <a:off x="1219200" y="762000"/>
            <a:ext cx="4572000" cy="655638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60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086600" cy="762000"/>
          </a:xfrm>
        </p:spPr>
        <p:txBody>
          <a:bodyPr/>
          <a:lstStyle/>
          <a:p>
            <a:r>
              <a:rPr lang="en-US" dirty="0"/>
              <a:t>Engine intro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8915400" cy="5257800"/>
          </a:xfrm>
        </p:spPr>
        <p:txBody>
          <a:bodyPr/>
          <a:lstStyle/>
          <a:p>
            <a:r>
              <a:rPr lang="en-US" dirty="0"/>
              <a:t>See the engine-intro.ss file</a:t>
            </a:r>
          </a:p>
          <a:p>
            <a:r>
              <a:rPr lang="en-US" b="1" dirty="0"/>
              <a:t>Engines</a:t>
            </a:r>
            <a:r>
              <a:rPr lang="en-US" dirty="0"/>
              <a:t> abstract </a:t>
            </a:r>
            <a:r>
              <a:rPr lang="en-US" b="1" dirty="0">
                <a:solidFill>
                  <a:srgbClr val="FF3300"/>
                </a:solidFill>
              </a:rPr>
              <a:t>timed pre-emption</a:t>
            </a:r>
            <a:r>
              <a:rPr lang="en-US" dirty="0"/>
              <a:t>. </a:t>
            </a:r>
          </a:p>
          <a:p>
            <a:r>
              <a:rPr lang="en-US" dirty="0"/>
              <a:t>Introduced to Scheme by Haynes and Friedman </a:t>
            </a:r>
          </a:p>
          <a:p>
            <a:pPr lvl="1"/>
            <a:r>
              <a:rPr lang="en-US" dirty="0"/>
              <a:t>A simpler implementation by Dybvig and Hieb is built into </a:t>
            </a:r>
            <a:r>
              <a:rPr lang="en-US" i="1" dirty="0"/>
              <a:t>Chez</a:t>
            </a:r>
            <a:r>
              <a:rPr lang="en-US" dirty="0"/>
              <a:t> Scheme.</a:t>
            </a:r>
          </a:p>
          <a:p>
            <a:pPr lvl="2"/>
            <a:r>
              <a:rPr lang="en-US" dirty="0"/>
              <a:t>engines do not have to be Scheme built-ins, but can be  built on top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call/cc</a:t>
            </a:r>
            <a:r>
              <a:rPr lang="en-US" dirty="0"/>
              <a:t>.</a:t>
            </a:r>
          </a:p>
          <a:p>
            <a:pPr lvl="3"/>
            <a:r>
              <a:rPr lang="en-US" dirty="0"/>
              <a:t> Documented in TSPL.  You should be able to use that code to make engines work in other Scheme environments.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engines work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Courier New" pitchFamily="49" charset="0"/>
              </a:rPr>
              <a:t>(make-engine thunk)</a:t>
            </a:r>
            <a:r>
              <a:rPr lang="en-US" dirty="0"/>
              <a:t> creates an engine that will, when applied to  three arguments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activate a timer-interrupt mechanism and then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evaluate the body of </a:t>
            </a:r>
            <a:r>
              <a:rPr lang="en-US" dirty="0">
                <a:latin typeface="Courier New" pitchFamily="49" charset="0"/>
              </a:rPr>
              <a:t>thunk</a:t>
            </a:r>
            <a:r>
              <a:rPr lang="en-US" dirty="0"/>
              <a:t>.  </a:t>
            </a:r>
          </a:p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i="1" dirty="0"/>
              <a:t>thunk</a:t>
            </a:r>
            <a:r>
              <a:rPr lang="en-US" dirty="0"/>
              <a:t> is simply a procedure that takes no arguments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947738" y="0"/>
            <a:ext cx="5737225" cy="930275"/>
          </a:xfrm>
        </p:spPr>
        <p:txBody>
          <a:bodyPr/>
          <a:lstStyle/>
          <a:p>
            <a:r>
              <a:rPr lang="en-US" sz="4000" dirty="0"/>
              <a:t>How Engines work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890905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The three arguments passed  to an engine are: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ticks:</a:t>
            </a:r>
            <a:r>
              <a:rPr lang="en-US" sz="2800" dirty="0"/>
              <a:t>   a positive integer specifying the amount of "fuel" given to the engine.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complete:</a:t>
            </a:r>
            <a:r>
              <a:rPr lang="en-US" sz="2800" dirty="0"/>
              <a:t>  a procedure that specifies what to do if the evaluation of </a:t>
            </a:r>
            <a:r>
              <a:rPr lang="en-US" sz="2800" dirty="0">
                <a:latin typeface="Courier New" pitchFamily="49" charset="0"/>
              </a:rPr>
              <a:t>thunk</a:t>
            </a:r>
            <a:r>
              <a:rPr lang="en-US" sz="2800" dirty="0"/>
              <a:t> finishes before the fuel expires. 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pitchFamily="49" charset="0"/>
              </a:rPr>
              <a:t>complete</a:t>
            </a:r>
            <a:r>
              <a:rPr lang="en-US" dirty="0"/>
              <a:t> is a procedure of two arguments: amount of fuel "left over" and the result of the computation.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expire:</a:t>
            </a:r>
            <a:r>
              <a:rPr lang="en-US" sz="2800" dirty="0"/>
              <a:t>  a one-argument procedure to be executed if the computation runs out of fuel before it completes. 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argument that will be passed to </a:t>
            </a:r>
            <a:r>
              <a:rPr lang="en-US" dirty="0">
                <a:latin typeface="Courier New" pitchFamily="49" charset="0"/>
              </a:rPr>
              <a:t>expire</a:t>
            </a:r>
            <a:r>
              <a:rPr lang="en-US" dirty="0"/>
              <a:t> is a new engine that can finish the computation from where it left off.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3860</TotalTime>
  <Words>3028</Words>
  <Application>Microsoft Office PowerPoint</Application>
  <PresentationFormat>On-screen Show (4:3)</PresentationFormat>
  <Paragraphs>488</Paragraphs>
  <Slides>39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Consolas</vt:lpstr>
      <vt:lpstr>Courier New</vt:lpstr>
      <vt:lpstr>Wingdings</vt:lpstr>
      <vt:lpstr>Default Design</vt:lpstr>
      <vt:lpstr>CSSE 304   Day 36 </vt:lpstr>
      <vt:lpstr>Some PL Concepts from 304 </vt:lpstr>
      <vt:lpstr>Some PL Concepts from 304 </vt:lpstr>
      <vt:lpstr>Solution to “ref params” part of A17</vt:lpstr>
      <vt:lpstr>PowerPoint Presentation</vt:lpstr>
      <vt:lpstr>PowerPoint Presentation</vt:lpstr>
      <vt:lpstr>Engine intro</vt:lpstr>
      <vt:lpstr>How engines work</vt:lpstr>
      <vt:lpstr>How Engines work</vt:lpstr>
      <vt:lpstr>Example</vt:lpstr>
      <vt:lpstr>Interlude</vt:lpstr>
      <vt:lpstr>round robin example</vt:lpstr>
      <vt:lpstr>round robin example</vt:lpstr>
      <vt:lpstr>A more complex example</vt:lpstr>
      <vt:lpstr>PowerPoint Presentation</vt:lpstr>
      <vt:lpstr>PowerPoint Presentation</vt:lpstr>
      <vt:lpstr>PowerPoint Presentation</vt:lpstr>
      <vt:lpstr>PowerPoint Presentation</vt:lpstr>
      <vt:lpstr>COroutines</vt:lpstr>
      <vt:lpstr>A reference</vt:lpstr>
      <vt:lpstr>Same-fringe problem</vt:lpstr>
      <vt:lpstr>same-fringe examples</vt:lpstr>
      <vt:lpstr>A short, simple way to write same-fringe</vt:lpstr>
      <vt:lpstr>A short, simple way to write same-fringe</vt:lpstr>
      <vt:lpstr>A traditional approach to same-fringe</vt:lpstr>
      <vt:lpstr>Example of iterator behavior</vt:lpstr>
      <vt:lpstr>Once we can make iterators, same-fringe is relatively easy.</vt:lpstr>
      <vt:lpstr>same-fringe code</vt:lpstr>
      <vt:lpstr>Writing the iterator</vt:lpstr>
      <vt:lpstr>Writing a preorder iterator</vt:lpstr>
      <vt:lpstr>PowerPoint Presentation</vt:lpstr>
      <vt:lpstr>For completeness,  I show the stack constructor </vt:lpstr>
      <vt:lpstr>Interlude</vt:lpstr>
      <vt:lpstr>A more natural approach</vt:lpstr>
      <vt:lpstr>Examples to illustrate coroutines</vt:lpstr>
      <vt:lpstr>PowerPoint Presentation</vt:lpstr>
      <vt:lpstr>Coroutine Implementation </vt:lpstr>
      <vt:lpstr>same-fringe via coroutines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Claude Anderson</dc:creator>
  <cp:lastModifiedBy>Claude Anderson</cp:lastModifiedBy>
  <cp:revision>56</cp:revision>
  <cp:lastPrinted>2019-02-11T15:49:34Z</cp:lastPrinted>
  <dcterms:created xsi:type="dcterms:W3CDTF">2003-10-20T17:10:23Z</dcterms:created>
  <dcterms:modified xsi:type="dcterms:W3CDTF">2019-02-12T11:09:46Z</dcterms:modified>
</cp:coreProperties>
</file>