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0" r:id="rId2"/>
    <p:sldId id="381" r:id="rId3"/>
    <p:sldId id="382" r:id="rId4"/>
    <p:sldId id="459" r:id="rId5"/>
    <p:sldId id="393" r:id="rId6"/>
    <p:sldId id="431" r:id="rId7"/>
    <p:sldId id="432" r:id="rId8"/>
    <p:sldId id="433" r:id="rId9"/>
    <p:sldId id="434" r:id="rId10"/>
    <p:sldId id="408" r:id="rId11"/>
    <p:sldId id="409" r:id="rId12"/>
    <p:sldId id="410" r:id="rId13"/>
    <p:sldId id="411" r:id="rId14"/>
    <p:sldId id="396" r:id="rId15"/>
    <p:sldId id="399" r:id="rId16"/>
    <p:sldId id="422" r:id="rId17"/>
    <p:sldId id="400" r:id="rId18"/>
    <p:sldId id="404" r:id="rId19"/>
    <p:sldId id="458" r:id="rId20"/>
    <p:sldId id="401" r:id="rId21"/>
    <p:sldId id="402" r:id="rId22"/>
    <p:sldId id="403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000066"/>
    <a:srgbClr val="FFFFFF"/>
    <a:srgbClr val="FF0000"/>
    <a:srgbClr val="2D835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17" autoAdjust="0"/>
    <p:restoredTop sz="80435" autoAdjust="0"/>
  </p:normalViewPr>
  <p:slideViewPr>
    <p:cSldViewPr>
      <p:cViewPr varScale="1">
        <p:scale>
          <a:sx n="70" d="100"/>
          <a:sy n="70" d="100"/>
        </p:scale>
        <p:origin x="72" y="10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9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code on the quiz to include x</a:t>
            </a:r>
            <a:r>
              <a:rPr lang="en-US" baseline="0" dirty="0"/>
              <a:t> and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1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2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xWdD9YKd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39DD-B99D-472C-B9DB-B43FE671E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Days 17 and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1F01-D33B-4632-9A9B-D5E5C556A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does Scheme interpret code?</a:t>
            </a:r>
          </a:p>
        </p:txBody>
      </p:sp>
    </p:spTree>
    <p:extLst>
      <p:ext uri="{BB962C8B-B14F-4D97-AF65-F5344CB8AC3E}">
        <p14:creationId xmlns:p14="http://schemas.microsoft.com/office/powerpoint/2010/main" val="14466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800" y="457200"/>
            <a:ext cx="3200400" cy="2665345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here and verbally describe what is going on.  Much of that verbal explanation also appears in writing on the  next two slides.  You should read them later.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C5C9-9500-44F5-9D1F-81E91202AA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4" name="Star: 8 Points 3">
            <a:extLst>
              <a:ext uri="{FF2B5EF4-FFF2-40B4-BE49-F238E27FC236}">
                <a16:creationId xmlns:a16="http://schemas.microsoft.com/office/drawing/2014/main" id="{593ABAAA-A742-46A3-8C6A-7BC77D2A276C}"/>
              </a:ext>
            </a:extLst>
          </p:cNvPr>
          <p:cNvSpPr/>
          <p:nvPr/>
        </p:nvSpPr>
        <p:spPr>
          <a:xfrm>
            <a:off x="6019800" y="3962400"/>
            <a:ext cx="457200" cy="457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441A82E8-657D-4314-8031-887E33D038D8}"/>
              </a:ext>
            </a:extLst>
          </p:cNvPr>
          <p:cNvSpPr/>
          <p:nvPr/>
        </p:nvSpPr>
        <p:spPr>
          <a:xfrm>
            <a:off x="5791200" y="4572000"/>
            <a:ext cx="457200" cy="4572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70372-B022-4FFA-96E9-38AE2ECE04C4}"/>
              </a:ext>
            </a:extLst>
          </p:cNvPr>
          <p:cNvCxnSpPr/>
          <p:nvPr/>
        </p:nvCxnSpPr>
        <p:spPr>
          <a:xfrm flipV="1">
            <a:off x="5029200" y="4343400"/>
            <a:ext cx="914400" cy="228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95ACB-F5E3-4688-96D9-DD884AEE4543}"/>
              </a:ext>
            </a:extLst>
          </p:cNvPr>
          <p:cNvCxnSpPr>
            <a:cxnSpLocks/>
          </p:cNvCxnSpPr>
          <p:nvPr/>
        </p:nvCxnSpPr>
        <p:spPr>
          <a:xfrm flipV="1">
            <a:off x="5029200" y="4741164"/>
            <a:ext cx="762000" cy="1356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1826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76400" y="3124201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155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439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First, the value of </a:t>
            </a:r>
            <a:r>
              <a:rPr lang="en-US" sz="2800" b="1" i="1" dirty="0">
                <a:solidFill>
                  <a:srgbClr val="00FF00"/>
                </a:solidFill>
              </a:rPr>
              <a:t>add2</a:t>
            </a:r>
            <a:r>
              <a:rPr lang="en-US" sz="2800" dirty="0"/>
              <a:t> is looked up in the (global) environment. The value of </a:t>
            </a:r>
            <a:r>
              <a:rPr lang="en-US" sz="2800" b="1" dirty="0">
                <a:solidFill>
                  <a:srgbClr val="00FF00"/>
                </a:solidFill>
              </a:rPr>
              <a:t>17</a:t>
            </a:r>
            <a:r>
              <a:rPr lang="en-US" sz="28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create a new local environment, binding the local variable </a:t>
            </a:r>
            <a:r>
              <a:rPr lang="en-US" sz="2800" b="1" i="1" dirty="0">
                <a:solidFill>
                  <a:srgbClr val="00FF00"/>
                </a:solidFill>
              </a:rPr>
              <a:t>car</a:t>
            </a:r>
            <a:r>
              <a:rPr lang="en-US" sz="2800" dirty="0"/>
              <a:t> to the value 17.</a:t>
            </a:r>
            <a:br>
              <a:rPr lang="en-US" sz="2800" dirty="0"/>
            </a:br>
            <a:r>
              <a:rPr lang="en-US" sz="28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There is no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local environment, and there is no enclosing environment, so we find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 value of </a:t>
            </a:r>
            <a:r>
              <a:rPr lang="en-US" i="1" dirty="0">
                <a:solidFill>
                  <a:srgbClr val="00FF00"/>
                </a:solidFill>
              </a:rPr>
              <a:t>car</a:t>
            </a:r>
            <a:r>
              <a:rPr lang="en-US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17 is added to 2 (primitive procedures such as </a:t>
            </a:r>
            <a:r>
              <a:rPr lang="en-US" i="1" dirty="0">
                <a:solidFill>
                  <a:schemeClr val="accent1"/>
                </a:solidFill>
              </a:rPr>
              <a:t>+</a:t>
            </a:r>
            <a:r>
              <a:rPr lang="en-US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34357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that was current when the </a:t>
            </a:r>
            <a:br>
              <a:rPr lang="en-US" dirty="0"/>
            </a:br>
            <a:r>
              <a:rPr lang="en-US" dirty="0"/>
              <a:t>closure was created.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25424" y="5468007"/>
            <a:ext cx="3856777" cy="1219200"/>
          </a:xfrm>
          <a:prstGeom prst="rect">
            <a:avLst/>
          </a:prstGeom>
          <a:noFill/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684A2-8BFA-4A5B-94CC-66CF7444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971800"/>
            <a:ext cx="46482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914400"/>
            <a:ext cx="7848600" cy="26670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((lambda (x)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((lambda (y)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(+ x y))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15))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20)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/>
              <a:t>     First, the outer </a:t>
            </a:r>
            <a:r>
              <a:rPr lang="en-US" sz="2800" b="1" dirty="0"/>
              <a:t>lambda-</a:t>
            </a:r>
            <a:r>
              <a:rPr lang="en-US" sz="2800" dirty="0"/>
              <a:t>expression is evaluated to produce this closure: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9637" y="3573162"/>
            <a:ext cx="6486525" cy="2050513"/>
          </a:xfrm>
          <a:noFill/>
          <a:ln/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495800" y="5740698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What happens next?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27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038225"/>
            <a:ext cx="89154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happens when a lambda-expression is executed?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600" dirty="0"/>
              <a:t>expression,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600" dirty="0"/>
              <a:t> expression, to what does the "env pointer" in the resulting closure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4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838200"/>
          </a:xfrm>
        </p:spPr>
        <p:txBody>
          <a:bodyPr/>
          <a:lstStyle/>
          <a:p>
            <a:r>
              <a:rPr lang="en-US" sz="3600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609600"/>
            <a:ext cx="108966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happens when a lambda expression is executed?</a:t>
            </a:r>
          </a:p>
          <a:p>
            <a:pPr marL="6858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closure is created and returned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lvl="1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When Scheme (a) executes a let (or letrec) or (b) applies a closure to arguments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empty environment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let,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let.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lambda expression, to what does the "env pointer" in the resulting closure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lambda.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copy of the closure's environment pointer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1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153400" cy="762000"/>
          </a:xfrm>
        </p:spPr>
        <p:txBody>
          <a:bodyPr/>
          <a:lstStyle/>
          <a:p>
            <a:r>
              <a:rPr lang="en-US" sz="4000" dirty="0"/>
              <a:t>An example with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9906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three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  (fact2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(fact2 (- n 1) (* 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fact 2)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</a:t>
            </a:r>
            <a:r>
              <a:rPr lang="en-US" sz="2000" dirty="0"/>
              <a:t>Draw a diagram showing all closures and local environments that are created during this execution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(with arrows indicating when one of these objects contains a reference to another one).   Use words to describe the process.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1917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5" y="438150"/>
            <a:ext cx="8696325" cy="762000"/>
          </a:xfrm>
        </p:spPr>
        <p:txBody>
          <a:bodyPr/>
          <a:lstStyle/>
          <a:p>
            <a:r>
              <a:rPr lang="en-US" sz="4000" dirty="0"/>
              <a:t>Example:  Similar in complexity to A12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539"/>
            <a:ext cx="69342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two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(let ([a (lambda (y z)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	           (+ x y z))])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  (lambda (b)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        (a (+ 5 b)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((f 3)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29617-CF76-4ECD-AC83-A59461920462}"/>
              </a:ext>
            </a:extLst>
          </p:cNvPr>
          <p:cNvSpPr/>
          <p:nvPr/>
        </p:nvSpPr>
        <p:spPr>
          <a:xfrm>
            <a:off x="4718860" y="3198169"/>
            <a:ext cx="2754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Auxiliary procedure: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6118B-B4F5-4F4C-A9A3-412B8E4B5833}"/>
              </a:ext>
            </a:extLst>
          </p:cNvPr>
          <p:cNvSpPr txBox="1"/>
          <p:nvPr/>
        </p:nvSpPr>
        <p:spPr>
          <a:xfrm>
            <a:off x="8605060" y="18288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 show the details of  this example  in a video called “Complex E&amp;C example”.</a:t>
            </a:r>
          </a:p>
        </p:txBody>
      </p:sp>
    </p:spTree>
    <p:extLst>
      <p:ext uri="{BB962C8B-B14F-4D97-AF65-F5344CB8AC3E}">
        <p14:creationId xmlns:p14="http://schemas.microsoft.com/office/powerpoint/2010/main" val="194474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D089-5829-4238-A727-F7B14807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A12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E403-E1F0-4C6A-B13A-A0D4467A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A1FA-BED4-47D6-BB9B-183C8C74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01" y="1143000"/>
            <a:ext cx="924647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6A656-5218-4EAC-8B61-384F25067DC0}"/>
              </a:ext>
            </a:extLst>
          </p:cNvPr>
          <p:cNvSpPr/>
          <p:nvPr/>
        </p:nvSpPr>
        <p:spPr>
          <a:xfrm>
            <a:off x="1828800" y="1981200"/>
            <a:ext cx="8829675" cy="12954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107442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>
                <a:solidFill>
                  <a:srgbClr val="FFFF00"/>
                </a:solidFill>
              </a:rPr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>
                <a:solidFill>
                  <a:srgbClr val="FFFF00"/>
                </a:solidFill>
              </a:rPr>
              <a:t>First question:  How to represent the bindings of variables to data?  (environments)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609600"/>
          </a:xfrm>
        </p:spPr>
        <p:txBody>
          <a:bodyPr/>
          <a:lstStyle/>
          <a:p>
            <a:r>
              <a:rPr lang="en-US" sz="3600" dirty="0"/>
              <a:t>Evaluate </a:t>
            </a:r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600" dirty="0"/>
              <a:t> expressions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4582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Create a new local environment, similar to a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 environment, except that: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The “enclosing environment" pointers of all closures that are bound to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200" dirty="0"/>
              <a:t> variables point to the new environment, not the enclosing environment.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Evaluate the body of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4000" dirty="0"/>
              <a:t> in this new environment.</a:t>
            </a:r>
            <a:br>
              <a:rPr lang="en-US" sz="2400" dirty="0"/>
            </a:br>
            <a:endParaRPr lang="en-US" sz="1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r>
              <a:rPr lang="en-US" sz="3600" dirty="0"/>
              <a:t>Example with letrec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8319"/>
            <a:ext cx="5791200" cy="528296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en-US" sz="16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(</a:t>
            </a:r>
            <a:r>
              <a:rPr lang="en-US" sz="1800" b="1" dirty="0" err="1">
                <a:solidFill>
                  <a:srgbClr val="00FF00"/>
                </a:solidFill>
                <a:latin typeface="Courier New" pitchFamily="49" charset="0"/>
              </a:rPr>
              <a:t>letrec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([odd? (lambda 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#f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(even? (- n 1))))]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(if (zero? 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 #t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(odd? (- m 1))))])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(odd?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(odd? 2)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19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9800" y="1143000"/>
            <a:ext cx="7772400" cy="4800600"/>
          </a:xfrm>
        </p:spPr>
        <p:txBody>
          <a:bodyPr/>
          <a:lstStyle/>
          <a:p>
            <a:r>
              <a:rPr lang="en-US" dirty="0"/>
              <a:t>Quote from </a:t>
            </a:r>
            <a:r>
              <a:rPr lang="en-US"/>
              <a:t>Richard Feynman (</a:t>
            </a:r>
            <a:r>
              <a:rPr lang="en-US" dirty="0"/>
              <a:t>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astronomical numbers. Now we should call them economical numbers.</a:t>
            </a:r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3"/>
              </a:rPr>
              <a:t>https://www.youtube.com/watch?v=WBxWdD9YKdY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5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4657726"/>
            <a:ext cx="8839200" cy="1362075"/>
          </a:xfrm>
        </p:spPr>
        <p:txBody>
          <a:bodyPr/>
          <a:lstStyle/>
          <a:p>
            <a:pPr algn="ctr"/>
            <a:r>
              <a:rPr lang="en-US" dirty="0"/>
              <a:t> environments  and closures</a:t>
            </a:r>
            <a:br>
              <a:rPr lang="en-US" dirty="0"/>
            </a:br>
            <a:r>
              <a:rPr lang="en-US" dirty="0"/>
              <a:t>(abbreviated E&amp;C)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2209801"/>
            <a:ext cx="8839200" cy="1817687"/>
          </a:xfrm>
        </p:spPr>
        <p:txBody>
          <a:bodyPr/>
          <a:lstStyle/>
          <a:p>
            <a:r>
              <a:rPr lang="en-US" sz="2800" dirty="0">
                <a:solidFill>
                  <a:srgbClr val="00FF00"/>
                </a:solidFill>
              </a:rPr>
              <a:t>Some data structures behind Scheme's execution mechanism</a:t>
            </a:r>
            <a:br>
              <a:rPr lang="en-US" sz="2800" dirty="0">
                <a:solidFill>
                  <a:srgbClr val="00FF00"/>
                </a:solidFill>
              </a:rPr>
            </a:br>
            <a:br>
              <a:rPr lang="en-US" sz="2800" dirty="0">
                <a:solidFill>
                  <a:srgbClr val="00FF00"/>
                </a:solidFill>
              </a:rPr>
            </a:br>
            <a:endParaRPr lang="en-US" sz="2800" dirty="0">
              <a:solidFill>
                <a:srgbClr val="00FF00"/>
              </a:solidFill>
            </a:endParaRPr>
          </a:p>
          <a:p>
            <a:pPr algn="ctr"/>
            <a:r>
              <a:rPr lang="en-US" sz="2600" b="1" dirty="0">
                <a:solidFill>
                  <a:srgbClr val="00FF00"/>
                </a:solidFill>
              </a:rPr>
              <a:t>Don't allow yourself to get lost during today’s  class! 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b="1" dirty="0">
                <a:solidFill>
                  <a:srgbClr val="FFFF00"/>
                </a:solidFill>
              </a:rPr>
              <a:t>Ask instead!</a:t>
            </a:r>
            <a:br>
              <a:rPr lang="en-US" sz="2600" b="1" dirty="0">
                <a:solidFill>
                  <a:srgbClr val="FFFF00"/>
                </a:solidFill>
              </a:rPr>
            </a:b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100584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values.</a:t>
            </a:r>
          </a:p>
          <a:p>
            <a:r>
              <a:rPr lang="en-US" sz="2800" dirty="0"/>
              <a:t>The values are not code or pointers to other environments.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876800" y="3398520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global</a:t>
            </a:r>
            <a:r>
              <a:rPr lang="en-US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is dynamic;  symbols are added to the environment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symbols can be changed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9000" y="3048000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6705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6970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648200" y="3429000"/>
            <a:ext cx="2057400" cy="33528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648201" y="4038600"/>
            <a:ext cx="2321859" cy="10668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8382000" cy="2209800"/>
          </a:xfrm>
        </p:spPr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800" dirty="0"/>
              <a:t>-defined procedure is applied to arguments (also 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800" dirty="0"/>
              <a:t>,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800" b="1" dirty="0"/>
              <a:t> </a:t>
            </a:r>
            <a:r>
              <a:rPr lang="en-US" sz="2800" dirty="0"/>
              <a:t>is executed), a new </a:t>
            </a:r>
            <a:r>
              <a:rPr lang="en-US" sz="2800" b="1" dirty="0">
                <a:solidFill>
                  <a:srgbClr val="00FF00"/>
                </a:solidFill>
              </a:rPr>
              <a:t>local environment</a:t>
            </a:r>
            <a:r>
              <a:rPr lang="en-US" sz="2800" dirty="0"/>
              <a:t> is created to hold the bindings of the variables that are defined at that 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562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787CB-74DB-4EB0-A034-C2A7CE56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810000"/>
            <a:ext cx="541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762000"/>
            <a:ext cx="79248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br>
              <a:rPr lang="en-US" sz="2000" dirty="0"/>
            </a:br>
            <a:endParaRPr lang="en-US" sz="9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F2ABE-7AA7-403C-807D-56726B7D48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9400" y="4404244"/>
          <a:ext cx="16764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1">
            <a:extLst>
              <a:ext uri="{FF2B5EF4-FFF2-40B4-BE49-F238E27FC236}">
                <a16:creationId xmlns:a16="http://schemas.microsoft.com/office/drawing/2014/main" id="{F7A85D96-0309-4B50-9584-C0CB9913A50C}"/>
              </a:ext>
            </a:extLst>
          </p:cNvPr>
          <p:cNvSpPr/>
          <p:nvPr/>
        </p:nvSpPr>
        <p:spPr>
          <a:xfrm>
            <a:off x="9541328" y="4023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240CFDD-78B2-45E9-AE6B-8AB4E02B2C1F}"/>
              </a:ext>
            </a:extLst>
          </p:cNvPr>
          <p:cNvSpPr/>
          <p:nvPr/>
        </p:nvSpPr>
        <p:spPr>
          <a:xfrm>
            <a:off x="9677400" y="5547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7" name="Elbow Connector 4">
            <a:extLst>
              <a:ext uri="{FF2B5EF4-FFF2-40B4-BE49-F238E27FC236}">
                <a16:creationId xmlns:a16="http://schemas.microsoft.com/office/drawing/2014/main" id="{15BB453D-DAD0-442D-BD4F-1859525F9137}"/>
              </a:ext>
            </a:extLst>
          </p:cNvPr>
          <p:cNvCxnSpPr>
            <a:cxnSpLocks/>
          </p:cNvCxnSpPr>
          <p:nvPr/>
        </p:nvCxnSpPr>
        <p:spPr>
          <a:xfrm>
            <a:off x="7848600" y="4785244"/>
            <a:ext cx="1616528" cy="288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2CEF9825-4331-4FB4-AAC8-A1876147C029}"/>
              </a:ext>
            </a:extLst>
          </p:cNvPr>
          <p:cNvCxnSpPr>
            <a:cxnSpLocks/>
          </p:cNvCxnSpPr>
          <p:nvPr/>
        </p:nvCxnSpPr>
        <p:spPr>
          <a:xfrm>
            <a:off x="7848601" y="5394844"/>
            <a:ext cx="1824317" cy="91752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11201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23438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10210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3E03-2F2C-4886-88E7-3F86C95247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50654-5326-48A5-B478-3EAE2933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36" y="2924174"/>
            <a:ext cx="6848764" cy="12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28851</TotalTime>
  <Words>1233</Words>
  <Application>Microsoft Office PowerPoint</Application>
  <PresentationFormat>Widescreen</PresentationFormat>
  <Paragraphs>200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Times New Roman</vt:lpstr>
      <vt:lpstr>Wingdings</vt:lpstr>
      <vt:lpstr>Default Design</vt:lpstr>
      <vt:lpstr>Days 17 and 18</vt:lpstr>
      <vt:lpstr>  Syntax  Semantics</vt:lpstr>
      <vt:lpstr> environments  and closures (abbreviated E&amp;C)</vt:lpstr>
      <vt:lpstr>Variable bindings and environments</vt:lpstr>
      <vt:lpstr>Variable bindings and environments</vt:lpstr>
      <vt:lpstr>local environments</vt:lpstr>
      <vt:lpstr>Evaluate a let expression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  <vt:lpstr>A More Complex Example</vt:lpstr>
      <vt:lpstr>Summary/Review questions</vt:lpstr>
      <vt:lpstr>Summary/Review questions</vt:lpstr>
      <vt:lpstr>An example with recursion</vt:lpstr>
      <vt:lpstr>Example:  Similar in complexity to A12</vt:lpstr>
      <vt:lpstr>A12 details</vt:lpstr>
      <vt:lpstr>Evaluate letrec expressions</vt:lpstr>
      <vt:lpstr>Example with letrec</vt:lpstr>
      <vt:lpstr>Interlude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192</cp:revision>
  <cp:lastPrinted>2020-01-13T19:38:58Z</cp:lastPrinted>
  <dcterms:created xsi:type="dcterms:W3CDTF">2000-12-30T02:52:07Z</dcterms:created>
  <dcterms:modified xsi:type="dcterms:W3CDTF">2021-01-08T20:42:02Z</dcterms:modified>
</cp:coreProperties>
</file>